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6029" r:id="rId2"/>
    <p:sldMasterId id="2147486063" r:id="rId3"/>
  </p:sldMasterIdLst>
  <p:notesMasterIdLst>
    <p:notesMasterId r:id="rId47"/>
  </p:notesMasterIdLst>
  <p:handoutMasterIdLst>
    <p:handoutMasterId r:id="rId48"/>
  </p:handoutMasterIdLst>
  <p:sldIdLst>
    <p:sldId id="2003" r:id="rId4"/>
    <p:sldId id="2054" r:id="rId5"/>
    <p:sldId id="2047" r:id="rId6"/>
    <p:sldId id="2055" r:id="rId7"/>
    <p:sldId id="2048" r:id="rId8"/>
    <p:sldId id="2050" r:id="rId9"/>
    <p:sldId id="2062" r:id="rId10"/>
    <p:sldId id="2057" r:id="rId11"/>
    <p:sldId id="1740" r:id="rId12"/>
    <p:sldId id="1742" r:id="rId13"/>
    <p:sldId id="1743" r:id="rId14"/>
    <p:sldId id="1956" r:id="rId15"/>
    <p:sldId id="2033" r:id="rId16"/>
    <p:sldId id="2018" r:id="rId17"/>
    <p:sldId id="2034" r:id="rId18"/>
    <p:sldId id="2036" r:id="rId19"/>
    <p:sldId id="2037" r:id="rId20"/>
    <p:sldId id="2038" r:id="rId21"/>
    <p:sldId id="2007" r:id="rId22"/>
    <p:sldId id="2058" r:id="rId23"/>
    <p:sldId id="1765" r:id="rId24"/>
    <p:sldId id="1754" r:id="rId25"/>
    <p:sldId id="2005" r:id="rId26"/>
    <p:sldId id="1988" r:id="rId27"/>
    <p:sldId id="2015" r:id="rId28"/>
    <p:sldId id="2009" r:id="rId29"/>
    <p:sldId id="1631" r:id="rId30"/>
    <p:sldId id="2059" r:id="rId31"/>
    <p:sldId id="1960" r:id="rId32"/>
    <p:sldId id="1840" r:id="rId33"/>
    <p:sldId id="1838" r:id="rId34"/>
    <p:sldId id="2039" r:id="rId35"/>
    <p:sldId id="2043" r:id="rId36"/>
    <p:sldId id="2065" r:id="rId37"/>
    <p:sldId id="2063" r:id="rId38"/>
    <p:sldId id="2064" r:id="rId39"/>
    <p:sldId id="2066" r:id="rId40"/>
    <p:sldId id="2068" r:id="rId41"/>
    <p:sldId id="2070" r:id="rId42"/>
    <p:sldId id="2067" r:id="rId43"/>
    <p:sldId id="1998" r:id="rId44"/>
    <p:sldId id="1999" r:id="rId45"/>
    <p:sldId id="2004" r:id="rId4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S PGothic" charset="0"/>
        <a:cs typeface="MS PGothic" charset="0"/>
      </a:defRPr>
    </a:lvl1pPr>
    <a:lvl2pPr marL="457200" algn="l" rtl="0" fontAlgn="base">
      <a:spcBef>
        <a:spcPct val="0"/>
      </a:spcBef>
      <a:spcAft>
        <a:spcPct val="0"/>
      </a:spcAft>
      <a:defRPr sz="2400" kern="1200">
        <a:solidFill>
          <a:schemeClr val="tx1"/>
        </a:solidFill>
        <a:latin typeface="Arial" charset="0"/>
        <a:ea typeface="MS PGothic" charset="0"/>
        <a:cs typeface="MS PGothic" charset="0"/>
      </a:defRPr>
    </a:lvl2pPr>
    <a:lvl3pPr marL="914400" algn="l" rtl="0" fontAlgn="base">
      <a:spcBef>
        <a:spcPct val="0"/>
      </a:spcBef>
      <a:spcAft>
        <a:spcPct val="0"/>
      </a:spcAft>
      <a:defRPr sz="2400" kern="1200">
        <a:solidFill>
          <a:schemeClr val="tx1"/>
        </a:solidFill>
        <a:latin typeface="Arial" charset="0"/>
        <a:ea typeface="MS PGothic" charset="0"/>
        <a:cs typeface="MS PGothic" charset="0"/>
      </a:defRPr>
    </a:lvl3pPr>
    <a:lvl4pPr marL="1371600" algn="l" rtl="0" fontAlgn="base">
      <a:spcBef>
        <a:spcPct val="0"/>
      </a:spcBef>
      <a:spcAft>
        <a:spcPct val="0"/>
      </a:spcAft>
      <a:defRPr sz="2400" kern="1200">
        <a:solidFill>
          <a:schemeClr val="tx1"/>
        </a:solidFill>
        <a:latin typeface="Arial" charset="0"/>
        <a:ea typeface="MS PGothic" charset="0"/>
        <a:cs typeface="MS PGothic" charset="0"/>
      </a:defRPr>
    </a:lvl4pPr>
    <a:lvl5pPr marL="1828800" algn="l" rtl="0" fontAlgn="base">
      <a:spcBef>
        <a:spcPct val="0"/>
      </a:spcBef>
      <a:spcAft>
        <a:spcPct val="0"/>
      </a:spcAft>
      <a:defRPr sz="2400" kern="1200">
        <a:solidFill>
          <a:schemeClr val="tx1"/>
        </a:solidFill>
        <a:latin typeface="Arial" charset="0"/>
        <a:ea typeface="MS PGothic" charset="0"/>
        <a:cs typeface="MS PGothic" charset="0"/>
      </a:defRPr>
    </a:lvl5pPr>
    <a:lvl6pPr marL="2286000" algn="l" defTabSz="457200" rtl="0" eaLnBrk="1" latinLnBrk="0" hangingPunct="1">
      <a:defRPr sz="2400" kern="1200">
        <a:solidFill>
          <a:schemeClr val="tx1"/>
        </a:solidFill>
        <a:latin typeface="Arial" charset="0"/>
        <a:ea typeface="MS PGothic" charset="0"/>
        <a:cs typeface="MS PGothic" charset="0"/>
      </a:defRPr>
    </a:lvl6pPr>
    <a:lvl7pPr marL="2743200" algn="l" defTabSz="457200" rtl="0" eaLnBrk="1" latinLnBrk="0" hangingPunct="1">
      <a:defRPr sz="2400" kern="1200">
        <a:solidFill>
          <a:schemeClr val="tx1"/>
        </a:solidFill>
        <a:latin typeface="Arial" charset="0"/>
        <a:ea typeface="MS PGothic" charset="0"/>
        <a:cs typeface="MS PGothic" charset="0"/>
      </a:defRPr>
    </a:lvl7pPr>
    <a:lvl8pPr marL="3200400" algn="l" defTabSz="457200" rtl="0" eaLnBrk="1" latinLnBrk="0" hangingPunct="1">
      <a:defRPr sz="2400" kern="1200">
        <a:solidFill>
          <a:schemeClr val="tx1"/>
        </a:solidFill>
        <a:latin typeface="Arial" charset="0"/>
        <a:ea typeface="MS PGothic" charset="0"/>
        <a:cs typeface="MS PGothic" charset="0"/>
      </a:defRPr>
    </a:lvl8pPr>
    <a:lvl9pPr marL="3657600" algn="l" defTabSz="457200" rtl="0" eaLnBrk="1" latinLnBrk="0" hangingPunct="1">
      <a:defRPr sz="2400" kern="1200">
        <a:solidFill>
          <a:schemeClr val="tx1"/>
        </a:solidFill>
        <a:latin typeface="Arial" charset="0"/>
        <a:ea typeface="MS PGothic" charset="0"/>
        <a:cs typeface="MS PGothic" charset="0"/>
      </a:defRPr>
    </a:lvl9pPr>
  </p:defaultTextStyle>
  <p:extLst>
    <p:ext uri="{EFAFB233-063F-42B5-8137-9DF3F51BA10A}">
      <p15:sldGuideLst xmlns="" xmlns:p15="http://schemas.microsoft.com/office/powerpoint/2012/main">
        <p15:guide id="1" orient="horz">
          <p15:clr>
            <a:srgbClr val="A4A3A4"/>
          </p15:clr>
        </p15:guide>
        <p15:guide id="2">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E39400"/>
    <a:srgbClr val="A50021"/>
    <a:srgbClr val="630C28"/>
    <a:srgbClr val="002E8A"/>
    <a:srgbClr val="E3D7AC"/>
    <a:srgbClr val="E37F02"/>
    <a:srgbClr val="E6E6B8"/>
    <a:srgbClr val="136D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81308" autoAdjust="0"/>
  </p:normalViewPr>
  <p:slideViewPr>
    <p:cSldViewPr>
      <p:cViewPr>
        <p:scale>
          <a:sx n="143" d="100"/>
          <a:sy n="143" d="100"/>
        </p:scale>
        <p:origin x="-2264" y="-16"/>
      </p:cViewPr>
      <p:guideLst>
        <p:guide orient="horz"/>
        <p:guide/>
      </p:guideLst>
    </p:cSldViewPr>
  </p:slideViewPr>
  <p:notesTextViewPr>
    <p:cViewPr>
      <p:scale>
        <a:sx n="75" d="100"/>
        <a:sy n="75" d="100"/>
      </p:scale>
      <p:origin x="0" y="0"/>
    </p:cViewPr>
  </p:notesTextViewPr>
  <p:sorterViewPr>
    <p:cViewPr>
      <p:scale>
        <a:sx n="121" d="100"/>
        <a:sy n="121" d="100"/>
      </p:scale>
      <p:origin x="0" y="0"/>
    </p:cViewPr>
  </p:sorterViewPr>
  <p:notesViewPr>
    <p:cSldViewPr>
      <p:cViewPr>
        <p:scale>
          <a:sx n="83" d="100"/>
          <a:sy n="83" d="100"/>
        </p:scale>
        <p:origin x="-187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14800" cy="481013"/>
          </a:xfrm>
          <a:prstGeom prst="rect">
            <a:avLst/>
          </a:prstGeom>
        </p:spPr>
        <p:txBody>
          <a:bodyPr vert="horz" wrap="square" lIns="94823" tIns="47411" rIns="94823" bIns="47411" numCol="1" anchor="t" anchorCtr="0" compatLnSpc="1">
            <a:prstTxWarp prst="textNoShape">
              <a:avLst/>
            </a:prstTxWarp>
          </a:bodyPr>
          <a:lstStyle>
            <a:lvl1pPr>
              <a:defRPr sz="1200">
                <a:latin typeface="Calibri" charset="0"/>
              </a:defRPr>
            </a:lvl1pPr>
          </a:lstStyle>
          <a:p>
            <a:pPr>
              <a:defRPr/>
            </a:pPr>
            <a:r>
              <a:rPr lang="en-US"/>
              <a:t>The Resilience Advantage™ Slides – 3 per page</a:t>
            </a:r>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4823" tIns="47411" rIns="94823" bIns="47411" numCol="1" anchor="t" anchorCtr="0" compatLnSpc="1">
            <a:prstTxWarp prst="textNoShape">
              <a:avLst/>
            </a:prstTxWarp>
          </a:bodyPr>
          <a:lstStyle>
            <a:lvl1pPr algn="r">
              <a:defRPr sz="1200">
                <a:latin typeface="Calibri" charset="0"/>
              </a:defRPr>
            </a:lvl1pPr>
          </a:lstStyle>
          <a:p>
            <a:pPr>
              <a:defRPr/>
            </a:pPr>
            <a:fld id="{A9F36152-82BA-2149-8C41-C2A5BAE24536}" type="datetime1">
              <a:rPr lang="en-US"/>
              <a:pPr>
                <a:defRPr/>
              </a:pPr>
              <a:t>17-06-20</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wrap="square" lIns="94823" tIns="47411" rIns="94823" bIns="47411" numCol="1" anchor="b" anchorCtr="0" compatLnSpc="1">
            <a:prstTxWarp prst="textNoShape">
              <a:avLst/>
            </a:prstTxWarp>
          </a:bodyPr>
          <a:lstStyle>
            <a:lvl1pPr>
              <a:defRPr sz="1200">
                <a:latin typeface="Calibri" charset="0"/>
              </a:defRPr>
            </a:lvl1pPr>
          </a:lstStyle>
          <a:p>
            <a:pPr>
              <a:defRPr/>
            </a:pPr>
            <a:r>
              <a:rPr lang="en-US"/>
              <a:t>© 2014 Institute of HeartMath</a:t>
            </a:r>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4823" tIns="47411" rIns="94823" bIns="47411" numCol="1" anchor="b" anchorCtr="0" compatLnSpc="1">
            <a:prstTxWarp prst="textNoShape">
              <a:avLst/>
            </a:prstTxWarp>
          </a:bodyPr>
          <a:lstStyle>
            <a:lvl1pPr algn="r">
              <a:defRPr sz="1200">
                <a:latin typeface="Calibri" charset="0"/>
              </a:defRPr>
            </a:lvl1pPr>
          </a:lstStyle>
          <a:p>
            <a:pPr>
              <a:defRPr/>
            </a:pPr>
            <a:fld id="{75804564-4398-8746-A729-97FFB03D1EDC}" type="slidenum">
              <a:rPr lang="en-US"/>
              <a:pPr>
                <a:defRPr/>
              </a:pPr>
              <a:t>‹#›</a:t>
            </a:fld>
            <a:endParaRPr lang="en-US"/>
          </a:p>
        </p:txBody>
      </p:sp>
    </p:spTree>
    <p:extLst>
      <p:ext uri="{BB962C8B-B14F-4D97-AF65-F5344CB8AC3E}">
        <p14:creationId xmlns:p14="http://schemas.microsoft.com/office/powerpoint/2010/main" val="152640732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005" name="TextBox 10"/>
          <p:cNvSpPr txBox="1">
            <a:spLocks noChangeArrowheads="1"/>
          </p:cNvSpPr>
          <p:nvPr/>
        </p:nvSpPr>
        <p:spPr bwMode="auto">
          <a:xfrm>
            <a:off x="596900" y="236538"/>
            <a:ext cx="3006725" cy="325437"/>
          </a:xfrm>
          <a:prstGeom prst="rect">
            <a:avLst/>
          </a:prstGeom>
          <a:noFill/>
          <a:ln>
            <a:noFill/>
          </a:ln>
          <a:extLst/>
        </p:spPr>
        <p:txBody>
          <a:bodyPr lIns="94823" tIns="47411" rIns="94823" bIns="47411">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1500" smtClean="0">
                <a:latin typeface="Calibri" charset="0"/>
              </a:rPr>
              <a:t>The Resilience Advantage</a:t>
            </a:r>
            <a:r>
              <a:rPr lang="en-US" sz="1200" baseline="30000" smtClean="0">
                <a:latin typeface="Calibri" charset="0"/>
              </a:rPr>
              <a:t>™</a:t>
            </a:r>
          </a:p>
        </p:txBody>
      </p:sp>
      <p:sp>
        <p:nvSpPr>
          <p:cNvPr id="5126" name="TextBox 11"/>
          <p:cNvSpPr txBox="1">
            <a:spLocks noChangeArrowheads="1"/>
          </p:cNvSpPr>
          <p:nvPr/>
        </p:nvSpPr>
        <p:spPr bwMode="auto">
          <a:xfrm>
            <a:off x="5283200" y="265113"/>
            <a:ext cx="1354138" cy="285750"/>
          </a:xfrm>
          <a:prstGeom prst="rect">
            <a:avLst/>
          </a:prstGeom>
          <a:noFill/>
          <a:ln>
            <a:noFill/>
          </a:ln>
          <a:extLst/>
        </p:spPr>
        <p:txBody>
          <a:bodyPr wrap="none" lIns="94823" tIns="47411" rIns="94823" bIns="47411">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1200" smtClean="0">
                <a:latin typeface="Calibri" charset="0"/>
              </a:rPr>
              <a:t>Instructor’s Notes</a:t>
            </a:r>
          </a:p>
        </p:txBody>
      </p:sp>
      <p:sp>
        <p:nvSpPr>
          <p:cNvPr id="5127" name="TextBox 12"/>
          <p:cNvSpPr txBox="1">
            <a:spLocks noChangeArrowheads="1"/>
          </p:cNvSpPr>
          <p:nvPr/>
        </p:nvSpPr>
        <p:spPr bwMode="auto">
          <a:xfrm>
            <a:off x="568325" y="9120188"/>
            <a:ext cx="1828800" cy="242887"/>
          </a:xfrm>
          <a:prstGeom prst="rect">
            <a:avLst/>
          </a:prstGeom>
          <a:noFill/>
          <a:ln>
            <a:noFill/>
          </a:ln>
          <a:extLst/>
        </p:spPr>
        <p:txBody>
          <a:bodyPr lIns="94823" tIns="47411" rIns="94823" bIns="47411">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900" i="1" smtClean="0">
                <a:latin typeface="Calibri" charset="0"/>
              </a:rPr>
              <a:t>©2014 Institute of  HeartMath</a:t>
            </a:r>
          </a:p>
        </p:txBody>
      </p:sp>
      <p:sp>
        <p:nvSpPr>
          <p:cNvPr id="15" name="TextBox 14"/>
          <p:cNvSpPr txBox="1"/>
          <p:nvPr/>
        </p:nvSpPr>
        <p:spPr>
          <a:xfrm>
            <a:off x="5913438" y="9120188"/>
            <a:ext cx="736600" cy="254000"/>
          </a:xfrm>
          <a:prstGeom prst="rect">
            <a:avLst/>
          </a:prstGeom>
          <a:noFill/>
        </p:spPr>
        <p:txBody>
          <a:bodyPr wrap="none" lIns="94823" tIns="47411" rIns="94823" bIns="47411">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1000" smtClean="0">
                <a:latin typeface="Calibri" charset="0"/>
              </a:rPr>
              <a:t>Slide # </a:t>
            </a:r>
            <a:fld id="{6B3A4842-1609-624E-B916-29D526A8C5DD}" type="slidenum">
              <a:rPr lang="en-US" sz="1000" smtClean="0">
                <a:latin typeface="Calibri" charset="0"/>
              </a:rPr>
              <a:pPr eaLnBrk="1" hangingPunct="1">
                <a:defRPr/>
              </a:pPr>
              <a:t>‹#›</a:t>
            </a:fld>
            <a:endParaRPr lang="en-US" sz="1000" smtClean="0">
              <a:latin typeface="Calibri" charset="0"/>
            </a:endParaRPr>
          </a:p>
        </p:txBody>
      </p:sp>
      <p:sp>
        <p:nvSpPr>
          <p:cNvPr id="2" name="Slide Image Placeholder 1"/>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13" tIns="45708" rIns="91413" bIns="45708" rtlCol="0" anchor="ctr"/>
          <a:lstStyle/>
          <a:p>
            <a:pPr lvl="0"/>
            <a:endParaRPr lang="en-US" noProof="0" smtClean="0"/>
          </a:p>
        </p:txBody>
      </p:sp>
      <p:sp>
        <p:nvSpPr>
          <p:cNvPr id="3" name="Notes Placeholder 2"/>
          <p:cNvSpPr>
            <a:spLocks noGrp="1"/>
          </p:cNvSpPr>
          <p:nvPr>
            <p:ph type="body" sz="quarter" idx="3"/>
          </p:nvPr>
        </p:nvSpPr>
        <p:spPr>
          <a:xfrm>
            <a:off x="731838" y="4560888"/>
            <a:ext cx="5851525" cy="4319587"/>
          </a:xfrm>
          <a:prstGeom prst="rect">
            <a:avLst/>
          </a:prstGeom>
        </p:spPr>
        <p:txBody>
          <a:bodyPr vert="horz" lIns="91413" tIns="45708" rIns="91413" bIns="4570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Slide Number Placeholder 5"/>
          <p:cNvSpPr>
            <a:spLocks noGrp="1"/>
          </p:cNvSpPr>
          <p:nvPr>
            <p:ph type="sldNum" sz="quarter" idx="5"/>
          </p:nvPr>
        </p:nvSpPr>
        <p:spPr>
          <a:xfrm>
            <a:off x="4143375" y="9120188"/>
            <a:ext cx="3170238" cy="479425"/>
          </a:xfrm>
          <a:prstGeom prst="rect">
            <a:avLst/>
          </a:prstGeom>
        </p:spPr>
        <p:txBody>
          <a:bodyPr vert="horz" wrap="square" lIns="91413" tIns="45708" rIns="91413" bIns="45708" numCol="1" anchor="b" anchorCtr="0" compatLnSpc="1">
            <a:prstTxWarp prst="textNoShape">
              <a:avLst/>
            </a:prstTxWarp>
          </a:bodyPr>
          <a:lstStyle>
            <a:lvl1pPr algn="r">
              <a:defRPr sz="1200"/>
            </a:lvl1pPr>
          </a:lstStyle>
          <a:p>
            <a:pPr>
              <a:defRPr/>
            </a:pPr>
            <a:fld id="{2BC6E0D8-24E2-1B49-9438-87D8D21FD798}" type="slidenum">
              <a:rPr lang="en-US"/>
              <a:pPr>
                <a:defRPr/>
              </a:pPr>
              <a:t>‹#›</a:t>
            </a:fld>
            <a:endParaRPr lang="en-US"/>
          </a:p>
        </p:txBody>
      </p:sp>
    </p:spTree>
    <p:extLst>
      <p:ext uri="{BB962C8B-B14F-4D97-AF65-F5344CB8AC3E}">
        <p14:creationId xmlns:p14="http://schemas.microsoft.com/office/powerpoint/2010/main" val="286925373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lang="en-US" sz="1200" b="1" i="1" kern="1200" baseline="30000">
        <a:solidFill>
          <a:schemeClr val="tx1"/>
        </a:solidFill>
        <a:latin typeface="+mn-lt"/>
        <a:ea typeface="MS PGothic" pitchFamily="34" charset="-128"/>
        <a:cs typeface="Arial" pitchFamily="34" charset="0"/>
      </a:defRPr>
    </a:lvl1pPr>
    <a:lvl2pPr marL="457200" algn="l" rtl="0" eaLnBrk="0" fontAlgn="base" hangingPunct="0">
      <a:spcBef>
        <a:spcPct val="30000"/>
      </a:spcBef>
      <a:spcAft>
        <a:spcPct val="0"/>
      </a:spcAft>
      <a:defRPr sz="1200" kern="1200">
        <a:solidFill>
          <a:schemeClr val="tx1"/>
        </a:solidFill>
        <a:latin typeface="+mj-lt"/>
        <a:ea typeface="MS PGothic" pitchFamily="34" charset="-128"/>
        <a:cs typeface="Arial" pitchFamily="34" charset="0"/>
      </a:defRPr>
    </a:lvl2pPr>
    <a:lvl3pPr marL="914400" algn="l" rtl="0" eaLnBrk="0" fontAlgn="base" hangingPunct="0">
      <a:spcBef>
        <a:spcPct val="30000"/>
      </a:spcBef>
      <a:spcAft>
        <a:spcPct val="0"/>
      </a:spcAft>
      <a:defRPr sz="1000" kern="1200">
        <a:solidFill>
          <a:schemeClr val="tx1"/>
        </a:solidFill>
        <a:latin typeface="+mn-lt"/>
        <a:ea typeface="MS PGothic" pitchFamily="34" charset="-128"/>
        <a:cs typeface="Arial" pitchFamily="34" charset="0"/>
      </a:defRPr>
    </a:lvl3pPr>
    <a:lvl4pPr marL="1371600" algn="l" rtl="0" eaLnBrk="0" fontAlgn="base" hangingPunct="0">
      <a:spcBef>
        <a:spcPct val="30000"/>
      </a:spcBef>
      <a:spcAft>
        <a:spcPct val="0"/>
      </a:spcAft>
      <a:defRPr sz="1000" kern="1200">
        <a:solidFill>
          <a:schemeClr val="tx1"/>
        </a:solidFill>
        <a:latin typeface="+mn-lt"/>
        <a:ea typeface="MS PGothic" pitchFamily="34" charset="-128"/>
        <a:cs typeface="Arial" pitchFamily="34" charset="0"/>
      </a:defRPr>
    </a:lvl4pPr>
    <a:lvl5pPr marL="1828800" algn="l" rtl="0" eaLnBrk="0" fontAlgn="base" hangingPunct="0">
      <a:spcBef>
        <a:spcPct val="30000"/>
      </a:spcBef>
      <a:spcAft>
        <a:spcPct val="0"/>
      </a:spcAft>
      <a:defRPr sz="1000" kern="1200">
        <a:solidFill>
          <a:schemeClr val="tx1"/>
        </a:solidFill>
        <a:latin typeface="+mn-lt"/>
        <a:ea typeface="MS PGothic" pitchFamily="34" charset="-128"/>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3 minutes</a:t>
            </a:r>
          </a:p>
          <a:p>
            <a:r>
              <a:rPr i="0" baseline="0">
                <a:latin typeface="Calibri" charset="0"/>
                <a:ea typeface="MS PGothic" charset="0"/>
                <a:cs typeface="Arial" charset="0"/>
              </a:rPr>
              <a:t>Objective: </a:t>
            </a:r>
            <a:r>
              <a:rPr b="0" i="0" baseline="0">
                <a:latin typeface="Calibri" charset="0"/>
                <a:ea typeface="MS PGothic" charset="0"/>
                <a:cs typeface="Arial" charset="0"/>
              </a:rPr>
              <a:t>Introduce yourself, welcome everyone to the training and build rapport with participants.</a:t>
            </a:r>
          </a:p>
          <a:p>
            <a:r>
              <a:rPr i="0" baseline="0">
                <a:latin typeface="Calibri" charset="0"/>
                <a:ea typeface="MS PGothic" charset="0"/>
                <a:cs typeface="Arial" charset="0"/>
              </a:rPr>
              <a:t>Key Points: </a:t>
            </a:r>
            <a:endParaRPr b="0" i="0" baseline="0">
              <a:latin typeface="Calibri" charset="0"/>
              <a:ea typeface="MS PGothic" charset="0"/>
              <a:cs typeface="Arial" charset="0"/>
            </a:endParaRPr>
          </a:p>
          <a:p>
            <a:pPr>
              <a:buFontTx/>
              <a:buChar char="•"/>
            </a:pPr>
            <a:r>
              <a:rPr b="0" baseline="0">
                <a:latin typeface="Calibri" charset="0"/>
                <a:ea typeface="MS PGothic" charset="0"/>
                <a:cs typeface="Arial" charset="0"/>
              </a:rPr>
              <a:t>(Welcome and build rapport with participants.)</a:t>
            </a:r>
            <a:endParaRPr b="0" i="0" baseline="0">
              <a:latin typeface="Calibri" charset="0"/>
              <a:ea typeface="MS PGothic" charset="0"/>
              <a:cs typeface="Arial" charset="0"/>
            </a:endParaRPr>
          </a:p>
          <a:p>
            <a:pPr>
              <a:buFontTx/>
              <a:buChar char="•"/>
            </a:pPr>
            <a:r>
              <a:rPr b="0" baseline="0">
                <a:latin typeface="Calibri" charset="0"/>
                <a:ea typeface="MS PGothic" charset="0"/>
                <a:cs typeface="Arial" charset="0"/>
              </a:rPr>
              <a:t>(Introduce yourself. Tell an appropriate story relating to the benefits you’ve gained using the HeartMath tools.)</a:t>
            </a:r>
            <a:endParaRPr b="0" i="0" baseline="0">
              <a:latin typeface="Calibri" charset="0"/>
              <a:ea typeface="MS PGothic" charset="0"/>
              <a:cs typeface="Arial" charset="0"/>
            </a:endParaRPr>
          </a:p>
          <a:p>
            <a:pPr>
              <a:buFontTx/>
              <a:buChar char="•"/>
            </a:pPr>
            <a:r>
              <a:rPr b="0" baseline="0">
                <a:latin typeface="Calibri" charset="0"/>
                <a:ea typeface="MS PGothic" charset="0"/>
                <a:cs typeface="Arial" charset="0"/>
              </a:rPr>
              <a:t>(Discuss logistics: breaks, restroom locations, guidebooks, etc.)</a:t>
            </a:r>
            <a:endParaRPr b="0" i="0" baseline="0">
              <a:latin typeface="Calibri" charset="0"/>
              <a:ea typeface="MS PGothic" charset="0"/>
              <a:cs typeface="Arial" charset="0"/>
            </a:endParaRPr>
          </a:p>
          <a:p>
            <a:pPr>
              <a:buFontTx/>
              <a:buChar char="•"/>
            </a:pPr>
            <a:r>
              <a:rPr b="0" baseline="0">
                <a:latin typeface="Calibri" charset="0"/>
                <a:ea typeface="MS PGothic" charset="0"/>
                <a:cs typeface="Arial" charset="0"/>
              </a:rPr>
              <a:t>(Announce modules or give overview of topics you plan to cover.)</a:t>
            </a:r>
            <a:endParaRPr b="0" i="0" baseline="0">
              <a:latin typeface="Calibri" charset="0"/>
              <a:ea typeface="MS PGothic" charset="0"/>
              <a:cs typeface="Arial" charset="0"/>
            </a:endParaRPr>
          </a:p>
          <a:p>
            <a:endParaRPr b="0" i="0" baseline="0">
              <a:latin typeface="Calibri" charset="0"/>
              <a:ea typeface="MS PGothic" charset="0"/>
              <a:cs typeface="Arial" charset="0"/>
            </a:endParaRPr>
          </a:p>
          <a:p>
            <a:r>
              <a:rPr baseline="0">
                <a:latin typeface="Calibri" charset="0"/>
                <a:ea typeface="MS PGothic" charset="0"/>
                <a:cs typeface="Arial" charset="0"/>
              </a:rPr>
              <a:t>Optional opening comments: </a:t>
            </a:r>
            <a:endParaRPr b="0" i="0" baseline="0">
              <a:latin typeface="Calibri" charset="0"/>
              <a:ea typeface="MS PGothic" charset="0"/>
              <a:cs typeface="Arial" charset="0"/>
            </a:endParaRPr>
          </a:p>
          <a:p>
            <a:pPr>
              <a:buFontTx/>
              <a:buChar char="•"/>
            </a:pPr>
            <a:r>
              <a:rPr b="0" i="0" baseline="0">
                <a:latin typeface="Calibri" charset="0"/>
                <a:ea typeface="MS PGothic" charset="0"/>
                <a:cs typeface="Arial" charset="0"/>
              </a:rPr>
              <a:t>Today you will learn simple, resilience-building techniques you can use throughout the day. </a:t>
            </a:r>
          </a:p>
          <a:p>
            <a:pPr>
              <a:buFontTx/>
              <a:buChar char="•"/>
            </a:pPr>
            <a:r>
              <a:rPr b="0" i="0" baseline="0">
                <a:latin typeface="Calibri" charset="0"/>
                <a:ea typeface="MS PGothic" charset="0"/>
                <a:cs typeface="Arial" charset="0"/>
              </a:rPr>
              <a:t>Resilience gives you the benefits of better sleep, improved teamwork and morale, the ability to deal with difficult clients and increased ability to focus, process information, solve problems and enhance creativity.</a:t>
            </a:r>
          </a:p>
          <a:p>
            <a:pPr>
              <a:buFontTx/>
              <a:buChar char="•"/>
            </a:pPr>
            <a:r>
              <a:rPr b="0" i="0" baseline="0">
                <a:latin typeface="Calibri" charset="0"/>
                <a:ea typeface="MS PGothic" charset="0"/>
                <a:cs typeface="Arial" charset="0"/>
              </a:rPr>
              <a:t>As with most things that are worthwhile, it does take effort to build your resilience. The skills you will learn today are very practical and can be used on the go, no matter what you are doing or where you are. </a:t>
            </a:r>
          </a:p>
          <a:p>
            <a:pPr>
              <a:buFontTx/>
              <a:buChar char="•"/>
            </a:pPr>
            <a:r>
              <a:rPr b="0" baseline="0">
                <a:latin typeface="Calibri" charset="0"/>
                <a:ea typeface="MS PGothic" charset="0"/>
                <a:cs typeface="Arial" charset="0"/>
              </a:rPr>
              <a:t>(Discuss break times, how the workshop will unfold, such as in individual and small group exercises, time for personal reflection, program evaluation if you plan to ask them to do one and other relevant logistics.) </a:t>
            </a:r>
            <a:endParaRPr b="0" i="0" baseline="0">
              <a:latin typeface="Calibri" charset="0"/>
              <a:ea typeface="MS PGothic" charset="0"/>
              <a:cs typeface="Arial" charset="0"/>
            </a:endParaRPr>
          </a:p>
          <a:p>
            <a:endParaRPr b="0"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There is a wide range of organizations using the same resilience skills you will learn today.</a:t>
            </a:r>
            <a:endParaRPr>
              <a:latin typeface="Calibri" charset="0"/>
              <a:ea typeface="MS PGothic" charset="0"/>
              <a:cs typeface="Arial" charset="0"/>
            </a:endParaRPr>
          </a:p>
        </p:txBody>
      </p:sp>
    </p:spTree>
    <p:extLst>
      <p:ext uri="{BB962C8B-B14F-4D97-AF65-F5344CB8AC3E}">
        <p14:creationId xmlns:p14="http://schemas.microsoft.com/office/powerpoint/2010/main" val="154320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5" name="Notes Placeholder 2"/>
          <p:cNvSpPr>
            <a:spLocks noGrp="1"/>
          </p:cNvSpPr>
          <p:nvPr>
            <p:ph type="body" idx="1"/>
          </p:nvPr>
        </p:nvSpPr>
        <p:spPr bwMode="auto">
          <a:xfrm>
            <a:off x="735013" y="2362200"/>
            <a:ext cx="5851525" cy="6481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i="0" baseline="0" dirty="0">
                <a:ea typeface="ＭＳ Ｐゴシック" charset="-128"/>
              </a:rPr>
              <a:t>Time: </a:t>
            </a:r>
            <a:r>
              <a:rPr b="0" i="0" baseline="0" dirty="0">
                <a:ea typeface="ＭＳ Ｐゴシック" charset="-128"/>
              </a:rPr>
              <a:t>15 seconds</a:t>
            </a:r>
          </a:p>
          <a:p>
            <a:pPr>
              <a:defRPr/>
            </a:pPr>
            <a:r>
              <a:rPr i="0" baseline="0" dirty="0">
                <a:ea typeface="ＭＳ Ｐゴシック" charset="-128"/>
              </a:rPr>
              <a:t>Objective: </a:t>
            </a:r>
            <a:r>
              <a:rPr b="0" i="0" baseline="0" dirty="0">
                <a:ea typeface="ＭＳ Ｐゴシック" charset="-128"/>
              </a:rPr>
              <a:t>Prepare participants to watch the movie.</a:t>
            </a:r>
          </a:p>
          <a:p>
            <a:pPr>
              <a:defRPr/>
            </a:pPr>
            <a:r>
              <a:rPr i="0" baseline="0" dirty="0">
                <a:ea typeface="ＭＳ Ｐゴシック" charset="-128"/>
              </a:rPr>
              <a:t>Key Points: </a:t>
            </a:r>
            <a:endParaRPr b="0" i="0" baseline="0" dirty="0">
              <a:ea typeface="ＭＳ Ｐゴシック" charset="-128"/>
            </a:endParaRPr>
          </a:p>
          <a:p>
            <a:pPr marL="171450" indent="-171450">
              <a:buFont typeface="Arial" panose="020B0604020202020204" pitchFamily="34" charset="0"/>
              <a:buChar char="•"/>
              <a:defRPr/>
            </a:pPr>
            <a:r>
              <a:rPr b="0" i="0" baseline="0" dirty="0">
                <a:ea typeface="ＭＳ Ｐゴシック" charset="-128"/>
              </a:rPr>
              <a:t>Notice how you feel as you watch the movie.</a:t>
            </a:r>
          </a:p>
          <a:p>
            <a:pPr marL="171450" indent="-171450">
              <a:buFont typeface="Arial" panose="020B0604020202020204" pitchFamily="34" charset="0"/>
              <a:buChar char="•"/>
              <a:defRPr/>
            </a:pPr>
            <a:r>
              <a:rPr b="0" baseline="0" dirty="0">
                <a:ea typeface="ＭＳ Ｐゴシック" charset="-128"/>
              </a:rPr>
              <a:t>(Click to the next slide and play the movie.)</a:t>
            </a:r>
            <a:endParaRPr b="0" i="0" baseline="0" dirty="0">
              <a:ea typeface="ＭＳ Ｐゴシック" charset="-128"/>
            </a:endParaRPr>
          </a:p>
          <a:p>
            <a:pPr marL="171450" indent="-171450">
              <a:buFont typeface="Arial" panose="020B0604020202020204" pitchFamily="34" charset="0"/>
              <a:buChar char="•"/>
              <a:defRPr/>
            </a:pPr>
            <a:r>
              <a:rPr b="0" baseline="0" dirty="0">
                <a:solidFill>
                  <a:srgbClr val="FF0000"/>
                </a:solidFill>
                <a:ea typeface="ＭＳ Ｐゴシック" charset="-128"/>
              </a:rPr>
              <a:t>Ask: </a:t>
            </a:r>
            <a:r>
              <a:rPr b="0" i="0" baseline="0" dirty="0">
                <a:ea typeface="ＭＳ Ｐゴシック" charset="-128"/>
              </a:rPr>
              <a:t>Does anyone remember the caption at the end of the movie? </a:t>
            </a:r>
            <a:r>
              <a:rPr b="0" baseline="0" dirty="0">
                <a:ea typeface="ＭＳ Ｐゴシック" charset="-128"/>
              </a:rPr>
              <a:t>(Wait for response.) </a:t>
            </a:r>
            <a:r>
              <a:rPr b="0" i="0" baseline="0" dirty="0">
                <a:ea typeface="ＭＳ Ｐゴシック" charset="-128"/>
              </a:rPr>
              <a:t>You see the world through how you feel.</a:t>
            </a:r>
          </a:p>
          <a:p>
            <a:pPr>
              <a:defRPr/>
            </a:pPr>
            <a:endParaRPr b="0" i="0" baseline="0" dirty="0">
              <a:ea typeface="ＭＳ Ｐゴシック" charset="-128"/>
            </a:endParaRPr>
          </a:p>
          <a:p>
            <a:pPr>
              <a:defRPr/>
            </a:pPr>
            <a:r>
              <a:rPr i="0" baseline="0" dirty="0">
                <a:ea typeface="ＭＳ Ｐゴシック" charset="-128"/>
              </a:rPr>
              <a:t>Transition: </a:t>
            </a:r>
            <a:r>
              <a:rPr b="0" i="0" baseline="0" dirty="0">
                <a:ea typeface="ＭＳ Ｐゴシック" charset="-128"/>
              </a:rPr>
              <a:t>Ask yourself what was your soundtrack when you were watching the movie? </a:t>
            </a:r>
            <a:endParaRPr altLang="en-US" b="0" dirty="0" smtClean="0">
              <a:ea typeface="ＭＳ Ｐゴシック" charset="-128"/>
            </a:endParaRPr>
          </a:p>
        </p:txBody>
      </p:sp>
    </p:spTree>
    <p:extLst>
      <p:ext uri="{BB962C8B-B14F-4D97-AF65-F5344CB8AC3E}">
        <p14:creationId xmlns:p14="http://schemas.microsoft.com/office/powerpoint/2010/main" val="1034756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3 minutes</a:t>
            </a:r>
          </a:p>
          <a:p>
            <a:r>
              <a:rPr i="0" baseline="0">
                <a:latin typeface="Calibri" charset="0"/>
                <a:ea typeface="MS PGothic" charset="0"/>
                <a:cs typeface="Arial" charset="0"/>
              </a:rPr>
              <a:t>Objective: </a:t>
            </a:r>
            <a:r>
              <a:rPr b="0" i="0" baseline="0">
                <a:latin typeface="Calibri" charset="0"/>
                <a:ea typeface="MS PGothic" charset="0"/>
                <a:cs typeface="Arial" charset="0"/>
              </a:rPr>
              <a:t>Introduce the concept that emotions are like background music and influence the quality of our life experience, perceptions, decisions and relationships.</a:t>
            </a:r>
          </a:p>
          <a:p>
            <a:r>
              <a:rPr i="0" baseline="0">
                <a:latin typeface="Calibri" charset="0"/>
                <a:ea typeface="MS PGothic" charset="0"/>
                <a:cs typeface="Arial" charset="0"/>
              </a:rPr>
              <a:t>Key Points:</a:t>
            </a:r>
          </a:p>
          <a:p>
            <a:r>
              <a:rPr b="0" i="0" baseline="0">
                <a:latin typeface="Calibri" charset="0"/>
                <a:ea typeface="MS PGothic" charset="0"/>
                <a:cs typeface="Arial" charset="0"/>
              </a:rPr>
              <a:t>•</a:t>
            </a:r>
            <a:r>
              <a:rPr b="0" baseline="0">
                <a:solidFill>
                  <a:srgbClr val="FF0000"/>
                </a:solidFill>
                <a:latin typeface="Calibri" charset="0"/>
                <a:ea typeface="MS PGothic" charset="0"/>
                <a:cs typeface="Arial" charset="0"/>
              </a:rPr>
              <a:t>Ask: </a:t>
            </a:r>
            <a:r>
              <a:rPr b="0" i="0" baseline="0">
                <a:latin typeface="Calibri" charset="0"/>
                <a:ea typeface="MS PGothic" charset="0"/>
                <a:cs typeface="Arial" charset="0"/>
              </a:rPr>
              <a:t>What did you experience during the first taxi ride? </a:t>
            </a:r>
            <a:r>
              <a:rPr b="0" baseline="0">
                <a:latin typeface="Calibri" charset="0"/>
                <a:ea typeface="MS PGothic" charset="0"/>
                <a:cs typeface="Arial" charset="0"/>
              </a:rPr>
              <a:t>(Examples of possible responses are chaos, tension, unease and overwhelm.)</a:t>
            </a:r>
          </a:p>
          <a:p>
            <a:r>
              <a:rPr b="0" i="0" baseline="0">
                <a:latin typeface="Calibri" charset="0"/>
                <a:ea typeface="MS PGothic" charset="0"/>
                <a:cs typeface="Arial" charset="0"/>
              </a:rPr>
              <a:t>•</a:t>
            </a:r>
            <a:r>
              <a:rPr b="0" baseline="0">
                <a:solidFill>
                  <a:srgbClr val="FF0000"/>
                </a:solidFill>
                <a:latin typeface="Calibri" charset="0"/>
                <a:ea typeface="MS PGothic" charset="0"/>
                <a:cs typeface="Arial" charset="0"/>
              </a:rPr>
              <a:t>Ask: </a:t>
            </a:r>
            <a:r>
              <a:rPr b="0" i="0" baseline="0">
                <a:latin typeface="Calibri" charset="0"/>
                <a:ea typeface="MS PGothic" charset="0"/>
                <a:cs typeface="Arial" charset="0"/>
              </a:rPr>
              <a:t>What did you experience during the second taxi ride? </a:t>
            </a:r>
            <a:r>
              <a:rPr b="0" baseline="0">
                <a:latin typeface="Calibri" charset="0"/>
                <a:ea typeface="MS PGothic" charset="0"/>
                <a:cs typeface="Arial" charset="0"/>
              </a:rPr>
              <a:t>(Examples of possible responses include calm, harmonious, a slower pace and hopeful.)</a:t>
            </a:r>
          </a:p>
          <a:p>
            <a:r>
              <a:rPr b="0" i="0" baseline="0">
                <a:latin typeface="Calibri" charset="0"/>
                <a:ea typeface="MS PGothic" charset="0"/>
                <a:cs typeface="Arial" charset="0"/>
              </a:rPr>
              <a:t>•</a:t>
            </a:r>
            <a:r>
              <a:rPr b="0" baseline="0">
                <a:solidFill>
                  <a:srgbClr val="FF0000"/>
                </a:solidFill>
                <a:latin typeface="Calibri" charset="0"/>
                <a:ea typeface="MS PGothic" charset="0"/>
                <a:cs typeface="Arial" charset="0"/>
              </a:rPr>
              <a:t>Ask: </a:t>
            </a:r>
            <a:r>
              <a:rPr b="0" baseline="0">
                <a:latin typeface="Calibri" charset="0"/>
                <a:ea typeface="MS PGothic" charset="0"/>
                <a:cs typeface="Arial" charset="0"/>
              </a:rPr>
              <a:t>What was the difference between the two movies? </a:t>
            </a:r>
            <a:r>
              <a:rPr b="0" i="0" baseline="0">
                <a:latin typeface="Calibri" charset="0"/>
                <a:ea typeface="MS PGothic" charset="0"/>
                <a:cs typeface="Arial" charset="0"/>
              </a:rPr>
              <a:t>Did you notice that the only difference between the two movies was the background soundtrack?</a:t>
            </a:r>
          </a:p>
          <a:p>
            <a:r>
              <a:rPr b="0" i="0" baseline="0">
                <a:latin typeface="Calibri" charset="0"/>
                <a:ea typeface="MS PGothic" charset="0"/>
                <a:cs typeface="Arial" charset="0"/>
              </a:rPr>
              <a:t>•The perception of what we experienced changed based on how we felt about the music.</a:t>
            </a:r>
          </a:p>
          <a:p>
            <a:r>
              <a:rPr b="0" i="0" baseline="0">
                <a:latin typeface="Calibri" charset="0"/>
                <a:ea typeface="MS PGothic" charset="0"/>
                <a:cs typeface="Arial" charset="0"/>
              </a:rPr>
              <a:t>•Just like the film’s background music affected how we felt, emotions influence our perception and the quality of our day.</a:t>
            </a:r>
          </a:p>
          <a:p>
            <a:r>
              <a:rPr b="0" i="0" baseline="0">
                <a:latin typeface="Calibri" charset="0"/>
                <a:ea typeface="MS PGothic" charset="0"/>
                <a:cs typeface="Arial" charset="0"/>
              </a:rPr>
              <a:t>•Emotions run in the background all the time, </a:t>
            </a:r>
            <a:r>
              <a:rPr b="0" baseline="0">
                <a:latin typeface="Calibri" charset="0"/>
                <a:ea typeface="MS PGothic" charset="0"/>
                <a:cs typeface="Arial" charset="0"/>
              </a:rPr>
              <a:t>whether or not we are aware of them. </a:t>
            </a:r>
            <a:r>
              <a:rPr b="0" i="0" baseline="0">
                <a:latin typeface="Calibri" charset="0"/>
                <a:ea typeface="MS PGothic" charset="0"/>
                <a:cs typeface="Arial" charset="0"/>
              </a:rPr>
              <a:t>Ask yourself, what are the inner soundtracks you run in the background?</a:t>
            </a:r>
          </a:p>
          <a:p>
            <a:r>
              <a:rPr b="0" i="0" baseline="0">
                <a:latin typeface="Calibri" charset="0"/>
                <a:ea typeface="MS PGothic" charset="0"/>
                <a:cs typeface="Arial" charset="0"/>
              </a:rPr>
              <a:t>•These two movies illustrate that our emotions influence our perceptions, decisions and relationships – nearly everything that happens in our daily lives.</a:t>
            </a:r>
          </a:p>
          <a:p>
            <a:endParaRPr i="0" baseline="0">
              <a:latin typeface="Calibri" charset="0"/>
              <a:ea typeface="MS PGothic" charset="0"/>
              <a:cs typeface="Arial" charset="0"/>
            </a:endParaRPr>
          </a:p>
          <a:p>
            <a:endParaRPr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Emotions not only affect the quality of our day, but can have other significant effects too.</a:t>
            </a:r>
            <a:endParaRPr>
              <a:latin typeface="Calibri" charset="0"/>
              <a:ea typeface="MS PGothic" charset="0"/>
              <a:cs typeface="Arial" charset="0"/>
            </a:endParaRPr>
          </a:p>
        </p:txBody>
      </p:sp>
    </p:spTree>
    <p:extLst>
      <p:ext uri="{BB962C8B-B14F-4D97-AF65-F5344CB8AC3E}">
        <p14:creationId xmlns:p14="http://schemas.microsoft.com/office/powerpoint/2010/main" val="836964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bwMode="auto">
          <a:xfrm>
            <a:off x="685800" y="685800"/>
            <a:ext cx="2133600" cy="1600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Rectangle 3"/>
          <p:cNvSpPr>
            <a:spLocks noGrp="1" noChangeArrowheads="1"/>
          </p:cNvSpPr>
          <p:nvPr>
            <p:ph type="body" idx="1"/>
          </p:nvPr>
        </p:nvSpPr>
        <p:spPr bwMode="auto">
          <a:xfrm>
            <a:off x="609600" y="2362200"/>
            <a:ext cx="5851525" cy="678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7504" tIns="48753" rIns="97504" bIns="48753" numCol="1" anchor="t" anchorCtr="0" compatLnSpc="1">
            <a:prstTxWarp prst="textNoShape">
              <a:avLst/>
            </a:prstTxWarp>
          </a:bodyPr>
          <a:lstStyle/>
          <a:p>
            <a:r>
              <a:rPr sz="1000" i="0" baseline="0">
                <a:latin typeface="Calibri" charset="0"/>
                <a:ea typeface="MS PGothic" charset="0"/>
                <a:cs typeface="Arial" charset="0"/>
              </a:rPr>
              <a:t>Time: </a:t>
            </a:r>
            <a:r>
              <a:rPr sz="1000" b="0" i="0" baseline="0">
                <a:latin typeface="Calibri" charset="0"/>
                <a:ea typeface="MS PGothic" charset="0"/>
                <a:cs typeface="Arial" charset="0"/>
              </a:rPr>
              <a:t>5 minutes   </a:t>
            </a:r>
            <a:r>
              <a:rPr sz="1000" i="0" baseline="0">
                <a:latin typeface="Calibri" charset="0"/>
                <a:ea typeface="MS PGothic" charset="0"/>
                <a:cs typeface="Arial" charset="0"/>
              </a:rPr>
              <a:t>Objectives: </a:t>
            </a:r>
            <a:r>
              <a:rPr sz="1000" b="0" i="0" baseline="0">
                <a:latin typeface="Calibri" charset="0"/>
                <a:ea typeface="MS PGothic" charset="0"/>
                <a:cs typeface="Arial" charset="0"/>
              </a:rPr>
              <a:t> Explain how emotions are reflected in the patterns of our heart rhythms. Explain that HRV patterns can be coherent or incoherent at low or high heart rates. Explain that a subject</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s coherent or incoherent HRV patterns can sometimes have the same amount of variability. Explain that the HRV patterns in heart rhythms indicate whether a subject is in a coherent or incoherent state. Instill confidence in participants that with practice, they can learn to shift from incoherence to coherence, anywhere, anytime.</a:t>
            </a:r>
          </a:p>
          <a:p>
            <a:r>
              <a:rPr sz="1000" i="0" baseline="0">
                <a:latin typeface="Calibri" charset="0"/>
                <a:ea typeface="MS PGothic" charset="0"/>
                <a:cs typeface="Arial" charset="0"/>
              </a:rPr>
              <a:t>Key Points: </a:t>
            </a:r>
            <a:endParaRPr sz="1000" b="0" i="0" baseline="0">
              <a:latin typeface="Calibri" charset="0"/>
              <a:ea typeface="MS PGothic" charset="0"/>
              <a:cs typeface="Arial" charset="0"/>
            </a:endParaRPr>
          </a:p>
          <a:p>
            <a:pPr>
              <a:buFontTx/>
              <a:buChar char="•"/>
            </a:pPr>
            <a:r>
              <a:rPr sz="1000" b="0" i="0" baseline="0">
                <a:latin typeface="Calibri" charset="0"/>
                <a:ea typeface="MS PGothic" charset="0"/>
                <a:cs typeface="Arial" charset="0"/>
              </a:rPr>
              <a:t>The two heart rhythms on this slide belong to the same person. </a:t>
            </a:r>
          </a:p>
          <a:p>
            <a:pPr>
              <a:buFontTx/>
              <a:buChar char="•"/>
            </a:pPr>
            <a:r>
              <a:rPr sz="1000" b="0" baseline="0">
                <a:solidFill>
                  <a:srgbClr val="C00000"/>
                </a:solidFill>
                <a:latin typeface="Calibri" charset="0"/>
                <a:ea typeface="MS PGothic" charset="0"/>
                <a:cs typeface="Arial" charset="0"/>
              </a:rPr>
              <a:t>Ask: </a:t>
            </a:r>
            <a:r>
              <a:rPr sz="1000" b="0" baseline="0">
                <a:latin typeface="Calibri" charset="0"/>
                <a:ea typeface="MS PGothic" charset="0"/>
                <a:cs typeface="Arial" charset="0"/>
              </a:rPr>
              <a:t>(Refer to slide.) </a:t>
            </a:r>
            <a:r>
              <a:rPr sz="1000" b="0" i="0" baseline="0">
                <a:latin typeface="Calibri" charset="0"/>
                <a:ea typeface="MS PGothic" charset="0"/>
                <a:cs typeface="Arial" charset="0"/>
              </a:rPr>
              <a:t>What do you think the person was doing that created the top heart rhythm pattern? </a:t>
            </a:r>
            <a:r>
              <a:rPr sz="1000" b="0" baseline="0">
                <a:latin typeface="Calibri" charset="0"/>
                <a:ea typeface="MS PGothic" charset="0"/>
                <a:cs typeface="Arial" charset="0"/>
              </a:rPr>
              <a:t>(Pause.) </a:t>
            </a:r>
            <a:r>
              <a:rPr sz="1000" b="0" i="0" baseline="0">
                <a:latin typeface="Calibri" charset="0"/>
                <a:ea typeface="MS PGothic" charset="0"/>
                <a:cs typeface="Arial" charset="0"/>
              </a:rPr>
              <a:t>She was instructed to feel frustration. When she shifted to feeling frustrated, her heart rhythms became chaotic-looking.</a:t>
            </a:r>
          </a:p>
          <a:p>
            <a:pPr>
              <a:buFontTx/>
              <a:buChar char="•"/>
            </a:pPr>
            <a:r>
              <a:rPr sz="1000" b="0" i="0" baseline="0">
                <a:latin typeface="Calibri" charset="0"/>
                <a:ea typeface="MS PGothic" charset="0"/>
                <a:cs typeface="Arial" charset="0"/>
              </a:rPr>
              <a:t>Depleting emotions such as frustration, impatience or anxiety are reflected in an irregular, chaotic HRV </a:t>
            </a:r>
            <a:r>
              <a:rPr sz="1000" b="0" baseline="0">
                <a:latin typeface="Calibri" charset="0"/>
                <a:ea typeface="MS PGothic" charset="0"/>
                <a:cs typeface="Arial" charset="0"/>
              </a:rPr>
              <a:t>pattern</a:t>
            </a:r>
            <a:r>
              <a:rPr sz="1000" b="0" i="0" baseline="0">
                <a:latin typeface="Calibri" charset="0"/>
                <a:ea typeface="MS PGothic" charset="0"/>
                <a:cs typeface="Arial" charset="0"/>
              </a:rPr>
              <a:t>, indicating that the activity between the sympathetic and parasympathetic systems is out of sync. </a:t>
            </a:r>
          </a:p>
          <a:p>
            <a:pPr>
              <a:buFontTx/>
              <a:buChar char="•"/>
            </a:pPr>
            <a:r>
              <a:rPr sz="1000" b="0" i="0" baseline="0">
                <a:latin typeface="Calibri" charset="0"/>
                <a:ea typeface="MS PGothic" charset="0"/>
                <a:cs typeface="Arial" charset="0"/>
              </a:rPr>
              <a:t>Scientists call this an </a:t>
            </a:r>
            <a:r>
              <a:rPr sz="1000" b="0" baseline="0">
                <a:latin typeface="Calibri" charset="0"/>
                <a:ea typeface="MS PGothic" charset="0"/>
                <a:cs typeface="Arial" charset="0"/>
              </a:rPr>
              <a:t>incoherent </a:t>
            </a:r>
            <a:r>
              <a:rPr sz="1000" b="0" i="0" baseline="0">
                <a:latin typeface="Calibri" charset="0"/>
                <a:ea typeface="MS PGothic" charset="0"/>
                <a:cs typeface="Arial" charset="0"/>
              </a:rPr>
              <a:t>heart rhythm. </a:t>
            </a:r>
          </a:p>
          <a:p>
            <a:pPr>
              <a:buFontTx/>
              <a:buChar char="•"/>
            </a:pPr>
            <a:r>
              <a:rPr sz="1000" b="0" i="0" baseline="0">
                <a:latin typeface="Calibri" charset="0"/>
                <a:ea typeface="MS PGothic" charset="0"/>
                <a:cs typeface="Arial" charset="0"/>
              </a:rPr>
              <a:t>This is similar to driving a car with one foot on the accelerator and riding the brake with the other foot. Remember, the sympathetic branch speeds processes up and is like the gas pedal. The parasympathetic branch is like the brake pedal: It slows down processes.</a:t>
            </a:r>
            <a:endParaRPr sz="1000" b="0" baseline="0">
              <a:latin typeface="Calibri" charset="0"/>
              <a:ea typeface="MS PGothic" charset="0"/>
              <a:cs typeface="Arial" charset="0"/>
            </a:endParaRPr>
          </a:p>
          <a:p>
            <a:pPr>
              <a:buFontTx/>
              <a:buChar char="•"/>
            </a:pPr>
            <a:r>
              <a:rPr sz="1000" b="0" baseline="0">
                <a:solidFill>
                  <a:srgbClr val="C00000"/>
                </a:solidFill>
                <a:latin typeface="Calibri" charset="0"/>
                <a:ea typeface="MS PGothic" charset="0"/>
                <a:cs typeface="Arial" charset="0"/>
              </a:rPr>
              <a:t>Ask: </a:t>
            </a:r>
            <a:r>
              <a:rPr sz="1000" b="0" i="0" baseline="0">
                <a:latin typeface="Calibri" charset="0"/>
                <a:ea typeface="MS PGothic" charset="0"/>
                <a:cs typeface="Arial" charset="0"/>
              </a:rPr>
              <a:t>Why is this not a good idea?  Driving in this manner leads to: A jerky ride., Increased wear and tear on the car, Decreased gas mileage and an inefficient use of energy, which is analogous to a rapid energy drain when we</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re frustrated, etc.</a:t>
            </a:r>
          </a:p>
          <a:p>
            <a:pPr>
              <a:buFontTx/>
              <a:buChar char="•"/>
            </a:pPr>
            <a:r>
              <a:rPr sz="1000" b="0" i="0" baseline="0">
                <a:latin typeface="Calibri" charset="0"/>
                <a:ea typeface="MS PGothic" charset="0"/>
                <a:cs typeface="Arial" charset="0"/>
              </a:rPr>
              <a:t>The heart sends a lot of information to the brain through the ANS. Incoherent heart rhythms inhibit brain function, impairing performance and amplifying energy drains.</a:t>
            </a:r>
          </a:p>
          <a:p>
            <a:pPr>
              <a:buFontTx/>
              <a:buChar char="•"/>
            </a:pPr>
            <a:r>
              <a:rPr sz="1000" b="0" baseline="0">
                <a:solidFill>
                  <a:srgbClr val="C00000"/>
                </a:solidFill>
                <a:latin typeface="Calibri" charset="0"/>
                <a:ea typeface="MS PGothic" charset="0"/>
                <a:cs typeface="Arial" charset="0"/>
              </a:rPr>
              <a:t>Ask: </a:t>
            </a:r>
            <a:r>
              <a:rPr sz="1000" b="0" i="0" baseline="0">
                <a:latin typeface="Calibri" charset="0"/>
                <a:ea typeface="MS PGothic" charset="0"/>
                <a:cs typeface="Arial" charset="0"/>
              </a:rPr>
              <a:t>What do you think the person who created the bottom heart rhythm pattern was doing? </a:t>
            </a:r>
            <a:r>
              <a:rPr sz="1000" b="0" baseline="0">
                <a:latin typeface="Calibri" charset="0"/>
                <a:ea typeface="MS PGothic" charset="0"/>
                <a:cs typeface="Arial" charset="0"/>
              </a:rPr>
              <a:t>(Pause.) </a:t>
            </a:r>
            <a:r>
              <a:rPr sz="1000" b="0" i="0" baseline="0">
                <a:latin typeface="Calibri" charset="0"/>
                <a:ea typeface="MS PGothic" charset="0"/>
                <a:cs typeface="Arial" charset="0"/>
              </a:rPr>
              <a:t>She was asked to feel appreciation. When she shifted into feeling appreciation, her heart-rhythm pattern changed. </a:t>
            </a:r>
          </a:p>
          <a:p>
            <a:pPr>
              <a:buFontTx/>
              <a:buChar char="•"/>
            </a:pPr>
            <a:r>
              <a:rPr sz="1000" b="0" i="0" baseline="0">
                <a:latin typeface="Calibri" charset="0"/>
                <a:ea typeface="MS PGothic" charset="0"/>
                <a:cs typeface="Arial" charset="0"/>
              </a:rPr>
              <a:t>Renewing emotions such as appreciation create a more ordered, harmonious pattern reflecting that the activity between the sympathetic and parasympathetic systems is in sync. </a:t>
            </a:r>
          </a:p>
          <a:p>
            <a:pPr>
              <a:buFontTx/>
              <a:buChar char="•"/>
            </a:pPr>
            <a:r>
              <a:rPr sz="1000" b="0" i="0" baseline="0">
                <a:latin typeface="Calibri" charset="0"/>
                <a:ea typeface="MS PGothic" charset="0"/>
                <a:cs typeface="Arial" charset="0"/>
              </a:rPr>
              <a:t>Scientists call this a </a:t>
            </a:r>
            <a:r>
              <a:rPr sz="1000" b="0" baseline="0">
                <a:latin typeface="Calibri" charset="0"/>
                <a:ea typeface="MS PGothic" charset="0"/>
                <a:cs typeface="Arial" charset="0"/>
              </a:rPr>
              <a:t>coherent </a:t>
            </a:r>
            <a:r>
              <a:rPr sz="1000" b="0" i="0" baseline="0">
                <a:latin typeface="Calibri" charset="0"/>
                <a:ea typeface="MS PGothic" charset="0"/>
                <a:cs typeface="Arial" charset="0"/>
              </a:rPr>
              <a:t>heart rhythm. </a:t>
            </a:r>
          </a:p>
          <a:p>
            <a:pPr>
              <a:buFontTx/>
              <a:buChar char="•"/>
            </a:pPr>
            <a:r>
              <a:rPr sz="1000" b="0" i="0" baseline="0">
                <a:latin typeface="Calibri" charset="0"/>
                <a:ea typeface="MS PGothic" charset="0"/>
                <a:cs typeface="Arial" charset="0"/>
              </a:rPr>
              <a:t>Incoherent rhythms reflect out-of-sync activity in the two branches of the ANS while coherent rhythms reflect synchronized activity.</a:t>
            </a:r>
          </a:p>
          <a:p>
            <a:pPr>
              <a:buFontTx/>
              <a:buChar char="•"/>
            </a:pPr>
            <a:r>
              <a:rPr sz="1000" b="0" i="0" baseline="0">
                <a:latin typeface="Calibri" charset="0"/>
                <a:ea typeface="MS PGothic" charset="0"/>
                <a:cs typeface="Arial" charset="0"/>
              </a:rPr>
              <a:t>Coherence helps promote optimal performance and brain function and builds resilience.</a:t>
            </a:r>
          </a:p>
          <a:p>
            <a:pPr>
              <a:buFontTx/>
              <a:buChar char="•"/>
            </a:pPr>
            <a:r>
              <a:rPr sz="1000" b="0" i="0" baseline="0">
                <a:latin typeface="Calibri" charset="0"/>
                <a:ea typeface="MS PGothic" charset="0"/>
                <a:cs typeface="Arial" charset="0"/>
              </a:rPr>
              <a:t>A coherent state is not necessarily the same as relaxation. In other words, you can have a high heart rate or a low heart rate and still exhibit an ordered, coherent pattern. </a:t>
            </a:r>
          </a:p>
          <a:p>
            <a:pPr>
              <a:buFontTx/>
              <a:buChar char="•"/>
            </a:pPr>
            <a:r>
              <a:rPr sz="1000" b="0" i="0" baseline="0">
                <a:latin typeface="Calibri" charset="0"/>
                <a:ea typeface="MS PGothic" charset="0"/>
                <a:cs typeface="Arial" charset="0"/>
              </a:rPr>
              <a:t>People can be relaxed, which is indicated by a low heart rate, but still be rehashing and processing an argument from earlier in the day. Their systems will be incoherent and they will be draining a lot of energy.</a:t>
            </a:r>
          </a:p>
          <a:p>
            <a:pPr>
              <a:buFontTx/>
              <a:buChar char="•"/>
            </a:pPr>
            <a:r>
              <a:rPr sz="1000" b="0" i="0" baseline="0">
                <a:latin typeface="Calibri" charset="0"/>
                <a:ea typeface="MS PGothic" charset="0"/>
                <a:cs typeface="Arial" charset="0"/>
              </a:rPr>
              <a:t>The coherence techniques you</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re learning enable you to shift into a coherent and composed state anytime, anywhere.</a:t>
            </a:r>
          </a:p>
          <a:p>
            <a:r>
              <a:rPr sz="1000" i="0" baseline="0">
                <a:latin typeface="Calibri" charset="0"/>
                <a:ea typeface="MS PGothic" charset="0"/>
                <a:cs typeface="Arial" charset="0"/>
              </a:rPr>
              <a:t>Transition: </a:t>
            </a:r>
            <a:r>
              <a:rPr sz="1000" b="0" i="0" baseline="0">
                <a:latin typeface="Calibri" charset="0"/>
                <a:ea typeface="MS PGothic" charset="0"/>
                <a:cs typeface="Arial" charset="0"/>
              </a:rPr>
              <a:t>HRV is a very important measure of our overall health and resilience. </a:t>
            </a:r>
            <a:endParaRPr sz="1000">
              <a:latin typeface="Arial" charset="0"/>
              <a:ea typeface="MS PGothic" charset="0"/>
              <a:cs typeface="Arial" charset="0"/>
            </a:endParaRPr>
          </a:p>
        </p:txBody>
      </p:sp>
    </p:spTree>
    <p:extLst>
      <p:ext uri="{BB962C8B-B14F-4D97-AF65-F5344CB8AC3E}">
        <p14:creationId xmlns:p14="http://schemas.microsoft.com/office/powerpoint/2010/main" val="83987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A3BDE149-6A0C-3B42-B518-D5C74932C30D}" type="slidenum">
              <a:rPr lang="en-US" sz="1300"/>
              <a:pPr eaLnBrk="1" hangingPunct="1"/>
              <a:t>23</a:t>
            </a:fld>
            <a:endParaRPr lang="en-US" sz="1300"/>
          </a:p>
        </p:txBody>
      </p:sp>
      <p:sp>
        <p:nvSpPr>
          <p:cNvPr id="38914" name="Rectangle 2"/>
          <p:cNvSpPr>
            <a:spLocks noGrp="1" noRot="1" noChangeAspect="1" noChangeArrowheads="1" noTextEdit="1"/>
          </p:cNvSpPr>
          <p:nvPr>
            <p:ph type="sldImg"/>
          </p:nvPr>
        </p:nvSpPr>
        <p:spPr bwMode="auto">
          <a:xfrm>
            <a:off x="1258888" y="722313"/>
            <a:ext cx="4797425" cy="3598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731838" y="4560888"/>
            <a:ext cx="5851525" cy="4318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a:latin typeface="Arial" charset="0"/>
              <a:ea typeface="MS PGothic" charset="0"/>
              <a:cs typeface="Arial" charset="0"/>
            </a:endParaRPr>
          </a:p>
        </p:txBody>
      </p:sp>
    </p:spTree>
    <p:extLst>
      <p:ext uri="{BB962C8B-B14F-4D97-AF65-F5344CB8AC3E}">
        <p14:creationId xmlns:p14="http://schemas.microsoft.com/office/powerpoint/2010/main" val="3748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657225" y="944563"/>
            <a:ext cx="1920875"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Notes Placeholder 2"/>
          <p:cNvSpPr>
            <a:spLocks noGrp="1"/>
          </p:cNvSpPr>
          <p:nvPr>
            <p:ph type="body" idx="1"/>
          </p:nvPr>
        </p:nvSpPr>
        <p:spPr bwMode="auto">
          <a:xfrm>
            <a:off x="731838" y="2605088"/>
            <a:ext cx="6026150" cy="6681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i="0" baseline="0" dirty="0">
                <a:ea typeface="ＭＳ Ｐゴシック" charset="-128"/>
              </a:rPr>
              <a:t>Time: </a:t>
            </a:r>
            <a:r>
              <a:rPr b="0" i="0" baseline="0" dirty="0">
                <a:ea typeface="ＭＳ Ｐゴシック" charset="-128"/>
              </a:rPr>
              <a:t>2 minutes</a:t>
            </a:r>
          </a:p>
          <a:p>
            <a:pPr>
              <a:defRPr/>
            </a:pPr>
            <a:r>
              <a:rPr i="0" baseline="0" dirty="0">
                <a:ea typeface="ＭＳ Ｐゴシック" charset="-128"/>
              </a:rPr>
              <a:t>Objective: </a:t>
            </a:r>
            <a:r>
              <a:rPr b="0" i="0" baseline="0" dirty="0">
                <a:ea typeface="ＭＳ Ｐゴシック" charset="-128"/>
              </a:rPr>
              <a:t>Illustrate the idea that emotions are primary drivers of our physiology. </a:t>
            </a:r>
          </a:p>
          <a:p>
            <a:pPr>
              <a:defRPr/>
            </a:pPr>
            <a:r>
              <a:rPr i="0" baseline="0" dirty="0">
                <a:ea typeface="ＭＳ Ｐゴシック" charset="-128"/>
              </a:rPr>
              <a:t>Key Points: </a:t>
            </a:r>
            <a:endParaRPr b="0" i="0" baseline="0" dirty="0">
              <a:ea typeface="ＭＳ Ｐゴシック" charset="-128"/>
            </a:endParaRPr>
          </a:p>
          <a:p>
            <a:pPr marL="171450" indent="-171450">
              <a:buFont typeface="Arial" panose="020B0604020202020204" pitchFamily="34" charset="0"/>
              <a:buChar char="•"/>
              <a:defRPr/>
            </a:pPr>
            <a:r>
              <a:rPr b="0" i="0" baseline="0" dirty="0">
                <a:ea typeface="ＭＳ Ｐゴシック" charset="-128"/>
              </a:rPr>
              <a:t>A man was wearing a 24-hour </a:t>
            </a:r>
            <a:r>
              <a:rPr b="0" i="0" baseline="0" dirty="0" err="1">
                <a:ea typeface="ＭＳ Ｐゴシック" charset="-128"/>
              </a:rPr>
              <a:t>Holter</a:t>
            </a:r>
            <a:r>
              <a:rPr b="0" i="0" baseline="0" dirty="0">
                <a:ea typeface="ＭＳ Ｐゴシック" charset="-128"/>
              </a:rPr>
              <a:t> monitor, which is used to measure heart rhythms. </a:t>
            </a:r>
          </a:p>
          <a:p>
            <a:pPr marL="171450" indent="-171450">
              <a:buFont typeface="Arial" panose="020B0604020202020204" pitchFamily="34" charset="0"/>
              <a:buChar char="•"/>
              <a:defRPr/>
            </a:pPr>
            <a:r>
              <a:rPr b="0" i="0" baseline="0" dirty="0">
                <a:ea typeface="ＭＳ Ｐゴシック" charset="-128"/>
              </a:rPr>
              <a:t>He and his wife were arguing in their car. The man was sitting on the passenger side wearing his seatbelt. When they began arguing, his heart rate shot up to over 140 BPM and remained elevated at that rate for about 15 minutes.</a:t>
            </a:r>
          </a:p>
          <a:p>
            <a:pPr marL="171450" indent="-171450">
              <a:buFont typeface="Arial" panose="020B0604020202020204" pitchFamily="34" charset="0"/>
              <a:buChar char="•"/>
              <a:defRPr/>
            </a:pPr>
            <a:r>
              <a:rPr b="0" i="0" baseline="0" dirty="0">
                <a:ea typeface="ＭＳ Ｐゴシック" charset="-128"/>
              </a:rPr>
              <a:t>After they made up, his heart rate remained elevated for another hour. </a:t>
            </a:r>
            <a:r>
              <a:rPr b="0" baseline="0" dirty="0">
                <a:ea typeface="ＭＳ Ｐゴシック" charset="-128"/>
              </a:rPr>
              <a:t>(Point to second red arrow.)</a:t>
            </a:r>
            <a:endParaRPr b="0" i="0" baseline="0" dirty="0">
              <a:ea typeface="ＭＳ Ｐゴシック" charset="-128"/>
            </a:endParaRPr>
          </a:p>
          <a:p>
            <a:pPr marL="171450" indent="-171450">
              <a:buFont typeface="Arial" panose="020B0604020202020204" pitchFamily="34" charset="0"/>
              <a:buChar char="•"/>
              <a:defRPr/>
            </a:pPr>
            <a:r>
              <a:rPr b="0" baseline="0" dirty="0">
                <a:solidFill>
                  <a:srgbClr val="FF0000"/>
                </a:solidFill>
                <a:ea typeface="ＭＳ Ｐゴシック" charset="-128"/>
              </a:rPr>
              <a:t>Ask: </a:t>
            </a:r>
            <a:r>
              <a:rPr b="0" i="0" baseline="0" dirty="0">
                <a:ea typeface="ＭＳ Ｐゴシック" charset="-128"/>
              </a:rPr>
              <a:t>How much energy did he burn up from being angry or frustrated?</a:t>
            </a:r>
          </a:p>
          <a:p>
            <a:pPr marL="171450" indent="-171450">
              <a:buFont typeface="Arial" panose="020B0604020202020204" pitchFamily="34" charset="0"/>
              <a:buChar char="•"/>
              <a:defRPr/>
            </a:pPr>
            <a:r>
              <a:rPr b="0" i="0" baseline="0" dirty="0">
                <a:ea typeface="ＭＳ Ｐゴシック" charset="-128"/>
              </a:rPr>
              <a:t>The result was a rapid drain of his inner battery. This is a good way of illustrating that </a:t>
            </a:r>
            <a:r>
              <a:rPr i="0" baseline="0" dirty="0">
                <a:ea typeface="ＭＳ Ｐゴシック" charset="-128"/>
              </a:rPr>
              <a:t>emotions are primary drivers of physiology. </a:t>
            </a:r>
            <a:endParaRPr b="0" i="0" baseline="0" dirty="0">
              <a:ea typeface="ＭＳ Ｐゴシック" charset="-128"/>
            </a:endParaRPr>
          </a:p>
          <a:p>
            <a:pPr marL="171450" indent="-171450">
              <a:buFont typeface="Arial" panose="020B0604020202020204" pitchFamily="34" charset="0"/>
              <a:buChar char="•"/>
              <a:defRPr/>
            </a:pPr>
            <a:r>
              <a:rPr b="0" baseline="0" dirty="0">
                <a:solidFill>
                  <a:srgbClr val="FF0000"/>
                </a:solidFill>
                <a:ea typeface="ＭＳ Ｐゴシック" charset="-128"/>
              </a:rPr>
              <a:t>Ask: </a:t>
            </a:r>
            <a:r>
              <a:rPr b="0" i="0" baseline="0" dirty="0">
                <a:ea typeface="ＭＳ Ｐゴシック" charset="-128"/>
              </a:rPr>
              <a:t>How much emotional energy is unnecessarily spent in the workplace because of drama, relationship and communication issues? </a:t>
            </a:r>
          </a:p>
          <a:p>
            <a:pPr>
              <a:defRPr/>
            </a:pPr>
            <a:endParaRPr b="0" i="0" baseline="0" dirty="0">
              <a:ea typeface="ＭＳ Ｐゴシック" charset="-128"/>
            </a:endParaRPr>
          </a:p>
          <a:p>
            <a:pPr>
              <a:defRPr/>
            </a:pPr>
            <a:r>
              <a:rPr i="0" baseline="0" dirty="0">
                <a:ea typeface="ＭＳ Ｐゴシック" charset="-128"/>
              </a:rPr>
              <a:t>Transition: </a:t>
            </a:r>
            <a:r>
              <a:rPr b="0" i="0" baseline="0" dirty="0">
                <a:ea typeface="ＭＳ Ｐゴシック" charset="-128"/>
              </a:rPr>
              <a:t>Our emotions directly affect our resilience.</a:t>
            </a:r>
            <a:endParaRPr altLang="en-US" dirty="0" smtClean="0">
              <a:ea typeface="ＭＳ Ｐゴシック" charset="-128"/>
            </a:endParaRPr>
          </a:p>
        </p:txBody>
      </p:sp>
    </p:spTree>
    <p:extLst>
      <p:ext uri="{BB962C8B-B14F-4D97-AF65-F5344CB8AC3E}">
        <p14:creationId xmlns:p14="http://schemas.microsoft.com/office/powerpoint/2010/main" val="87628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xfrm>
            <a:off x="735013" y="2362200"/>
            <a:ext cx="58515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sz="1000" i="0" baseline="0">
                <a:latin typeface="Calibri" charset="0"/>
                <a:ea typeface="MS PGothic" charset="0"/>
                <a:cs typeface="Arial" charset="0"/>
              </a:rPr>
              <a:t>Time: </a:t>
            </a:r>
            <a:r>
              <a:rPr sz="1000" b="0" i="0" baseline="0">
                <a:latin typeface="Calibri" charset="0"/>
                <a:ea typeface="MS PGothic" charset="0"/>
                <a:cs typeface="Arial" charset="0"/>
              </a:rPr>
              <a:t>30 seconds </a:t>
            </a:r>
            <a:r>
              <a:rPr sz="1000" i="0" baseline="0">
                <a:latin typeface="Calibri" charset="0"/>
                <a:ea typeface="MS PGothic" charset="0"/>
                <a:cs typeface="Arial" charset="0"/>
              </a:rPr>
              <a:t>Objective: </a:t>
            </a:r>
            <a:r>
              <a:rPr sz="1000" b="0" i="0" baseline="0">
                <a:latin typeface="Calibri" charset="0"/>
                <a:ea typeface="MS PGothic" charset="0"/>
                <a:cs typeface="Arial" charset="0"/>
              </a:rPr>
              <a:t>Introduce the Depletion to Renewal Grid.</a:t>
            </a:r>
          </a:p>
          <a:p>
            <a:r>
              <a:rPr sz="1000" i="0" baseline="0">
                <a:latin typeface="Calibri" charset="0"/>
                <a:ea typeface="MS PGothic" charset="0"/>
                <a:cs typeface="Arial" charset="0"/>
              </a:rPr>
              <a:t>Key Points: </a:t>
            </a:r>
            <a:r>
              <a:rPr sz="1000" b="0" i="0" baseline="0">
                <a:latin typeface="Calibri" charset="0"/>
                <a:ea typeface="MS PGothic" charset="0"/>
                <a:cs typeface="Arial" charset="0"/>
              </a:rPr>
              <a:t>The Depletion to Renewal Grid is a research-based tool that provides a visual illustration of the relationship between typical emotional responses, their intensity and how those responses affect energy, performance, communication, resilience and the ability to self-regulate. </a:t>
            </a:r>
          </a:p>
          <a:p>
            <a:pPr fontAlgn="ctr"/>
            <a:r>
              <a:rPr sz="1000" i="0" baseline="0">
                <a:latin typeface="Calibri" charset="0"/>
                <a:ea typeface="MS PGothic" charset="0"/>
                <a:cs typeface="Arial" charset="0"/>
              </a:rPr>
              <a:t>Transition: </a:t>
            </a:r>
            <a:r>
              <a:rPr sz="1000" b="0" i="0" baseline="0">
                <a:latin typeface="Calibri" charset="0"/>
                <a:ea typeface="MS PGothic" charset="0"/>
                <a:cs typeface="Arial" charset="0"/>
              </a:rPr>
              <a:t>Emotions are not </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good or bad</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 but they are primary drivers of physiology.  This next exercise illustrates how different emotions – depleting or renewing – affect two primary systems.  </a:t>
            </a:r>
            <a:r>
              <a:rPr altLang="ja-JP" sz="1000" b="0" baseline="0">
                <a:latin typeface="Calibri" charset="0"/>
                <a:ea typeface="MS PGothic" charset="0"/>
                <a:cs typeface="Arial" charset="0"/>
              </a:rPr>
              <a:t>(Click to Grid).</a:t>
            </a:r>
          </a:p>
          <a:p>
            <a:r>
              <a:rPr sz="1000" i="0" baseline="0">
                <a:latin typeface="Calibri" charset="0"/>
                <a:ea typeface="MS PGothic" charset="0"/>
                <a:cs typeface="Arial" charset="0"/>
              </a:rPr>
              <a:t>Depletion to Renewal – Exercise </a:t>
            </a:r>
            <a:endParaRPr sz="1000" b="0" i="0" baseline="0">
              <a:latin typeface="Calibri" charset="0"/>
              <a:ea typeface="MS PGothic" charset="0"/>
              <a:cs typeface="Arial" charset="0"/>
            </a:endParaRPr>
          </a:p>
          <a:p>
            <a:r>
              <a:rPr sz="1000" i="0" baseline="0">
                <a:latin typeface="Calibri" charset="0"/>
                <a:ea typeface="MS PGothic" charset="0"/>
                <a:cs typeface="Arial" charset="0"/>
              </a:rPr>
              <a:t>Time: </a:t>
            </a:r>
            <a:r>
              <a:rPr sz="1000" b="0" i="0" baseline="0">
                <a:latin typeface="Calibri" charset="0"/>
                <a:ea typeface="MS PGothic" charset="0"/>
                <a:cs typeface="Arial" charset="0"/>
              </a:rPr>
              <a:t>Exercise total: 20 minutes  </a:t>
            </a:r>
            <a:r>
              <a:rPr sz="1000" i="0" baseline="0">
                <a:latin typeface="Calibri" charset="0"/>
                <a:ea typeface="MS PGothic" charset="0"/>
                <a:cs typeface="Arial" charset="0"/>
              </a:rPr>
              <a:t>Objectives: </a:t>
            </a:r>
            <a:r>
              <a:rPr sz="1000" b="0" i="0" baseline="0">
                <a:latin typeface="Calibri" charset="0"/>
                <a:ea typeface="MS PGothic" charset="0"/>
                <a:cs typeface="Arial" charset="0"/>
              </a:rPr>
              <a:t> Identify two systems affected by emotions: the autonomic nervous system and hormonal system. Identify emotions and where they land on the Depletion to Renewal Grid. Engage the audience in self-awareness around what emotions they experience. Develop understand ing that depleting or renewing emotions have different effects on our physiology. </a:t>
            </a:r>
            <a:r>
              <a:rPr sz="1000" i="0" baseline="0">
                <a:latin typeface="Calibri" charset="0"/>
                <a:ea typeface="MS PGothic" charset="0"/>
                <a:cs typeface="Arial" charset="0"/>
              </a:rPr>
              <a:t>Key Points:</a:t>
            </a:r>
            <a:endParaRPr sz="1000" b="0" i="0" baseline="0">
              <a:latin typeface="Calibri" charset="0"/>
              <a:ea typeface="MS PGothic" charset="0"/>
              <a:cs typeface="Arial" charset="0"/>
            </a:endParaRPr>
          </a:p>
          <a:p>
            <a:pPr>
              <a:buFontTx/>
              <a:buChar char="•"/>
            </a:pPr>
            <a:r>
              <a:rPr sz="1000" b="0" baseline="0">
                <a:latin typeface="Calibri" charset="0"/>
                <a:ea typeface="MS PGothic" charset="0"/>
                <a:cs typeface="Arial" charset="0"/>
              </a:rPr>
              <a:t>(Show the slide and then blacken the screen. (Note: if you don't have a flip chart or white board, talk through the Grid using the slide.)</a:t>
            </a:r>
            <a:endParaRPr sz="1000" b="0" i="0" baseline="0">
              <a:latin typeface="Calibri" charset="0"/>
              <a:ea typeface="MS PGothic" charset="0"/>
              <a:cs typeface="Arial" charset="0"/>
            </a:endParaRPr>
          </a:p>
          <a:p>
            <a:pPr fontAlgn="ctr">
              <a:buFontTx/>
              <a:buChar char="•"/>
            </a:pPr>
            <a:r>
              <a:rPr sz="1000" b="0" baseline="0">
                <a:latin typeface="Calibri" charset="0"/>
                <a:ea typeface="MS PGothic" charset="0"/>
                <a:cs typeface="Arial" charset="0"/>
              </a:rPr>
              <a:t>Take the audience through the Depletion to Renewal Grid using a Flip Chart or White board.  Draw a vertical line as you explain the ANS: </a:t>
            </a:r>
            <a:r>
              <a:rPr sz="1000" b="0" i="0" baseline="0">
                <a:latin typeface="Calibri" charset="0"/>
                <a:ea typeface="MS PGothic" charset="0"/>
                <a:cs typeface="Arial" charset="0"/>
              </a:rPr>
              <a:t> The vertical line represents the Autonomic Nervous System (ANS).  </a:t>
            </a:r>
          </a:p>
          <a:p>
            <a:pPr fontAlgn="ctr">
              <a:buFontTx/>
              <a:buChar char="•"/>
            </a:pPr>
            <a:r>
              <a:rPr sz="1000" b="0" i="0" baseline="0">
                <a:latin typeface="Calibri" charset="0"/>
                <a:ea typeface="MS PGothic" charset="0"/>
                <a:cs typeface="Arial" charset="0"/>
              </a:rPr>
              <a:t>The ANS has two branches, one that speeds things up (increases heart rate) – sympathetic branch – and one that slows things down (decreases heart rate) – parasympathetic branch. (Write sympathetic – high heart rate at the top of the vertical line. Write parasympathetic – low heart rate at the bottom.  Under parasympathetic, write relaxation). The ANS governs 90% of our body</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s internal functions.  </a:t>
            </a:r>
          </a:p>
          <a:p>
            <a:pPr fontAlgn="ctr">
              <a:buFontTx/>
              <a:buChar char="•"/>
            </a:pPr>
            <a:r>
              <a:rPr sz="1000" b="0" baseline="0">
                <a:latin typeface="Calibri" charset="0"/>
                <a:ea typeface="MS PGothic" charset="0"/>
                <a:cs typeface="Arial" charset="0"/>
              </a:rPr>
              <a:t>Draw a horizontal line in the middle of the vertical line as you explain</a:t>
            </a:r>
            <a:r>
              <a:rPr sz="1000" b="0" i="0" baseline="0">
                <a:latin typeface="Calibri" charset="0"/>
                <a:ea typeface="MS PGothic" charset="0"/>
                <a:cs typeface="Arial" charset="0"/>
              </a:rPr>
              <a:t>: The horizontal line represents a key part of the hormonal system that regulates many other hormones and systems. Hormones are important because once secreted, some of them will remain active and circulating in the body for hours and have a long lasting effect. There are two key hormones that are impacted by the emotions we experience:  Cortisol and DHEA.</a:t>
            </a:r>
          </a:p>
          <a:p>
            <a:pPr fontAlgn="ctr">
              <a:buFontTx/>
              <a:buChar char="•"/>
            </a:pPr>
            <a:r>
              <a:rPr sz="1000" b="0" baseline="0">
                <a:latin typeface="Calibri" charset="0"/>
                <a:ea typeface="MS PGothic" charset="0"/>
                <a:cs typeface="Arial" charset="0"/>
              </a:rPr>
              <a:t>(Write cortisol on the left side and explain)</a:t>
            </a:r>
            <a:r>
              <a:rPr sz="1000" b="0" i="0" baseline="0">
                <a:latin typeface="Calibri" charset="0"/>
                <a:ea typeface="MS PGothic" charset="0"/>
                <a:cs typeface="Arial" charset="0"/>
              </a:rPr>
              <a:t>, Cortisol is commonly known as the </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stress hormone</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  (Write DHEA on the right side and explain), DHEA is commonly known as the </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vitality hormone</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  </a:t>
            </a:r>
            <a:r>
              <a:rPr altLang="ja-JP" sz="1000" b="0" baseline="0">
                <a:latin typeface="Calibri" charset="0"/>
                <a:ea typeface="MS PGothic" charset="0"/>
                <a:cs typeface="Arial" charset="0"/>
              </a:rPr>
              <a:t>(People need to know that cortisol is a hormone we need, but when we secrete too much or too little, there can be health implications—see references in the back of the guidebook.)</a:t>
            </a:r>
            <a:r>
              <a:rPr altLang="ja-JP" sz="1000" b="0" i="0" baseline="0">
                <a:latin typeface="Calibri" charset="0"/>
                <a:ea typeface="MS PGothic" charset="0"/>
                <a:cs typeface="Arial" charset="0"/>
              </a:rPr>
              <a:t> </a:t>
            </a:r>
          </a:p>
          <a:p>
            <a:pPr fontAlgn="ctr">
              <a:buFontTx/>
              <a:buChar char="•"/>
            </a:pPr>
            <a:r>
              <a:rPr sz="1000" b="0" i="0" baseline="0">
                <a:latin typeface="Calibri" charset="0"/>
                <a:ea typeface="MS PGothic" charset="0"/>
                <a:cs typeface="Arial" charset="0"/>
              </a:rPr>
              <a:t>We all experience a wide range of emotions throughout a typical day. We may land all over the grid; we</a:t>
            </a:r>
            <a:r>
              <a:rPr lang="ja-JP" altLang="en-US" sz="1000" b="0" i="0" baseline="0">
                <a:latin typeface="Calibri" charset="0"/>
                <a:ea typeface="MS PGothic" charset="0"/>
                <a:cs typeface="Arial" charset="0"/>
              </a:rPr>
              <a:t>’</a:t>
            </a:r>
            <a:r>
              <a:rPr altLang="ja-JP" sz="1000" b="0" i="0" baseline="0">
                <a:latin typeface="Calibri" charset="0"/>
                <a:ea typeface="MS PGothic" charset="0"/>
                <a:cs typeface="Arial" charset="0"/>
              </a:rPr>
              <a:t>re human so this is normal. </a:t>
            </a:r>
          </a:p>
          <a:p>
            <a:pPr fontAlgn="ctr">
              <a:buFontTx/>
              <a:buChar char="•"/>
            </a:pPr>
            <a:r>
              <a:rPr sz="1000" b="0" i="0" baseline="0">
                <a:latin typeface="Calibri" charset="0"/>
                <a:ea typeface="MS PGothic" charset="0"/>
                <a:cs typeface="Arial" charset="0"/>
              </a:rPr>
              <a:t>Our focus today is to identify those emotions, where they land on the grid and to learn techniques to help us cultivate more renewing emotions to enhance our resilience and charge our inner battery. </a:t>
            </a:r>
            <a:r>
              <a:rPr sz="1000" b="0" baseline="0">
                <a:latin typeface="Calibri" charset="0"/>
                <a:ea typeface="MS PGothic" charset="0"/>
                <a:cs typeface="Arial" charset="0"/>
              </a:rPr>
              <a:t>(Trainer solicits </a:t>
            </a:r>
            <a:r>
              <a:rPr sz="1000" b="0" u="sng" baseline="0">
                <a:latin typeface="Calibri" charset="0"/>
                <a:ea typeface="MS PGothic" charset="0"/>
                <a:cs typeface="Arial" charset="0"/>
              </a:rPr>
              <a:t>one or two </a:t>
            </a:r>
            <a:r>
              <a:rPr sz="1000" b="0" baseline="0">
                <a:latin typeface="Calibri" charset="0"/>
                <a:ea typeface="MS PGothic" charset="0"/>
                <a:cs typeface="Arial" charset="0"/>
              </a:rPr>
              <a:t>examples for each quadrant. Start in the upper LEFT quadrant of the Grid and work your way around to the upper right.) </a:t>
            </a:r>
          </a:p>
          <a:p>
            <a:pPr>
              <a:buFontTx/>
              <a:buChar char="•"/>
            </a:pPr>
            <a:endParaRPr sz="1000" b="0" i="0" baseline="0">
              <a:latin typeface="Calibri" charset="0"/>
              <a:ea typeface="MS PGothic" charset="0"/>
              <a:cs typeface="Arial" charset="0"/>
            </a:endParaRPr>
          </a:p>
          <a:p>
            <a:pPr>
              <a:buFontTx/>
              <a:buChar char="•"/>
            </a:pPr>
            <a:endParaRPr>
              <a:latin typeface="Calibri" charset="0"/>
              <a:ea typeface="MS PGothic" charset="0"/>
              <a:cs typeface="Arial" charset="0"/>
            </a:endParaRPr>
          </a:p>
        </p:txBody>
      </p:sp>
    </p:spTree>
    <p:extLst>
      <p:ext uri="{BB962C8B-B14F-4D97-AF65-F5344CB8AC3E}">
        <p14:creationId xmlns:p14="http://schemas.microsoft.com/office/powerpoint/2010/main" val="27650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6-8 minutes</a:t>
            </a:r>
          </a:p>
          <a:p>
            <a:r>
              <a:rPr i="0" baseline="0">
                <a:latin typeface="Calibri" charset="0"/>
                <a:ea typeface="MS PGothic" charset="0"/>
                <a:cs typeface="Arial" charset="0"/>
              </a:rPr>
              <a:t>Objective: </a:t>
            </a:r>
            <a:r>
              <a:rPr b="0" i="0" baseline="0">
                <a:latin typeface="Calibri" charset="0"/>
                <a:ea typeface="MS PGothic" charset="0"/>
                <a:cs typeface="Arial" charset="0"/>
              </a:rPr>
              <a:t>Inform participants that the first step in increasing resilience is identifying unnecessary energy expenditures.</a:t>
            </a:r>
          </a:p>
          <a:p>
            <a:endParaRPr i="0" baseline="0">
              <a:latin typeface="Calibri" charset="0"/>
              <a:ea typeface="MS PGothic" charset="0"/>
              <a:cs typeface="Arial" charset="0"/>
            </a:endParaRPr>
          </a:p>
          <a:p>
            <a:r>
              <a:rPr i="0" baseline="0">
                <a:latin typeface="Calibri" charset="0"/>
                <a:ea typeface="MS PGothic" charset="0"/>
                <a:cs typeface="Arial" charset="0"/>
              </a:rPr>
              <a:t>Key Points:</a:t>
            </a:r>
          </a:p>
          <a:p>
            <a:r>
              <a:rPr b="0" i="0" baseline="0">
                <a:latin typeface="Calibri" charset="0"/>
                <a:ea typeface="MS PGothic" charset="0"/>
                <a:cs typeface="Arial" charset="0"/>
              </a:rPr>
              <a:t>•Identifying where you are draining your energy is the first step in building resilience.</a:t>
            </a:r>
          </a:p>
          <a:p>
            <a:r>
              <a:rPr b="0" i="0" baseline="0">
                <a:latin typeface="Calibri" charset="0"/>
                <a:ea typeface="MS PGothic" charset="0"/>
                <a:cs typeface="Arial" charset="0"/>
              </a:rPr>
              <a:t>•You can’t plug leaks if you don’t know where you are draining your energy.</a:t>
            </a:r>
          </a:p>
          <a:p>
            <a:r>
              <a:rPr b="0" i="0" baseline="0">
                <a:latin typeface="Calibri" charset="0"/>
                <a:ea typeface="MS PGothic" charset="0"/>
                <a:cs typeface="Arial" charset="0"/>
              </a:rPr>
              <a:t>•Let’s turn to the Energy-Depleting Situations Exercise in the Guidebook.</a:t>
            </a:r>
          </a:p>
          <a:p>
            <a:r>
              <a:rPr b="0" i="0" baseline="0">
                <a:latin typeface="Calibri" charset="0"/>
                <a:ea typeface="MS PGothic" charset="0"/>
                <a:cs typeface="Arial" charset="0"/>
              </a:rPr>
              <a:t>•Identify situations, events, interactions or attitudes that drain your inner battery and write them down.</a:t>
            </a:r>
          </a:p>
          <a:p>
            <a:r>
              <a:rPr b="0" i="0" baseline="0">
                <a:latin typeface="Calibri" charset="0"/>
                <a:ea typeface="MS PGothic" charset="0"/>
                <a:cs typeface="Arial" charset="0"/>
              </a:rPr>
              <a:t>•Identify or name the feeling or emotion you experienced for each: for example, impatience, resentment, anxiety or anger.</a:t>
            </a:r>
          </a:p>
          <a:p>
            <a:r>
              <a:rPr b="0" i="0" baseline="0">
                <a:latin typeface="Calibri" charset="0"/>
                <a:ea typeface="MS PGothic" charset="0"/>
                <a:cs typeface="Arial" charset="0"/>
              </a:rPr>
              <a:t>•Identify your current solution for handling those situations.</a:t>
            </a:r>
          </a:p>
          <a:p>
            <a:r>
              <a:rPr b="0" i="0" baseline="0">
                <a:latin typeface="Calibri" charset="0"/>
                <a:ea typeface="MS PGothic" charset="0"/>
                <a:cs typeface="Arial" charset="0"/>
              </a:rPr>
              <a:t>•</a:t>
            </a:r>
            <a:r>
              <a:rPr b="0" baseline="0">
                <a:latin typeface="Calibri" charset="0"/>
                <a:ea typeface="MS PGothic" charset="0"/>
                <a:cs typeface="Arial" charset="0"/>
              </a:rPr>
              <a:t>(Give participants a couple of minutes to complete exercise, then debrief them.)</a:t>
            </a:r>
          </a:p>
          <a:p>
            <a:r>
              <a:rPr b="0" i="0" baseline="0">
                <a:latin typeface="Calibri" charset="0"/>
                <a:ea typeface="MS PGothic" charset="0"/>
                <a:cs typeface="Arial" charset="0"/>
              </a:rPr>
              <a:t>•</a:t>
            </a:r>
            <a:r>
              <a:rPr b="0" baseline="0">
                <a:solidFill>
                  <a:srgbClr val="C00000"/>
                </a:solidFill>
                <a:latin typeface="Calibri" charset="0"/>
                <a:ea typeface="MS PGothic" charset="0"/>
                <a:cs typeface="Arial" charset="0"/>
              </a:rPr>
              <a:t>Ask: </a:t>
            </a:r>
            <a:r>
              <a:rPr b="0" i="0" baseline="0">
                <a:latin typeface="Calibri" charset="0"/>
                <a:ea typeface="MS PGothic" charset="0"/>
                <a:cs typeface="Arial" charset="0"/>
              </a:rPr>
              <a:t>What are some examples of unnecessary energy expenditures?</a:t>
            </a:r>
          </a:p>
          <a:p>
            <a:endParaRPr i="0" baseline="0">
              <a:latin typeface="Calibri" charset="0"/>
              <a:ea typeface="MS PGothic" charset="0"/>
              <a:cs typeface="Arial" charset="0"/>
            </a:endParaRPr>
          </a:p>
          <a:p>
            <a:endParaRPr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Let’s start with a couple of techniques designed to help you plug energy leaks and recharge your inner battery.</a:t>
            </a:r>
            <a:endParaRPr>
              <a:latin typeface="Calibri" charset="0"/>
              <a:ea typeface="MS PGothic" charset="0"/>
              <a:cs typeface="Arial" charset="0"/>
            </a:endParaRPr>
          </a:p>
        </p:txBody>
      </p:sp>
      <p:sp>
        <p:nvSpPr>
          <p:cNvPr id="52227" name="TextBox 1"/>
          <p:cNvSpPr txBox="1">
            <a:spLocks noChangeArrowheads="1"/>
          </p:cNvSpPr>
          <p:nvPr/>
        </p:nvSpPr>
        <p:spPr bwMode="auto">
          <a:xfrm>
            <a:off x="3200400" y="1143000"/>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solidFill>
                  <a:srgbClr val="FF0000"/>
                </a:solidFill>
                <a:cs typeface="Arial" charset="0"/>
              </a:rPr>
              <a:t>Exercise</a:t>
            </a:r>
          </a:p>
        </p:txBody>
      </p:sp>
    </p:spTree>
    <p:extLst>
      <p:ext uri="{BB962C8B-B14F-4D97-AF65-F5344CB8AC3E}">
        <p14:creationId xmlns:p14="http://schemas.microsoft.com/office/powerpoint/2010/main" val="278397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sz="quarter" idx="10"/>
          </p:nvPr>
        </p:nvSpPr>
        <p:spPr bwMode="auto">
          <a:xfrm>
            <a:off x="762000" y="2362200"/>
            <a:ext cx="5851525" cy="678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ctr"/>
            <a:r>
              <a:rPr sz="1000">
                <a:latin typeface="Calibri" charset="0"/>
                <a:ea typeface="MS PGothic" charset="0"/>
                <a:cs typeface="Arial" charset="0"/>
              </a:rPr>
              <a:t>Exercise: </a:t>
            </a:r>
          </a:p>
          <a:p>
            <a:pPr fontAlgn="ctr"/>
            <a:r>
              <a:rPr sz="1000" b="0">
                <a:latin typeface="Calibri" charset="0"/>
                <a:ea typeface="MS PGothic" charset="0"/>
                <a:cs typeface="Arial" charset="0"/>
              </a:rPr>
              <a:t>Now ask the participants to go to their guidebook and take 2-3 minutes to fill in the four quadrants.  </a:t>
            </a:r>
          </a:p>
          <a:p>
            <a:pPr fontAlgn="ctr"/>
            <a:endParaRPr sz="1000" b="0">
              <a:latin typeface="Calibri" charset="0"/>
              <a:ea typeface="MS PGothic" charset="0"/>
              <a:cs typeface="Arial" charset="0"/>
            </a:endParaRPr>
          </a:p>
          <a:p>
            <a:pPr fontAlgn="ctr"/>
            <a:r>
              <a:rPr sz="1000">
                <a:latin typeface="Calibri" charset="0"/>
                <a:ea typeface="MS PGothic" charset="0"/>
                <a:cs typeface="Arial" charset="0"/>
              </a:rPr>
              <a:t>Ask:  </a:t>
            </a:r>
            <a:r>
              <a:rPr sz="1000" b="0">
                <a:latin typeface="Calibri" charset="0"/>
                <a:ea typeface="MS PGothic" charset="0"/>
                <a:cs typeface="Arial" charset="0"/>
              </a:rPr>
              <a:t>Ask yourself what emotions you have experienced over the last week or so that depleted you (drained your inner battery) and what emotions renewed you (charged your inner battery).  Any questions?</a:t>
            </a:r>
          </a:p>
          <a:p>
            <a:pPr fontAlgn="ctr"/>
            <a:r>
              <a:rPr sz="1000" b="0">
                <a:latin typeface="Calibri" charset="0"/>
                <a:ea typeface="MS PGothic" charset="0"/>
                <a:cs typeface="Arial" charset="0"/>
              </a:rPr>
              <a:t>If needed, share more examples that could help participants fill in their Grid:</a:t>
            </a:r>
          </a:p>
          <a:p>
            <a:pPr fontAlgn="ctr">
              <a:buFontTx/>
              <a:buChar char="•"/>
            </a:pPr>
            <a:r>
              <a:rPr sz="1000" b="0" i="0">
                <a:latin typeface="Calibri" charset="0"/>
                <a:ea typeface="MS PGothic" charset="0"/>
                <a:cs typeface="Arial" charset="0"/>
              </a:rPr>
              <a:t>Frustrated in a meeting</a:t>
            </a:r>
          </a:p>
          <a:p>
            <a:pPr fontAlgn="ctr">
              <a:buFontTx/>
              <a:buChar char="•"/>
            </a:pPr>
            <a:r>
              <a:rPr sz="1000" b="0" i="0">
                <a:latin typeface="Calibri" charset="0"/>
                <a:ea typeface="MS PGothic" charset="0"/>
                <a:cs typeface="Arial" charset="0"/>
              </a:rPr>
              <a:t>Angry over a communication</a:t>
            </a:r>
          </a:p>
          <a:p>
            <a:pPr fontAlgn="ctr">
              <a:buFontTx/>
              <a:buChar char="•"/>
            </a:pPr>
            <a:r>
              <a:rPr sz="1000" b="0" i="0">
                <a:latin typeface="Calibri" charset="0"/>
                <a:ea typeface="MS PGothic" charset="0"/>
                <a:cs typeface="Arial" charset="0"/>
              </a:rPr>
              <a:t>Sad because a friend is ill</a:t>
            </a:r>
          </a:p>
          <a:p>
            <a:pPr fontAlgn="ctr">
              <a:buFontTx/>
              <a:buChar char="•"/>
            </a:pPr>
            <a:r>
              <a:rPr sz="1000" b="0" i="0">
                <a:latin typeface="Calibri" charset="0"/>
                <a:ea typeface="MS PGothic" charset="0"/>
                <a:cs typeface="Arial" charset="0"/>
              </a:rPr>
              <a:t>Depressed because you don</a:t>
            </a:r>
            <a:r>
              <a:rPr lang="ja-JP" altLang="en-US" sz="1000" b="0" i="0">
                <a:latin typeface="Calibri" charset="0"/>
                <a:ea typeface="MS PGothic" charset="0"/>
                <a:cs typeface="Arial" charset="0"/>
              </a:rPr>
              <a:t>’</a:t>
            </a:r>
            <a:r>
              <a:rPr altLang="ja-JP" sz="1000" b="0" i="0">
                <a:latin typeface="Calibri" charset="0"/>
                <a:ea typeface="MS PGothic" charset="0"/>
                <a:cs typeface="Arial" charset="0"/>
              </a:rPr>
              <a:t>t have enough family time</a:t>
            </a:r>
          </a:p>
          <a:p>
            <a:pPr fontAlgn="ctr">
              <a:buFontTx/>
              <a:buChar char="•"/>
            </a:pPr>
            <a:r>
              <a:rPr sz="1000" b="0" i="0">
                <a:latin typeface="Calibri" charset="0"/>
                <a:ea typeface="MS PGothic" charset="0"/>
                <a:cs typeface="Arial" charset="0"/>
              </a:rPr>
              <a:t>Peaceful or calm at the end of a good day</a:t>
            </a:r>
          </a:p>
          <a:p>
            <a:pPr fontAlgn="ctr">
              <a:buFontTx/>
              <a:buChar char="•"/>
            </a:pPr>
            <a:r>
              <a:rPr sz="1000" b="0" i="0">
                <a:latin typeface="Calibri" charset="0"/>
                <a:ea typeface="MS PGothic" charset="0"/>
                <a:cs typeface="Arial" charset="0"/>
              </a:rPr>
              <a:t>Excited after hearing good news</a:t>
            </a:r>
          </a:p>
          <a:p>
            <a:pPr fontAlgn="ctr">
              <a:buFontTx/>
              <a:buChar char="•"/>
            </a:pPr>
            <a:r>
              <a:rPr sz="1000" b="0" i="0">
                <a:latin typeface="Calibri" charset="0"/>
                <a:ea typeface="MS PGothic" charset="0"/>
                <a:cs typeface="Arial" charset="0"/>
              </a:rPr>
              <a:t>Exhilarated after a great ski run</a:t>
            </a:r>
          </a:p>
          <a:p>
            <a:pPr fontAlgn="ctr"/>
            <a:r>
              <a:rPr sz="1000" b="0">
                <a:latin typeface="Calibri" charset="0"/>
                <a:ea typeface="MS PGothic" charset="0"/>
                <a:cs typeface="Arial" charset="0"/>
              </a:rPr>
              <a:t>(Give the audience 3-4 minutes to fill out their grid).</a:t>
            </a:r>
          </a:p>
          <a:p>
            <a:pPr fontAlgn="ctr"/>
            <a:r>
              <a:rPr sz="1000" b="0">
                <a:latin typeface="Calibri" charset="0"/>
                <a:ea typeface="MS PGothic" charset="0"/>
                <a:cs typeface="Arial" charset="0"/>
              </a:rPr>
              <a:t>Ask the participants to bring their attention back to the front of the room. </a:t>
            </a:r>
          </a:p>
          <a:p>
            <a:pPr fontAlgn="ctr"/>
            <a:r>
              <a:rPr sz="1000" b="0">
                <a:latin typeface="Calibri" charset="0"/>
                <a:ea typeface="MS PGothic" charset="0"/>
                <a:cs typeface="Arial" charset="0"/>
              </a:rPr>
              <a:t>(Debrief by gathering examples from the participants, starting in the upper left and working your way around to the upper right. Get as many examples as you can to fill in the Flip Chart.</a:t>
            </a:r>
          </a:p>
          <a:p>
            <a:pPr fontAlgn="ctr"/>
            <a:r>
              <a:rPr sz="1000" b="0">
                <a:latin typeface="Calibri" charset="0"/>
                <a:ea typeface="MS PGothic" charset="0"/>
                <a:cs typeface="Arial" charset="0"/>
              </a:rPr>
              <a:t>(NOTE: If someone says exhausted, tired, etc., in any of the left hand quadrants, coach them to find out the accompanying emotion.  Write only the emotion in the quadrants.) </a:t>
            </a:r>
          </a:p>
          <a:p>
            <a:pPr fontAlgn="ctr"/>
            <a:r>
              <a:rPr sz="1000" b="0">
                <a:latin typeface="Calibri" charset="0"/>
                <a:ea typeface="MS PGothic" charset="0"/>
                <a:cs typeface="Arial" charset="0"/>
              </a:rPr>
              <a:t>(If someone says </a:t>
            </a:r>
            <a:r>
              <a:rPr lang="ja-JP" altLang="en-US" sz="1000" b="0">
                <a:latin typeface="Calibri" charset="0"/>
                <a:ea typeface="MS PGothic" charset="0"/>
                <a:cs typeface="Arial" charset="0"/>
              </a:rPr>
              <a:t>‘</a:t>
            </a:r>
            <a:r>
              <a:rPr altLang="ja-JP" sz="1000" b="0">
                <a:latin typeface="Calibri" charset="0"/>
                <a:ea typeface="MS PGothic" charset="0"/>
                <a:cs typeface="Arial" charset="0"/>
              </a:rPr>
              <a:t>relaxed</a:t>
            </a:r>
            <a:r>
              <a:rPr lang="ja-JP" altLang="en-US" sz="1000" b="0">
                <a:latin typeface="Calibri" charset="0"/>
                <a:ea typeface="MS PGothic" charset="0"/>
                <a:cs typeface="Arial" charset="0"/>
              </a:rPr>
              <a:t>’</a:t>
            </a:r>
            <a:r>
              <a:rPr altLang="ja-JP" sz="1000" b="0">
                <a:latin typeface="Calibri" charset="0"/>
                <a:ea typeface="MS PGothic" charset="0"/>
                <a:cs typeface="Arial" charset="0"/>
              </a:rPr>
              <a:t> for the lower right quadrant, coach them to find out the renewing emotion they experienced when they were relaxed. This is a time you could remind them of the difference between coherence and relaxation. Write only the emotion in the lower right quadrant.)</a:t>
            </a:r>
          </a:p>
          <a:p>
            <a:pPr fontAlgn="ctr"/>
            <a:r>
              <a:rPr sz="1000" b="0">
                <a:latin typeface="Calibri" charset="0"/>
                <a:ea typeface="MS PGothic" charset="0"/>
                <a:cs typeface="Arial" charset="0"/>
              </a:rPr>
              <a:t>(Point to the entire left side of the grid):</a:t>
            </a:r>
          </a:p>
          <a:p>
            <a:pPr fontAlgn="ctr"/>
            <a:r>
              <a:rPr sz="1000" b="0">
                <a:latin typeface="Calibri" charset="0"/>
                <a:ea typeface="MS PGothic" charset="0"/>
                <a:cs typeface="Arial" charset="0"/>
              </a:rPr>
              <a:t>Say:  </a:t>
            </a:r>
            <a:r>
              <a:rPr sz="1000" b="0" i="0">
                <a:latin typeface="Calibri" charset="0"/>
                <a:ea typeface="MS PGothic" charset="0"/>
                <a:cs typeface="Arial" charset="0"/>
              </a:rPr>
              <a:t>The entire left side of this grid represents the depleting emotions – draining our inner battery.</a:t>
            </a:r>
          </a:p>
          <a:p>
            <a:pPr fontAlgn="ctr"/>
            <a:r>
              <a:rPr sz="1000" b="0">
                <a:latin typeface="Calibri" charset="0"/>
                <a:ea typeface="MS PGothic" charset="0"/>
                <a:cs typeface="Arial" charset="0"/>
              </a:rPr>
              <a:t>(Point to the entire right side of the grid): </a:t>
            </a:r>
          </a:p>
          <a:p>
            <a:pPr fontAlgn="ctr"/>
            <a:r>
              <a:rPr sz="1000" b="0">
                <a:latin typeface="Calibri" charset="0"/>
                <a:ea typeface="MS PGothic" charset="0"/>
                <a:cs typeface="Arial" charset="0"/>
              </a:rPr>
              <a:t>Say:  </a:t>
            </a:r>
            <a:r>
              <a:rPr sz="1000" b="0" i="0">
                <a:latin typeface="Calibri" charset="0"/>
                <a:ea typeface="MS PGothic" charset="0"/>
                <a:cs typeface="Arial" charset="0"/>
              </a:rPr>
              <a:t>The entire right side represents the renewing side of the grid – charging our inner battery. </a:t>
            </a:r>
          </a:p>
          <a:p>
            <a:pPr fontAlgn="ctr"/>
            <a:r>
              <a:rPr sz="1000" b="0">
                <a:latin typeface="Calibri" charset="0"/>
                <a:ea typeface="MS PGothic" charset="0"/>
                <a:cs typeface="Arial" charset="0"/>
              </a:rPr>
              <a:t>(When you finish filling out the Grid:) </a:t>
            </a:r>
          </a:p>
          <a:p>
            <a:pPr fontAlgn="ctr"/>
            <a:endParaRPr sz="1000" b="0">
              <a:latin typeface="Calibri" charset="0"/>
              <a:ea typeface="MS PGothic" charset="0"/>
              <a:cs typeface="Arial" charset="0"/>
            </a:endParaRPr>
          </a:p>
          <a:p>
            <a:pPr fontAlgn="ctr"/>
            <a:r>
              <a:rPr sz="1000" b="0">
                <a:latin typeface="Calibri" charset="0"/>
                <a:ea typeface="MS PGothic" charset="0"/>
                <a:cs typeface="Arial" charset="0"/>
              </a:rPr>
              <a:t>Ask four questions:</a:t>
            </a:r>
          </a:p>
          <a:p>
            <a:pPr fontAlgn="ctr">
              <a:buFontTx/>
              <a:buChar char="•"/>
            </a:pPr>
            <a:r>
              <a:rPr sz="1000" b="0" i="0">
                <a:latin typeface="Calibri" charset="0"/>
                <a:ea typeface="MS PGothic" charset="0"/>
                <a:cs typeface="Arial" charset="0"/>
              </a:rPr>
              <a:t>What emotions do you experience regularly that are renewing?  </a:t>
            </a:r>
          </a:p>
          <a:p>
            <a:pPr fontAlgn="ctr">
              <a:buFontTx/>
              <a:buChar char="•"/>
            </a:pPr>
            <a:r>
              <a:rPr sz="1000" b="0" i="0">
                <a:latin typeface="Calibri" charset="0"/>
                <a:ea typeface="MS PGothic" charset="0"/>
                <a:cs typeface="Arial" charset="0"/>
              </a:rPr>
              <a:t>What emotions do you experience regularly that are depleting?  </a:t>
            </a:r>
          </a:p>
          <a:p>
            <a:pPr fontAlgn="ctr">
              <a:buFontTx/>
              <a:buChar char="•"/>
            </a:pPr>
            <a:r>
              <a:rPr sz="1000" b="0" i="0">
                <a:latin typeface="Calibri" charset="0"/>
                <a:ea typeface="MS PGothic" charset="0"/>
                <a:cs typeface="Arial" charset="0"/>
              </a:rPr>
              <a:t>In which quadrant do you spend most of your time? </a:t>
            </a:r>
          </a:p>
          <a:p>
            <a:pPr fontAlgn="ctr">
              <a:buFontTx/>
              <a:buChar char="•"/>
            </a:pPr>
            <a:r>
              <a:rPr sz="1000" b="0" i="0">
                <a:latin typeface="Calibri" charset="0"/>
                <a:ea typeface="MS PGothic" charset="0"/>
                <a:cs typeface="Arial" charset="0"/>
              </a:rPr>
              <a:t>Where would you like to spend more time?</a:t>
            </a:r>
          </a:p>
          <a:p>
            <a:pPr fontAlgn="ctr"/>
            <a:r>
              <a:rPr sz="1000" b="0" i="0">
                <a:latin typeface="Calibri" charset="0"/>
                <a:ea typeface="MS PGothic" charset="0"/>
                <a:cs typeface="Arial" charset="0"/>
              </a:rPr>
              <a:t> </a:t>
            </a:r>
          </a:p>
          <a:p>
            <a:pPr fontAlgn="ctr"/>
            <a:r>
              <a:rPr sz="1000" b="0" i="0">
                <a:latin typeface="Calibri" charset="0"/>
                <a:ea typeface="MS PGothic" charset="0"/>
                <a:cs typeface="Arial" charset="0"/>
              </a:rPr>
              <a:t>The goal is to spend more time on the right side of this grid than the left.  Life happens so we won</a:t>
            </a:r>
            <a:r>
              <a:rPr lang="ja-JP" altLang="en-US" sz="1000" b="0" i="0">
                <a:latin typeface="Calibri" charset="0"/>
                <a:ea typeface="MS PGothic" charset="0"/>
                <a:cs typeface="Arial" charset="0"/>
              </a:rPr>
              <a:t>’</a:t>
            </a:r>
            <a:r>
              <a:rPr altLang="ja-JP" sz="1000" b="0" i="0">
                <a:latin typeface="Calibri" charset="0"/>
                <a:ea typeface="MS PGothic" charset="0"/>
                <a:cs typeface="Arial" charset="0"/>
              </a:rPr>
              <a:t>t always be able to do that, but the more time we spend on the right side, we increase our inner battery and build resilience</a:t>
            </a:r>
            <a:r>
              <a:rPr altLang="ja-JP" sz="1000" b="0">
                <a:latin typeface="Calibri" charset="0"/>
                <a:ea typeface="MS PGothic" charset="0"/>
                <a:cs typeface="Arial" charset="0"/>
              </a:rPr>
              <a:t>. </a:t>
            </a:r>
          </a:p>
          <a:p>
            <a:pPr fontAlgn="ctr"/>
            <a:r>
              <a:rPr sz="1000">
                <a:latin typeface="Calibri" charset="0"/>
                <a:ea typeface="MS PGothic" charset="0"/>
                <a:cs typeface="Arial" charset="0"/>
              </a:rPr>
              <a:t>Transition:  </a:t>
            </a:r>
            <a:r>
              <a:rPr sz="1000" b="0" i="0">
                <a:latin typeface="Calibri" charset="0"/>
                <a:ea typeface="MS PGothic" charset="0"/>
                <a:cs typeface="Arial" charset="0"/>
              </a:rPr>
              <a:t>We have already learned two intelligent energy self-regulation techniques that can help bring synchronization to the Autonomic Nervous System: Heart-Focused Breathing and Inner-Ease; now let</a:t>
            </a:r>
            <a:r>
              <a:rPr lang="ja-JP" altLang="en-US" sz="1000" b="0" i="0">
                <a:latin typeface="Calibri" charset="0"/>
                <a:ea typeface="MS PGothic" charset="0"/>
                <a:cs typeface="Arial" charset="0"/>
              </a:rPr>
              <a:t>’</a:t>
            </a:r>
            <a:r>
              <a:rPr altLang="ja-JP" sz="1000" b="0" i="0">
                <a:latin typeface="Calibri" charset="0"/>
                <a:ea typeface="MS PGothic" charset="0"/>
                <a:cs typeface="Arial" charset="0"/>
              </a:rPr>
              <a:t>s add another self-regulation technique to add even more coherence to our physiology to balance the two key hormones that are affected by our emotions.</a:t>
            </a:r>
          </a:p>
          <a:p>
            <a:r>
              <a:rPr>
                <a:latin typeface="Calibri" charset="0"/>
                <a:ea typeface="MS PGothic" charset="0"/>
                <a:cs typeface="Arial" charset="0"/>
              </a:rPr>
              <a:t> </a:t>
            </a:r>
          </a:p>
          <a:p>
            <a:endParaRPr>
              <a:latin typeface="Calibri" charset="0"/>
              <a:ea typeface="MS PGothic" charset="0"/>
              <a:cs typeface="Arial" charset="0"/>
            </a:endParaRPr>
          </a:p>
        </p:txBody>
      </p:sp>
      <p:sp>
        <p:nvSpPr>
          <p:cNvPr id="55299" name="TextBox 3"/>
          <p:cNvSpPr txBox="1">
            <a:spLocks noChangeArrowheads="1"/>
          </p:cNvSpPr>
          <p:nvPr/>
        </p:nvSpPr>
        <p:spPr bwMode="auto">
          <a:xfrm>
            <a:off x="2716213" y="609600"/>
            <a:ext cx="4267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fontAlgn="ctr" hangingPunct="1"/>
            <a:r>
              <a:rPr lang="en-US" sz="1000" i="1">
                <a:latin typeface="Calibri" charset="0"/>
              </a:rPr>
              <a:t>(Now, point to the upper LEFT quadrant of the Grid):</a:t>
            </a:r>
          </a:p>
          <a:p>
            <a:pPr eaLnBrk="1" fontAlgn="ctr" hangingPunct="1"/>
            <a:r>
              <a:rPr lang="en-US" sz="1000">
                <a:latin typeface="Calibri" charset="0"/>
              </a:rPr>
              <a:t>Ask:  What is one example of a depleting emotion that speeds up heart rate? </a:t>
            </a:r>
          </a:p>
          <a:p>
            <a:pPr eaLnBrk="1" fontAlgn="ctr" hangingPunct="1"/>
            <a:r>
              <a:rPr lang="en-US" sz="1000">
                <a:latin typeface="Calibri" charset="0"/>
              </a:rPr>
              <a:t>Now let</a:t>
            </a:r>
            <a:r>
              <a:rPr lang="ja-JP" altLang="en-US" sz="1000">
                <a:latin typeface="Calibri" charset="0"/>
              </a:rPr>
              <a:t>’</a:t>
            </a:r>
            <a:r>
              <a:rPr lang="en-US" altLang="ja-JP" sz="1000">
                <a:latin typeface="Calibri" charset="0"/>
              </a:rPr>
              <a:t>s move down to the lower LEFT quadrant.</a:t>
            </a:r>
          </a:p>
          <a:p>
            <a:pPr eaLnBrk="1" fontAlgn="ctr" hangingPunct="1"/>
            <a:r>
              <a:rPr lang="en-US" sz="1000">
                <a:latin typeface="Calibri" charset="0"/>
              </a:rPr>
              <a:t>Ask:  What would be one depleting emotion where we experience a low heart rate?</a:t>
            </a:r>
          </a:p>
          <a:p>
            <a:pPr eaLnBrk="1" fontAlgn="ctr" hangingPunct="1"/>
            <a:r>
              <a:rPr lang="en-US" sz="1000" i="1">
                <a:latin typeface="Calibri" charset="0"/>
              </a:rPr>
              <a:t>(Point to the lower RIGHT quadrant):</a:t>
            </a:r>
          </a:p>
          <a:p>
            <a:pPr eaLnBrk="1" fontAlgn="ctr" hangingPunct="1"/>
            <a:r>
              <a:rPr lang="en-US" sz="1000">
                <a:latin typeface="Calibri" charset="0"/>
              </a:rPr>
              <a:t>Ask:  What is one example of a renewing emotion that is accompanied by a low heart rate?</a:t>
            </a:r>
          </a:p>
          <a:p>
            <a:pPr eaLnBrk="1" fontAlgn="ctr" hangingPunct="1"/>
            <a:r>
              <a:rPr lang="en-US" sz="1000" i="1">
                <a:latin typeface="Calibri" charset="0"/>
              </a:rPr>
              <a:t>(Point to the upper RIGHT quadrant):</a:t>
            </a:r>
          </a:p>
          <a:p>
            <a:pPr eaLnBrk="1" hangingPunct="1"/>
            <a:r>
              <a:rPr lang="en-US" sz="1000">
                <a:latin typeface="Calibri" charset="0"/>
              </a:rPr>
              <a:t>Ask:  How about one example of a renewing emotion that is accompanied by a high heart rate?</a:t>
            </a:r>
          </a:p>
          <a:p>
            <a:pPr eaLnBrk="1" hangingPunct="1"/>
            <a:endParaRPr lang="en-US" sz="1000">
              <a:latin typeface="Calibri" charset="0"/>
            </a:endParaRPr>
          </a:p>
        </p:txBody>
      </p:sp>
    </p:spTree>
    <p:extLst>
      <p:ext uri="{BB962C8B-B14F-4D97-AF65-F5344CB8AC3E}">
        <p14:creationId xmlns:p14="http://schemas.microsoft.com/office/powerpoint/2010/main" val="181348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7" name="Notes Placeholder 2"/>
          <p:cNvSpPr>
            <a:spLocks noGrp="1"/>
          </p:cNvSpPr>
          <p:nvPr>
            <p:ph type="body" idx="1"/>
          </p:nvPr>
        </p:nvSpPr>
        <p:spPr bwMode="auto">
          <a:xfrm>
            <a:off x="735013" y="2362200"/>
            <a:ext cx="5851525" cy="6481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i="0" baseline="0" dirty="0">
                <a:ea typeface="ＭＳ Ｐゴシック" charset="-128"/>
              </a:rPr>
              <a:t>Time: </a:t>
            </a:r>
            <a:r>
              <a:rPr b="0" i="0" baseline="0" dirty="0">
                <a:ea typeface="ＭＳ Ｐゴシック" charset="-128"/>
              </a:rPr>
              <a:t>30 seconds</a:t>
            </a:r>
          </a:p>
          <a:p>
            <a:pPr>
              <a:defRPr/>
            </a:pPr>
            <a:r>
              <a:rPr i="0" baseline="0" dirty="0">
                <a:ea typeface="ＭＳ Ｐゴシック" charset="-128"/>
              </a:rPr>
              <a:t>Objective: </a:t>
            </a:r>
            <a:r>
              <a:rPr b="0" i="0" baseline="0" dirty="0">
                <a:ea typeface="ＭＳ Ｐゴシック" charset="-128"/>
              </a:rPr>
              <a:t>Introduce the Heart-Focused Breathing module.</a:t>
            </a:r>
          </a:p>
          <a:p>
            <a:pPr>
              <a:defRPr/>
            </a:pPr>
            <a:r>
              <a:rPr i="0" baseline="0" dirty="0">
                <a:ea typeface="ＭＳ Ｐゴシック" charset="-128"/>
              </a:rPr>
              <a:t>Key Point: </a:t>
            </a:r>
            <a:endParaRPr b="0" i="0" baseline="0" dirty="0">
              <a:ea typeface="ＭＳ Ｐゴシック" charset="-128"/>
            </a:endParaRPr>
          </a:p>
          <a:p>
            <a:pPr marL="171450" indent="-171450">
              <a:buFont typeface="Arial" panose="020B0604020202020204" pitchFamily="34" charset="0"/>
              <a:buChar char="•"/>
              <a:defRPr/>
            </a:pPr>
            <a:r>
              <a:rPr b="0" i="0" baseline="0" dirty="0">
                <a:ea typeface="ＭＳ Ｐゴシック" charset="-128"/>
              </a:rPr>
              <a:t>Heart-Focused Breathing is an easy-to-use, energy-saving self-regulation strategy designed to reduce the intensity of a stress reaction and to establish a calm, but alert state.</a:t>
            </a:r>
          </a:p>
          <a:p>
            <a:pPr>
              <a:defRPr/>
            </a:pPr>
            <a:endParaRPr b="0" i="0" baseline="0" dirty="0">
              <a:ea typeface="ＭＳ Ｐゴシック" charset="-128"/>
            </a:endParaRPr>
          </a:p>
          <a:p>
            <a:pPr>
              <a:defRPr/>
            </a:pPr>
            <a:r>
              <a:rPr i="0" baseline="0" dirty="0">
                <a:ea typeface="ＭＳ Ｐゴシック" charset="-128"/>
              </a:rPr>
              <a:t>Transition: </a:t>
            </a:r>
            <a:r>
              <a:rPr b="0" baseline="0" dirty="0">
                <a:solidFill>
                  <a:srgbClr val="C00000"/>
                </a:solidFill>
                <a:ea typeface="ＭＳ Ｐゴシック" charset="-128"/>
              </a:rPr>
              <a:t>Ask: </a:t>
            </a:r>
            <a:r>
              <a:rPr b="0" i="0" baseline="0" dirty="0">
                <a:ea typeface="ＭＳ Ｐゴシック" charset="-128"/>
              </a:rPr>
              <a:t>How many of you have learned some type of breathing technique?</a:t>
            </a:r>
            <a:endParaRPr altLang="en-US" b="0" dirty="0" smtClean="0">
              <a:ea typeface="ＭＳ Ｐゴシック" charset="-128"/>
            </a:endParaRPr>
          </a:p>
        </p:txBody>
      </p:sp>
    </p:spTree>
    <p:extLst>
      <p:ext uri="{BB962C8B-B14F-4D97-AF65-F5344CB8AC3E}">
        <p14:creationId xmlns:p14="http://schemas.microsoft.com/office/powerpoint/2010/main" val="2128728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Rectangle 3"/>
          <p:cNvSpPr>
            <a:spLocks noGrp="1" noChangeArrowheads="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1-2 minutes</a:t>
            </a:r>
          </a:p>
          <a:p>
            <a:r>
              <a:rPr i="0" baseline="0">
                <a:latin typeface="Calibri" charset="0"/>
                <a:ea typeface="MS PGothic" charset="0"/>
                <a:cs typeface="Arial" charset="0"/>
              </a:rPr>
              <a:t>Objective: </a:t>
            </a:r>
            <a:r>
              <a:rPr b="0" i="0" baseline="0">
                <a:latin typeface="Calibri" charset="0"/>
                <a:ea typeface="MS PGothic" charset="0"/>
                <a:cs typeface="Arial" charset="0"/>
              </a:rPr>
              <a:t>Introduce the Heart-Focused Breathing Technique.</a:t>
            </a:r>
          </a:p>
          <a:p>
            <a:r>
              <a:rPr i="0" baseline="0">
                <a:latin typeface="Calibri" charset="0"/>
                <a:ea typeface="MS PGothic" charset="0"/>
                <a:cs typeface="Arial" charset="0"/>
              </a:rPr>
              <a:t>Key Points: </a:t>
            </a:r>
            <a:endParaRPr b="0" i="0" baseline="0">
              <a:latin typeface="Calibri" charset="0"/>
              <a:ea typeface="MS PGothic" charset="0"/>
              <a:cs typeface="Arial" charset="0"/>
            </a:endParaRPr>
          </a:p>
          <a:p>
            <a:pPr>
              <a:buFontTx/>
              <a:buChar char="•"/>
            </a:pPr>
            <a:r>
              <a:rPr b="0" baseline="0">
                <a:solidFill>
                  <a:srgbClr val="C00000"/>
                </a:solidFill>
                <a:latin typeface="Calibri" charset="0"/>
                <a:ea typeface="MS PGothic" charset="0"/>
                <a:cs typeface="Arial" charset="0"/>
              </a:rPr>
              <a:t>Ask: </a:t>
            </a:r>
            <a:r>
              <a:rPr b="0" i="0" baseline="0">
                <a:latin typeface="Calibri" charset="0"/>
                <a:ea typeface="MS PGothic" charset="0"/>
                <a:cs typeface="Arial" charset="0"/>
              </a:rPr>
              <a:t>What are some breathing techniques you have learned?</a:t>
            </a:r>
          </a:p>
          <a:p>
            <a:pPr>
              <a:buFontTx/>
              <a:buChar char="•"/>
            </a:pPr>
            <a:r>
              <a:rPr b="0" baseline="0">
                <a:solidFill>
                  <a:srgbClr val="C00000"/>
                </a:solidFill>
                <a:latin typeface="Calibri" charset="0"/>
                <a:ea typeface="MS PGothic" charset="0"/>
                <a:cs typeface="Arial" charset="0"/>
              </a:rPr>
              <a:t>Ask: </a:t>
            </a:r>
            <a:r>
              <a:rPr b="0" i="0" baseline="0">
                <a:latin typeface="Calibri" charset="0"/>
                <a:ea typeface="MS PGothic" charset="0"/>
                <a:cs typeface="Arial" charset="0"/>
              </a:rPr>
              <a:t>How many of you have kids? If they hurt themselves or are upset, what do you do? Often times we suggest they take a couple deep breaths to calm down, which can help them change their focus. It is interesting that adults forget to do this for themselves. </a:t>
            </a:r>
          </a:p>
          <a:p>
            <a:pPr>
              <a:buFontTx/>
              <a:buChar char="•"/>
            </a:pPr>
            <a:r>
              <a:rPr b="0" i="0" baseline="0">
                <a:latin typeface="Calibri" charset="0"/>
                <a:ea typeface="MS PGothic" charset="0"/>
                <a:cs typeface="Arial" charset="0"/>
              </a:rPr>
              <a:t>Breathing techniques have been around a long time and are widely used because they are effective. </a:t>
            </a:r>
          </a:p>
          <a:p>
            <a:pPr>
              <a:buFontTx/>
              <a:buChar char="•"/>
            </a:pPr>
            <a:r>
              <a:rPr b="0" i="0" baseline="0">
                <a:latin typeface="Calibri" charset="0"/>
                <a:ea typeface="MS PGothic" charset="0"/>
                <a:cs typeface="Arial" charset="0"/>
              </a:rPr>
              <a:t>We can gain benefit from conscious breathing if we use it to help us shift into and sustain a more balanced state, understanding that </a:t>
            </a:r>
            <a:r>
              <a:rPr b="0" baseline="0">
                <a:latin typeface="Calibri" charset="0"/>
                <a:ea typeface="MS PGothic" charset="0"/>
                <a:cs typeface="Arial" charset="0"/>
              </a:rPr>
              <a:t>breathing is only the start of what we call the coherence-building process. </a:t>
            </a:r>
            <a:endParaRPr b="0" i="0" baseline="0">
              <a:latin typeface="Calibri" charset="0"/>
              <a:ea typeface="MS PGothic" charset="0"/>
              <a:cs typeface="Arial" charset="0"/>
            </a:endParaRPr>
          </a:p>
          <a:p>
            <a:pPr>
              <a:buFontTx/>
              <a:buChar char="•"/>
            </a:pPr>
            <a:r>
              <a:rPr b="0" i="0" baseline="0">
                <a:latin typeface="Calibri" charset="0"/>
                <a:ea typeface="MS PGothic" charset="0"/>
                <a:cs typeface="Arial" charset="0"/>
              </a:rPr>
              <a:t>Heart-Focused Breathing is the first step in regulating our energy. We will build on this step in the techniques that follow.</a:t>
            </a:r>
          </a:p>
          <a:p>
            <a:endParaRPr b="0" i="0" baseline="0">
              <a:latin typeface="Calibri" charset="0"/>
              <a:ea typeface="MS PGothic" charset="0"/>
              <a:cs typeface="Arial" charset="0"/>
            </a:endParaRPr>
          </a:p>
          <a:p>
            <a:r>
              <a:rPr i="0" baseline="0">
                <a:latin typeface="Calibri" charset="0"/>
                <a:ea typeface="MS PGothic" charset="0"/>
                <a:cs typeface="Arial" charset="0"/>
              </a:rPr>
              <a:t>Transition: </a:t>
            </a:r>
            <a:r>
              <a:rPr b="0" baseline="0">
                <a:latin typeface="Calibri" charset="0"/>
                <a:ea typeface="MS PGothic" charset="0"/>
                <a:cs typeface="Arial" charset="0"/>
              </a:rPr>
              <a:t>This is a deceptively simple technique. </a:t>
            </a:r>
            <a:r>
              <a:rPr b="0" i="0" baseline="0">
                <a:latin typeface="Calibri" charset="0"/>
                <a:ea typeface="MS PGothic" charset="0"/>
                <a:cs typeface="Arial" charset="0"/>
              </a:rPr>
              <a:t>Once you gain experience in using it, you may find, as many people do, it can be a powerhouse tool. Let</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s go over the Heart-Focused Breathing Technique. </a:t>
            </a:r>
            <a:endParaRPr>
              <a:solidFill>
                <a:srgbClr val="FF0000"/>
              </a:solidFill>
              <a:latin typeface="Calibri" charset="0"/>
              <a:ea typeface="MS PGothic" charset="0"/>
              <a:cs typeface="Arial" charset="0"/>
            </a:endParaRPr>
          </a:p>
        </p:txBody>
      </p:sp>
    </p:spTree>
    <p:extLst>
      <p:ext uri="{BB962C8B-B14F-4D97-AF65-F5344CB8AC3E}">
        <p14:creationId xmlns:p14="http://schemas.microsoft.com/office/powerpoint/2010/main" val="46153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xfrm>
            <a:off x="533400" y="2362200"/>
            <a:ext cx="61563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1 minute</a:t>
            </a:r>
          </a:p>
          <a:p>
            <a:r>
              <a:rPr i="0" baseline="0">
                <a:latin typeface="Calibri" charset="0"/>
                <a:ea typeface="MS PGothic" charset="0"/>
                <a:cs typeface="Arial" charset="0"/>
              </a:rPr>
              <a:t>Objective: </a:t>
            </a:r>
            <a:r>
              <a:rPr b="0" i="0" baseline="0">
                <a:latin typeface="Calibri" charset="0"/>
                <a:ea typeface="MS PGothic" charset="0"/>
                <a:cs typeface="Arial" charset="0"/>
              </a:rPr>
              <a:t>Build program credibility.</a:t>
            </a:r>
          </a:p>
          <a:p>
            <a:r>
              <a:rPr i="0" baseline="0">
                <a:latin typeface="Calibri" charset="0"/>
                <a:ea typeface="MS PGothic" charset="0"/>
                <a:cs typeface="Arial" charset="0"/>
              </a:rPr>
              <a:t>Key Points:</a:t>
            </a:r>
            <a:endParaRPr b="0" i="0" baseline="0">
              <a:latin typeface="Calibri" charset="0"/>
              <a:ea typeface="MS PGothic" charset="0"/>
              <a:cs typeface="Arial" charset="0"/>
            </a:endParaRPr>
          </a:p>
          <a:p>
            <a:pPr>
              <a:buFontTx/>
              <a:buChar char="•"/>
            </a:pPr>
            <a:r>
              <a:rPr b="0" i="0" baseline="0">
                <a:latin typeface="Calibri" charset="0"/>
                <a:ea typeface="MS PGothic" charset="0"/>
                <a:cs typeface="Arial" charset="0"/>
              </a:rPr>
              <a:t>Many people around the world and in a variety of organizations use the HeartMath System. </a:t>
            </a:r>
          </a:p>
          <a:p>
            <a:pPr>
              <a:buFontTx/>
              <a:buChar char="•"/>
            </a:pPr>
            <a:r>
              <a:rPr b="0" i="0" baseline="0">
                <a:latin typeface="Calibri" charset="0"/>
                <a:ea typeface="MS PGothic" charset="0"/>
                <a:cs typeface="Arial" charset="0"/>
              </a:rPr>
              <a:t>The resilience-building skills are taught in various training programs tailored to specific types of audiences.</a:t>
            </a:r>
          </a:p>
          <a:p>
            <a:endParaRPr b="0" i="0" baseline="0">
              <a:latin typeface="Calibri" charset="0"/>
              <a:ea typeface="MS PGothic" charset="0"/>
              <a:cs typeface="Arial" charset="0"/>
            </a:endParaRPr>
          </a:p>
          <a:p>
            <a:r>
              <a:rPr baseline="0">
                <a:latin typeface="Calibri" charset="0"/>
                <a:ea typeface="MS PGothic" charset="0"/>
                <a:cs typeface="Arial" charset="0"/>
              </a:rPr>
              <a:t>Additional Key Points: </a:t>
            </a:r>
            <a:endParaRPr b="0" i="0" baseline="0">
              <a:latin typeface="Calibri" charset="0"/>
              <a:ea typeface="MS PGothic" charset="0"/>
              <a:cs typeface="Arial" charset="0"/>
            </a:endParaRPr>
          </a:p>
          <a:p>
            <a:r>
              <a:rPr b="0" i="0" baseline="0">
                <a:latin typeface="Calibri" charset="0"/>
                <a:ea typeface="MS PGothic" charset="0"/>
                <a:cs typeface="Arial" charset="0"/>
              </a:rPr>
              <a:t>• The HeartMath System is used by: Businesses, nonprofits, hospitals and health professionals that want to improve the culture of their workplace environments and reduce escalating health-care costs.</a:t>
            </a:r>
          </a:p>
          <a:p>
            <a:r>
              <a:rPr b="0" i="0" baseline="0">
                <a:latin typeface="Calibri" charset="0"/>
                <a:ea typeface="MS PGothic" charset="0"/>
                <a:cs typeface="Arial" charset="0"/>
              </a:rPr>
              <a:t>• Police, fire and corrections organizations that want to improve their personnel’s ability to respond effectively and appropriately without the depleting effects of prolonged stress. </a:t>
            </a:r>
          </a:p>
          <a:p>
            <a:r>
              <a:rPr b="0" i="0" baseline="0">
                <a:latin typeface="Calibri" charset="0"/>
                <a:ea typeface="MS PGothic" charset="0"/>
                <a:cs typeface="Arial" charset="0"/>
              </a:rPr>
              <a:t>• Schools, universities and youth agencies that want to improve student behavior and academic performance while lowering stress.</a:t>
            </a:r>
          </a:p>
          <a:p>
            <a:r>
              <a:rPr b="0" i="0" baseline="0">
                <a:latin typeface="Calibri" charset="0"/>
                <a:ea typeface="MS PGothic" charset="0"/>
                <a:cs typeface="Arial" charset="0"/>
              </a:rPr>
              <a:t>• Olympic teams and elite athletes who want to gain an advantage in their performances.</a:t>
            </a:r>
          </a:p>
          <a:p>
            <a:r>
              <a:rPr b="0" i="0" baseline="0">
                <a:latin typeface="Calibri" charset="0"/>
                <a:ea typeface="MS PGothic" charset="0"/>
                <a:cs typeface="Arial" charset="0"/>
              </a:rPr>
              <a:t>Military personnel seeking to build stress resilience and reduce post-traumatic stress disorder.</a:t>
            </a:r>
          </a:p>
          <a:p>
            <a:endParaRPr b="0" i="0" baseline="0">
              <a:latin typeface="Calibri" charset="0"/>
              <a:ea typeface="MS PGothic" charset="0"/>
              <a:cs typeface="Arial" charset="0"/>
            </a:endParaRPr>
          </a:p>
          <a:p>
            <a:endParaRPr b="0"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Research across a wide range of topics and applications validates the HeartMath System.</a:t>
            </a:r>
            <a:endParaRPr>
              <a:latin typeface="Calibri" charset="0"/>
              <a:ea typeface="MS PGothic" charset="0"/>
              <a:cs typeface="Arial" charset="0"/>
            </a:endParaRPr>
          </a:p>
        </p:txBody>
      </p:sp>
    </p:spTree>
    <p:extLst>
      <p:ext uri="{BB962C8B-B14F-4D97-AF65-F5344CB8AC3E}">
        <p14:creationId xmlns:p14="http://schemas.microsoft.com/office/powerpoint/2010/main" val="153095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685800" y="685800"/>
            <a:ext cx="2057400" cy="1543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xfrm>
            <a:off x="731838" y="2286000"/>
            <a:ext cx="5973762" cy="693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sz="1000" i="0" baseline="0">
                <a:latin typeface="Calibri" charset="0"/>
                <a:ea typeface="MS PGothic" charset="0"/>
              </a:rPr>
              <a:t>Time: </a:t>
            </a:r>
            <a:r>
              <a:rPr sz="1000" b="0" i="0" baseline="0">
                <a:latin typeface="Calibri" charset="0"/>
                <a:ea typeface="MS PGothic" charset="0"/>
              </a:rPr>
              <a:t>5 minutes</a:t>
            </a:r>
          </a:p>
          <a:p>
            <a:r>
              <a:rPr sz="1000" i="0" baseline="0">
                <a:latin typeface="Calibri" charset="0"/>
                <a:ea typeface="MS PGothic" charset="0"/>
              </a:rPr>
              <a:t>Objective: </a:t>
            </a:r>
            <a:r>
              <a:rPr sz="1000" b="0" i="0" baseline="0">
                <a:latin typeface="Calibri" charset="0"/>
                <a:ea typeface="MS PGothic" charset="0"/>
              </a:rPr>
              <a:t>Learn and practice the Heart-Focused Breathing Technique.</a:t>
            </a:r>
          </a:p>
          <a:p>
            <a:r>
              <a:rPr sz="1000" i="0" baseline="0">
                <a:latin typeface="Calibri" charset="0"/>
                <a:ea typeface="MS PGothic" charset="0"/>
              </a:rPr>
              <a:t>Key Points:</a:t>
            </a:r>
            <a:endParaRPr sz="1000" b="0" i="0" baseline="0">
              <a:latin typeface="Calibri" charset="0"/>
              <a:ea typeface="MS PGothic" charset="0"/>
            </a:endParaRPr>
          </a:p>
          <a:p>
            <a:pPr>
              <a:buFontTx/>
              <a:buChar char="•"/>
            </a:pPr>
            <a:r>
              <a:rPr sz="1000" b="0" i="0" baseline="0">
                <a:latin typeface="Calibri" charset="0"/>
                <a:ea typeface="MS PGothic" charset="0"/>
              </a:rPr>
              <a:t>Let</a:t>
            </a:r>
            <a:r>
              <a:rPr lang="ja-JP" altLang="en-US" sz="1000" b="0" i="0" baseline="0">
                <a:latin typeface="Calibri" charset="0"/>
                <a:ea typeface="MS PGothic" charset="0"/>
              </a:rPr>
              <a:t>’</a:t>
            </a:r>
            <a:r>
              <a:rPr altLang="ja-JP" sz="1000" b="0" i="0" baseline="0">
                <a:latin typeface="Calibri" charset="0"/>
                <a:ea typeface="MS PGothic" charset="0"/>
              </a:rPr>
              <a:t>s practice the Heart-Focused Breathing Technique together as I read it to you.</a:t>
            </a:r>
          </a:p>
          <a:p>
            <a:pPr>
              <a:buFontTx/>
              <a:buChar char="•"/>
            </a:pPr>
            <a:r>
              <a:rPr sz="1000" b="0" baseline="0">
                <a:latin typeface="Calibri" charset="0"/>
                <a:ea typeface="MS PGothic" charset="0"/>
              </a:rPr>
              <a:t>Read the step</a:t>
            </a:r>
            <a:r>
              <a:rPr sz="1000" b="0" i="0" baseline="0">
                <a:latin typeface="Calibri" charset="0"/>
                <a:ea typeface="MS PGothic" charset="0"/>
              </a:rPr>
              <a:t>: </a:t>
            </a:r>
            <a:r>
              <a:rPr sz="1000" i="0" baseline="0">
                <a:latin typeface="Calibri" charset="0"/>
                <a:ea typeface="MS PGothic" charset="0"/>
              </a:rPr>
              <a:t>Focus your attention in the area of the heart. Imagine your breath is flowing in and out of your heart or chest area, breathing a little slower and deeper than usual. </a:t>
            </a:r>
            <a:endParaRPr sz="1000" b="0" i="0" baseline="0">
              <a:latin typeface="Calibri" charset="0"/>
              <a:ea typeface="MS PGothic" charset="0"/>
            </a:endParaRPr>
          </a:p>
          <a:p>
            <a:r>
              <a:rPr sz="1000" b="0" baseline="0">
                <a:latin typeface="Calibri" charset="0"/>
                <a:ea typeface="MS PGothic" charset="0"/>
              </a:rPr>
              <a:t>Suggestion: Inhale 5 seconds, exhale 5 seconds (or whatever rhythm is comfortable.)</a:t>
            </a:r>
            <a:endParaRPr sz="1000" b="0" i="0" baseline="0">
              <a:latin typeface="Calibri" charset="0"/>
              <a:ea typeface="MS PGothic" charset="0"/>
            </a:endParaRPr>
          </a:p>
          <a:p>
            <a:pPr>
              <a:buFontTx/>
              <a:buChar char="•"/>
            </a:pPr>
            <a:r>
              <a:rPr sz="1000" b="0" i="0" baseline="0">
                <a:latin typeface="Calibri" charset="0"/>
                <a:ea typeface="MS PGothic" charset="0"/>
              </a:rPr>
              <a:t>Try practicing Heart-Focused Breathing with your eyes open. Soon you will be able to do it on the go and no one will know you are doing it.</a:t>
            </a:r>
          </a:p>
          <a:p>
            <a:pPr>
              <a:buFontTx/>
              <a:buChar char="•"/>
            </a:pPr>
            <a:r>
              <a:rPr sz="1000" b="0" baseline="0">
                <a:solidFill>
                  <a:srgbClr val="C00000"/>
                </a:solidFill>
                <a:latin typeface="Calibri" charset="0"/>
                <a:ea typeface="MS PGothic" charset="0"/>
              </a:rPr>
              <a:t>Ask: </a:t>
            </a:r>
            <a:r>
              <a:rPr sz="1000" b="0" i="0" baseline="0">
                <a:latin typeface="Calibri" charset="0"/>
                <a:ea typeface="MS PGothic" charset="0"/>
              </a:rPr>
              <a:t>Why do we focus our attention on the area of the heart? It has been demonstrated that when we focus our attention on a specific area of our body, it leads to measurable physiological changes in that area. In this case, shifting attention to the heart area helps shift our heart rhythms into a more coherent state. It also draws our focus of attention away from an issue, which further helps calm our thoughts and stabilize our emotions.</a:t>
            </a:r>
          </a:p>
          <a:p>
            <a:r>
              <a:rPr sz="1000" b="0" baseline="0">
                <a:latin typeface="Calibri" charset="0"/>
                <a:ea typeface="MS PGothic" charset="0"/>
              </a:rPr>
              <a:t>(Helpful tip: If participants have difficulty focusing on the heart area</a:t>
            </a:r>
            <a:r>
              <a:rPr sz="1000" baseline="0">
                <a:latin typeface="Calibri" charset="0"/>
                <a:ea typeface="MS PGothic" charset="0"/>
              </a:rPr>
              <a:t>, </a:t>
            </a:r>
            <a:r>
              <a:rPr sz="1000" b="0" baseline="0">
                <a:latin typeface="Calibri" charset="0"/>
                <a:ea typeface="MS PGothic" charset="0"/>
              </a:rPr>
              <a:t>have them shift their focus to their left index finger and wiggle it. Then have them shift their focus to their right big toe and wiggle it. Explain that this is what we mean by focusing attention. Now have them focus in the area of the heart.) </a:t>
            </a:r>
            <a:endParaRPr sz="1000" b="0" i="0" baseline="0">
              <a:latin typeface="Calibri" charset="0"/>
              <a:ea typeface="MS PGothic" charset="0"/>
            </a:endParaRPr>
          </a:p>
          <a:p>
            <a:pPr>
              <a:buFontTx/>
              <a:buChar char="•"/>
            </a:pPr>
            <a:r>
              <a:rPr sz="1000" b="0" i="0" baseline="0">
                <a:latin typeface="Calibri" charset="0"/>
                <a:ea typeface="MS PGothic" charset="0"/>
              </a:rPr>
              <a:t>Heart-Focused Breathing creates an inner pause. In that pause you can become aware that you have a choice of how you want to respond. In other words, you don</a:t>
            </a:r>
            <a:r>
              <a:rPr lang="ja-JP" altLang="en-US" sz="1000" b="0" i="0" baseline="0">
                <a:latin typeface="Calibri" charset="0"/>
                <a:ea typeface="MS PGothic" charset="0"/>
              </a:rPr>
              <a:t>’</a:t>
            </a:r>
            <a:r>
              <a:rPr altLang="ja-JP" sz="1000" b="0" i="0" baseline="0">
                <a:latin typeface="Calibri" charset="0"/>
                <a:ea typeface="MS PGothic" charset="0"/>
              </a:rPr>
              <a:t>t have to respond in an automatic, knee-jerk kind of reaction or behavior. That new choice can change the trajectory of the moment and the outcome. </a:t>
            </a:r>
          </a:p>
          <a:p>
            <a:pPr>
              <a:buFontTx/>
              <a:buChar char="•"/>
            </a:pPr>
            <a:r>
              <a:rPr sz="1000" b="0" i="0" baseline="0">
                <a:latin typeface="Calibri" charset="0"/>
                <a:ea typeface="MS PGothic" charset="0"/>
              </a:rPr>
              <a:t>Use Heart-Focused Breathing in the moment to help take the intensity out of or turn down the volume of a stress reaction. You can use it, for example, to increase your composure before a meeting or conversation. </a:t>
            </a:r>
          </a:p>
          <a:p>
            <a:pPr>
              <a:buFontTx/>
              <a:buChar char="•"/>
            </a:pPr>
            <a:r>
              <a:rPr sz="1000" b="0" i="0" baseline="0">
                <a:latin typeface="Calibri" charset="0"/>
                <a:ea typeface="MS PGothic" charset="0"/>
              </a:rPr>
              <a:t>The Quick Step is simply Heart-Focused Breathing. Once you are comfortable doing the technique, that</a:t>
            </a:r>
            <a:r>
              <a:rPr lang="ja-JP" altLang="en-US" sz="1000" b="0" i="0" baseline="0">
                <a:latin typeface="Calibri" charset="0"/>
                <a:ea typeface="MS PGothic" charset="0"/>
              </a:rPr>
              <a:t>’</a:t>
            </a:r>
            <a:r>
              <a:rPr altLang="ja-JP" sz="1000" b="0" i="0" baseline="0">
                <a:latin typeface="Calibri" charset="0"/>
                <a:ea typeface="MS PGothic" charset="0"/>
              </a:rPr>
              <a:t>s all you will need to remember. </a:t>
            </a:r>
            <a:r>
              <a:rPr altLang="ja-JP" sz="1000" i="0" baseline="0">
                <a:latin typeface="Calibri" charset="0"/>
                <a:ea typeface="MS PGothic" charset="0"/>
              </a:rPr>
              <a:t>Transition: </a:t>
            </a:r>
            <a:r>
              <a:rPr altLang="ja-JP" sz="1000" b="0" i="0" baseline="0">
                <a:latin typeface="Calibri" charset="0"/>
                <a:ea typeface="MS PGothic" charset="0"/>
              </a:rPr>
              <a:t>Let</a:t>
            </a:r>
            <a:r>
              <a:rPr lang="ja-JP" altLang="en-US" sz="1000" b="0" i="0" baseline="0">
                <a:latin typeface="Calibri" charset="0"/>
                <a:ea typeface="MS PGothic" charset="0"/>
              </a:rPr>
              <a:t>’</a:t>
            </a:r>
            <a:r>
              <a:rPr altLang="ja-JP" sz="1000" b="0" i="0" baseline="0">
                <a:latin typeface="Calibri" charset="0"/>
                <a:ea typeface="MS PGothic" charset="0"/>
              </a:rPr>
              <a:t>s identify situations, events, interactions or attitudes that you know renew your energy. </a:t>
            </a:r>
          </a:p>
          <a:p>
            <a:r>
              <a:rPr sz="1000" i="0" baseline="0">
                <a:solidFill>
                  <a:srgbClr val="FF0000"/>
                </a:solidFill>
                <a:latin typeface="Calibri" charset="0"/>
                <a:ea typeface="MS PGothic" charset="0"/>
              </a:rPr>
              <a:t>OPTIONAL Self-Awareness EXERCISE – Renewing  Time: 5-7 minutes Objective: Inform participants that they can recharge their inner batteries to build resilience. </a:t>
            </a:r>
          </a:p>
          <a:p>
            <a:r>
              <a:rPr sz="1000" i="0" baseline="0">
                <a:latin typeface="Calibri" charset="0"/>
                <a:ea typeface="MS PGothic" charset="0"/>
              </a:rPr>
              <a:t>Key Points: </a:t>
            </a:r>
            <a:endParaRPr sz="1000" b="0" i="0" baseline="0">
              <a:latin typeface="Calibri" charset="0"/>
              <a:ea typeface="MS PGothic" charset="0"/>
            </a:endParaRPr>
          </a:p>
          <a:p>
            <a:pPr>
              <a:buFontTx/>
              <a:buChar char="•"/>
            </a:pPr>
            <a:r>
              <a:rPr sz="1000" b="0" i="0" baseline="0">
                <a:latin typeface="Calibri" charset="0"/>
                <a:ea typeface="MS PGothic" charset="0"/>
              </a:rPr>
              <a:t>Let</a:t>
            </a:r>
            <a:r>
              <a:rPr lang="ja-JP" altLang="en-US" sz="1000" b="0" i="0" baseline="0">
                <a:latin typeface="Calibri" charset="0"/>
                <a:ea typeface="MS PGothic" charset="0"/>
              </a:rPr>
              <a:t>’</a:t>
            </a:r>
            <a:r>
              <a:rPr altLang="ja-JP" sz="1000" b="0" i="0" baseline="0">
                <a:latin typeface="Calibri" charset="0"/>
                <a:ea typeface="MS PGothic" charset="0"/>
              </a:rPr>
              <a:t>s turn to the Energy-Renewing Situations Exercise in the guidebook.</a:t>
            </a:r>
          </a:p>
          <a:p>
            <a:pPr>
              <a:buFontTx/>
              <a:buChar char="•"/>
            </a:pPr>
            <a:r>
              <a:rPr sz="1000" b="0" i="0" baseline="0">
                <a:latin typeface="Calibri" charset="0"/>
                <a:ea typeface="MS PGothic" charset="0"/>
              </a:rPr>
              <a:t>Identify situations, events, interactions or attitudes that give you the feeling of renewal and recharging your inner battery. </a:t>
            </a:r>
          </a:p>
          <a:p>
            <a:pPr>
              <a:buFontTx/>
              <a:buChar char="•"/>
            </a:pPr>
            <a:r>
              <a:rPr sz="1000" b="0" i="0" baseline="0">
                <a:latin typeface="Calibri" charset="0"/>
                <a:ea typeface="MS PGothic" charset="0"/>
              </a:rPr>
              <a:t>Next identify or name the feeling or emotion you experienced for each, for example, contentment, joy, appreciation, care or excitement.</a:t>
            </a:r>
          </a:p>
          <a:p>
            <a:pPr>
              <a:buFontTx/>
              <a:buChar char="•"/>
            </a:pPr>
            <a:r>
              <a:rPr sz="1000" b="0" baseline="0">
                <a:latin typeface="Calibri" charset="0"/>
                <a:ea typeface="MS PGothic" charset="0"/>
              </a:rPr>
              <a:t>(Give participants a couple of minutes to complete exercise, then debrief them).</a:t>
            </a:r>
            <a:endParaRPr sz="1000" b="0" i="0" baseline="0">
              <a:latin typeface="Calibri" charset="0"/>
              <a:ea typeface="MS PGothic" charset="0"/>
            </a:endParaRPr>
          </a:p>
          <a:p>
            <a:pPr>
              <a:buFontTx/>
              <a:buChar char="•"/>
            </a:pPr>
            <a:r>
              <a:rPr sz="1000" b="0" baseline="0">
                <a:solidFill>
                  <a:srgbClr val="C00000"/>
                </a:solidFill>
                <a:latin typeface="Calibri" charset="0"/>
                <a:ea typeface="MS PGothic" charset="0"/>
              </a:rPr>
              <a:t>Ask</a:t>
            </a:r>
            <a:r>
              <a:rPr sz="1000" b="0" baseline="0">
                <a:latin typeface="Calibri" charset="0"/>
                <a:ea typeface="MS PGothic" charset="0"/>
              </a:rPr>
              <a:t>: </a:t>
            </a:r>
            <a:r>
              <a:rPr sz="1000" b="0" i="0" baseline="0">
                <a:latin typeface="Calibri" charset="0"/>
                <a:ea typeface="MS PGothic" charset="0"/>
              </a:rPr>
              <a:t>Did you notice that emotions can affect you quite differently: Some are depleting and some are renewing? </a:t>
            </a:r>
          </a:p>
          <a:p>
            <a:r>
              <a:rPr sz="1000" i="0" baseline="0">
                <a:latin typeface="Calibri" charset="0"/>
                <a:ea typeface="MS PGothic" charset="0"/>
              </a:rPr>
              <a:t>Transition: </a:t>
            </a:r>
            <a:r>
              <a:rPr sz="1000" b="0" i="0" baseline="0">
                <a:latin typeface="Calibri" charset="0"/>
                <a:ea typeface="MS PGothic" charset="0"/>
              </a:rPr>
              <a:t>In challenging situations Heart-Focused Breathing often is the first step that will help us calm down. Another self-regulation technique that adds ease to your daily routine is the Inner-Ease Technique. Let</a:t>
            </a:r>
            <a:r>
              <a:rPr lang="ja-JP" altLang="en-US" sz="1000" b="0" i="0" baseline="0">
                <a:latin typeface="Calibri" charset="0"/>
                <a:ea typeface="MS PGothic" charset="0"/>
              </a:rPr>
              <a:t>’</a:t>
            </a:r>
            <a:r>
              <a:rPr altLang="ja-JP" sz="1000" b="0" i="0" baseline="0">
                <a:latin typeface="Calibri" charset="0"/>
                <a:ea typeface="MS PGothic" charset="0"/>
              </a:rPr>
              <a:t>s review it now: </a:t>
            </a:r>
          </a:p>
          <a:p>
            <a:endParaRPr>
              <a:latin typeface="Calibri" charset="0"/>
              <a:ea typeface="MS PGothic" charset="0"/>
            </a:endParaRPr>
          </a:p>
        </p:txBody>
      </p:sp>
    </p:spTree>
    <p:extLst>
      <p:ext uri="{BB962C8B-B14F-4D97-AF65-F5344CB8AC3E}">
        <p14:creationId xmlns:p14="http://schemas.microsoft.com/office/powerpoint/2010/main" val="286702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1258888" y="720725"/>
            <a:ext cx="4797425"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CA" dirty="0">
                <a:latin typeface="Calibri" pitchFamily="34" charset="0"/>
                <a:cs typeface="Calibri" pitchFamily="34" charset="0"/>
              </a:rPr>
              <a:t>Let’s explore a 3-step self-regulatory strategy called SOS that will help you effectively soothe the Amygdala when you feel it beginning to fire.</a:t>
            </a:r>
          </a:p>
          <a:p>
            <a:pPr>
              <a:spcBef>
                <a:spcPct val="0"/>
              </a:spcBef>
            </a:pPr>
            <a:r>
              <a:rPr lang="en-CA" dirty="0">
                <a:latin typeface="Calibri" pitchFamily="34" charset="0"/>
                <a:cs typeface="Calibri" pitchFamily="34" charset="0"/>
              </a:rPr>
              <a:t>This strategy is called your emotional life preserver. The 3 steps are Stop, Oxygenate and Seek Information.</a:t>
            </a:r>
          </a:p>
          <a:p>
            <a:pPr>
              <a:spcBef>
                <a:spcPct val="0"/>
              </a:spcBef>
            </a:pPr>
            <a:r>
              <a:rPr lang="en-CA" dirty="0">
                <a:latin typeface="Calibri" pitchFamily="34" charset="0"/>
                <a:cs typeface="Calibri" pitchFamily="34" charset="0"/>
              </a:rPr>
              <a:t>Let’s take a closer look at each step.</a:t>
            </a:r>
          </a:p>
          <a:p>
            <a:pPr>
              <a:spcBef>
                <a:spcPct val="0"/>
              </a:spcBef>
            </a:pPr>
            <a:endParaRPr lang="en-CA" dirty="0" smtClean="0">
              <a:latin typeface="Calibri" pitchFamily="34" charset="0"/>
              <a:cs typeface="Calibri" pitchFamily="34" charset="0"/>
            </a:endParaRPr>
          </a:p>
          <a:p>
            <a:pPr>
              <a:spcBef>
                <a:spcPct val="0"/>
              </a:spcBef>
            </a:pPr>
            <a:endParaRPr lang="en-CA" dirty="0">
              <a:latin typeface="Calibri" pitchFamily="34" charset="0"/>
              <a:cs typeface="Calibri" pitchFamily="34" charset="0"/>
            </a:endParaRPr>
          </a:p>
          <a:p>
            <a:r>
              <a:rPr lang="en-CA" dirty="0">
                <a:latin typeface="Calibri" pitchFamily="34" charset="0"/>
                <a:cs typeface="Calibri" pitchFamily="34" charset="0"/>
              </a:rPr>
              <a:t>On the day you get stuck in traffic on your way back to the office and are rushing, harried and anxious about being on time, you need to clear your feelings before speaking with your client so that you can concentrate fully on the client and not on your troubles. </a:t>
            </a:r>
          </a:p>
          <a:p>
            <a:r>
              <a:rPr lang="en-CA" dirty="0">
                <a:latin typeface="Calibri" pitchFamily="34" charset="0"/>
                <a:cs typeface="Calibri" pitchFamily="34" charset="0"/>
              </a:rPr>
              <a:t>***</a:t>
            </a:r>
            <a:r>
              <a:rPr lang="en-CA" b="1" dirty="0">
                <a:latin typeface="Calibri" pitchFamily="34" charset="0"/>
                <a:cs typeface="Calibri" pitchFamily="34" charset="0"/>
              </a:rPr>
              <a:t>Knocking off balance which is why you need SA and EM to realize when it is happening and EM to keep you okay</a:t>
            </a:r>
            <a:endParaRPr lang="en-CA" dirty="0">
              <a:latin typeface="Calibri" pitchFamily="34" charset="0"/>
              <a:cs typeface="Calibri" pitchFamily="34" charset="0"/>
            </a:endParaRPr>
          </a:p>
          <a:p>
            <a:pPr>
              <a:spcBef>
                <a:spcPct val="0"/>
              </a:spcBef>
            </a:pPr>
            <a:endParaRPr lang="en-CA" dirty="0">
              <a:latin typeface="Calibri" pitchFamily="34" charset="0"/>
              <a:cs typeface="Calibri" pitchFamily="34" charset="0"/>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85120" indent="-301967">
              <a:defRPr>
                <a:solidFill>
                  <a:schemeClr val="tx1"/>
                </a:solidFill>
                <a:latin typeface="Arial" pitchFamily="34" charset="0"/>
              </a:defRPr>
            </a:lvl2pPr>
            <a:lvl3pPr marL="1207877" indent="-241576">
              <a:defRPr>
                <a:solidFill>
                  <a:schemeClr val="tx1"/>
                </a:solidFill>
                <a:latin typeface="Arial" pitchFamily="34" charset="0"/>
              </a:defRPr>
            </a:lvl3pPr>
            <a:lvl4pPr marL="1691029" indent="-241576">
              <a:defRPr>
                <a:solidFill>
                  <a:schemeClr val="tx1"/>
                </a:solidFill>
                <a:latin typeface="Arial" pitchFamily="34" charset="0"/>
              </a:defRPr>
            </a:lvl4pPr>
            <a:lvl5pPr marL="2174178" indent="-241576">
              <a:defRPr>
                <a:solidFill>
                  <a:schemeClr val="tx1"/>
                </a:solidFill>
                <a:latin typeface="Arial" pitchFamily="34" charset="0"/>
              </a:defRPr>
            </a:lvl5pPr>
            <a:lvl6pPr marL="2657329" indent="-241576" fontAlgn="base">
              <a:spcBef>
                <a:spcPct val="0"/>
              </a:spcBef>
              <a:spcAft>
                <a:spcPct val="0"/>
              </a:spcAft>
              <a:defRPr>
                <a:solidFill>
                  <a:schemeClr val="tx1"/>
                </a:solidFill>
                <a:latin typeface="Arial" pitchFamily="34" charset="0"/>
              </a:defRPr>
            </a:lvl6pPr>
            <a:lvl7pPr marL="3140480" indent="-241576" fontAlgn="base">
              <a:spcBef>
                <a:spcPct val="0"/>
              </a:spcBef>
              <a:spcAft>
                <a:spcPct val="0"/>
              </a:spcAft>
              <a:defRPr>
                <a:solidFill>
                  <a:schemeClr val="tx1"/>
                </a:solidFill>
                <a:latin typeface="Arial" pitchFamily="34" charset="0"/>
              </a:defRPr>
            </a:lvl7pPr>
            <a:lvl8pPr marL="3623631" indent="-241576" fontAlgn="base">
              <a:spcBef>
                <a:spcPct val="0"/>
              </a:spcBef>
              <a:spcAft>
                <a:spcPct val="0"/>
              </a:spcAft>
              <a:defRPr>
                <a:solidFill>
                  <a:schemeClr val="tx1"/>
                </a:solidFill>
                <a:latin typeface="Arial" pitchFamily="34" charset="0"/>
              </a:defRPr>
            </a:lvl8pPr>
            <a:lvl9pPr marL="4106782" indent="-241576"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8DB1CB29-79ED-40CA-B9FC-049DFA29D8AD}" type="slidenum">
              <a:rPr lang="en-CA">
                <a:latin typeface="Calibri" pitchFamily="34" charset="0"/>
              </a:rPr>
              <a:pPr fontAlgn="base">
                <a:spcBef>
                  <a:spcPct val="0"/>
                </a:spcBef>
                <a:spcAft>
                  <a:spcPct val="0"/>
                </a:spcAft>
              </a:pPr>
              <a:t>33</a:t>
            </a:fld>
            <a:endParaRPr lang="en-CA" dirty="0">
              <a:latin typeface="Calibri" pitchFamily="34" charset="0"/>
            </a:endParaRPr>
          </a:p>
        </p:txBody>
      </p:sp>
    </p:spTree>
    <p:extLst>
      <p:ext uri="{BB962C8B-B14F-4D97-AF65-F5344CB8AC3E}">
        <p14:creationId xmlns:p14="http://schemas.microsoft.com/office/powerpoint/2010/main" val="1802156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79" name="Notes Placeholder 3"/>
          <p:cNvSpPr>
            <a:spLocks noGrp="1"/>
          </p:cNvSpPr>
          <p:nvPr/>
        </p:nvSpPr>
        <p:spPr bwMode="auto">
          <a:xfrm>
            <a:off x="731838" y="2400300"/>
            <a:ext cx="58515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3" tIns="47411" rIns="94823" bIns="47411"/>
          <a:lstStyle/>
          <a:p>
            <a:pPr eaLnBrk="0" hangingPunct="0">
              <a:spcBef>
                <a:spcPct val="30000"/>
              </a:spcBef>
            </a:pPr>
            <a:endParaRPr lang="en-US" sz="1000">
              <a:latin typeface="Calibri" charset="0"/>
              <a:cs typeface="Arial" charset="0"/>
            </a:endParaRPr>
          </a:p>
        </p:txBody>
      </p:sp>
      <p:sp>
        <p:nvSpPr>
          <p:cNvPr id="2" name="TextBox 1"/>
          <p:cNvSpPr txBox="1"/>
          <p:nvPr/>
        </p:nvSpPr>
        <p:spPr>
          <a:xfrm>
            <a:off x="731838" y="2400300"/>
            <a:ext cx="6049962" cy="2492375"/>
          </a:xfrm>
          <a:prstGeom prst="rect">
            <a:avLst/>
          </a:prstGeom>
          <a:noFill/>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b="1">
                <a:latin typeface="Calibri" charset="0"/>
              </a:rPr>
              <a:t>Time: </a:t>
            </a:r>
            <a:r>
              <a:rPr lang="en-US" sz="1200">
                <a:latin typeface="Calibri" charset="0"/>
              </a:rPr>
              <a:t>1 minute</a:t>
            </a:r>
          </a:p>
          <a:p>
            <a:pPr eaLnBrk="1" hangingPunct="1"/>
            <a:r>
              <a:rPr lang="en-US" sz="1200" b="1">
                <a:latin typeface="Calibri" charset="0"/>
              </a:rPr>
              <a:t>Objective: </a:t>
            </a:r>
            <a:r>
              <a:rPr lang="en-US" sz="1200">
                <a:latin typeface="Calibri" charset="0"/>
              </a:rPr>
              <a:t>Inform participants of two studies that found the root cause of errors was miscommunication.</a:t>
            </a:r>
          </a:p>
          <a:p>
            <a:pPr eaLnBrk="1" hangingPunct="1"/>
            <a:r>
              <a:rPr lang="en-US" sz="1200" b="1">
                <a:latin typeface="Calibri" charset="0"/>
              </a:rPr>
              <a:t>Key Points: </a:t>
            </a:r>
            <a:endParaRPr lang="en-US" sz="1200">
              <a:latin typeface="Calibri" charset="0"/>
            </a:endParaRPr>
          </a:p>
          <a:p>
            <a:pPr eaLnBrk="1" hangingPunct="1">
              <a:buFont typeface="Arial" charset="0"/>
              <a:buChar char="•"/>
            </a:pPr>
            <a:r>
              <a:rPr lang="en-US" sz="1200">
                <a:latin typeface="Calibri" charset="0"/>
              </a:rPr>
              <a:t>Research has shown that 70% of workplace mistakes can be traced to problems in communication.</a:t>
            </a:r>
          </a:p>
          <a:p>
            <a:pPr eaLnBrk="1" hangingPunct="1">
              <a:buFont typeface="Arial" charset="0"/>
              <a:buChar char="•"/>
            </a:pPr>
            <a:r>
              <a:rPr lang="en-US" sz="1200">
                <a:latin typeface="Calibri" charset="0"/>
              </a:rPr>
              <a:t>Another study looked at nearly 3,000 serious medical incidents and found that 66% had miscommunication as their root cause. </a:t>
            </a:r>
          </a:p>
          <a:p>
            <a:pPr eaLnBrk="1" hangingPunct="1">
              <a:buFont typeface="Arial" charset="0"/>
              <a:buChar char="•"/>
            </a:pPr>
            <a:r>
              <a:rPr lang="en-US" sz="1200" i="1">
                <a:solidFill>
                  <a:srgbClr val="C00000"/>
                </a:solidFill>
                <a:latin typeface="Calibri" charset="0"/>
              </a:rPr>
              <a:t>Ask: </a:t>
            </a:r>
            <a:r>
              <a:rPr lang="en-US" sz="1200">
                <a:latin typeface="Calibri" charset="0"/>
              </a:rPr>
              <a:t>How much time, energy and money are wasted because of mistakes caused by miscommunication?</a:t>
            </a:r>
          </a:p>
          <a:p>
            <a:pPr eaLnBrk="1" hangingPunct="1"/>
            <a:endParaRPr lang="en-US" sz="1200">
              <a:latin typeface="Calibri" charset="0"/>
            </a:endParaRPr>
          </a:p>
          <a:p>
            <a:pPr eaLnBrk="1" hangingPunct="1"/>
            <a:endParaRPr lang="en-US" sz="1200" b="1">
              <a:latin typeface="Calibri" charset="0"/>
            </a:endParaRPr>
          </a:p>
          <a:p>
            <a:pPr eaLnBrk="1" hangingPunct="1"/>
            <a:r>
              <a:rPr lang="en-US" sz="1200" b="1">
                <a:latin typeface="Calibri" charset="0"/>
              </a:rPr>
              <a:t>Transition: </a:t>
            </a:r>
            <a:r>
              <a:rPr lang="en-US" sz="1200">
                <a:latin typeface="Calibri" charset="0"/>
              </a:rPr>
              <a:t>Let</a:t>
            </a:r>
            <a:r>
              <a:rPr lang="ja-JP" altLang="en-US" sz="1200">
                <a:latin typeface="Calibri" charset="0"/>
              </a:rPr>
              <a:t>’</a:t>
            </a:r>
            <a:r>
              <a:rPr lang="en-US" sz="1200">
                <a:latin typeface="Calibri" charset="0"/>
              </a:rPr>
              <a:t>s talk about a large source of communication problems: drama.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657225" y="944563"/>
            <a:ext cx="1920875"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3" name="Notes Placeholder 3"/>
          <p:cNvSpPr>
            <a:spLocks noGrp="1"/>
          </p:cNvSpPr>
          <p:nvPr/>
        </p:nvSpPr>
        <p:spPr bwMode="auto">
          <a:xfrm>
            <a:off x="731838" y="2400300"/>
            <a:ext cx="5851525"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3" tIns="47411" rIns="94823" bIns="47411"/>
          <a:lstStyle/>
          <a:p>
            <a:pPr eaLnBrk="0" hangingPunct="0">
              <a:spcBef>
                <a:spcPct val="30000"/>
              </a:spcBef>
            </a:pPr>
            <a:endParaRPr lang="en-US" sz="1000">
              <a:latin typeface="Calibri" charset="0"/>
              <a:cs typeface="Arial" charset="0"/>
            </a:endParaRPr>
          </a:p>
        </p:txBody>
      </p:sp>
      <p:sp>
        <p:nvSpPr>
          <p:cNvPr id="2" name="TextBox 1"/>
          <p:cNvSpPr txBox="1"/>
          <p:nvPr/>
        </p:nvSpPr>
        <p:spPr>
          <a:xfrm>
            <a:off x="731838" y="2743200"/>
            <a:ext cx="5851525" cy="1938338"/>
          </a:xfrm>
          <a:prstGeom prst="rect">
            <a:avLst/>
          </a:prstGeom>
          <a:noFill/>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200" b="1">
                <a:latin typeface="Calibri" charset="0"/>
              </a:rPr>
              <a:t>Time: </a:t>
            </a:r>
            <a:r>
              <a:rPr lang="en-US" sz="1200">
                <a:latin typeface="Calibri" charset="0"/>
              </a:rPr>
              <a:t>1 minute</a:t>
            </a:r>
          </a:p>
          <a:p>
            <a:pPr eaLnBrk="1" hangingPunct="1"/>
            <a:r>
              <a:rPr lang="en-US" sz="1200" b="1">
                <a:latin typeface="Calibri" charset="0"/>
              </a:rPr>
              <a:t>Objective: </a:t>
            </a:r>
            <a:r>
              <a:rPr lang="en-US" sz="1200">
                <a:latin typeface="Calibri" charset="0"/>
              </a:rPr>
              <a:t>Discuss benefits that are commonly reported after practicing the techniques to increase coherence in the work environment.</a:t>
            </a:r>
          </a:p>
          <a:p>
            <a:pPr eaLnBrk="1" hangingPunct="1"/>
            <a:r>
              <a:rPr lang="en-US" sz="1200" b="1">
                <a:latin typeface="Calibri" charset="0"/>
              </a:rPr>
              <a:t>Key Point:</a:t>
            </a:r>
          </a:p>
          <a:p>
            <a:pPr eaLnBrk="1" hangingPunct="1"/>
            <a:r>
              <a:rPr lang="en-US" sz="1200">
                <a:latin typeface="Calibri" charset="0"/>
              </a:rPr>
              <a:t>•Practicing coherent communication can shorten meeting times, create more harmonious interactions, align team members, reduce stress, drama and energy drains and foster mutual respect among co-workers and team members.</a:t>
            </a:r>
          </a:p>
          <a:p>
            <a:pPr eaLnBrk="1" hangingPunct="1"/>
            <a:endParaRPr lang="en-US" sz="1200" b="1">
              <a:latin typeface="Calibri" charset="0"/>
            </a:endParaRPr>
          </a:p>
          <a:p>
            <a:pPr eaLnBrk="1" hangingPunct="1"/>
            <a:r>
              <a:rPr lang="en-US" sz="1200" b="1">
                <a:latin typeface="Calibri" charset="0"/>
              </a:rPr>
              <a:t>Transition: </a:t>
            </a:r>
            <a:r>
              <a:rPr lang="en-US" sz="1200">
                <a:latin typeface="Calibri" charset="0"/>
              </a:rPr>
              <a:t>Using the next technique consistently can help us establish a new baseline of resilience.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67" name="Rectangle 3"/>
          <p:cNvSpPr>
            <a:spLocks noGrp="1" noChangeArrowheads="1"/>
          </p:cNvSpPr>
          <p:nvPr>
            <p:ph type="body" idx="1"/>
          </p:nvPr>
        </p:nvSpPr>
        <p:spPr bwMode="auto">
          <a:xfrm>
            <a:off x="735013" y="2362200"/>
            <a:ext cx="5851525" cy="64817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1 minute</a:t>
            </a:r>
          </a:p>
          <a:p>
            <a:r>
              <a:rPr i="0" baseline="0">
                <a:latin typeface="Calibri" charset="0"/>
                <a:ea typeface="MS PGothic" charset="0"/>
                <a:cs typeface="Arial" charset="0"/>
              </a:rPr>
              <a:t>Objective: </a:t>
            </a:r>
            <a:r>
              <a:rPr b="0" i="0" baseline="0">
                <a:latin typeface="Calibri" charset="0"/>
                <a:ea typeface="MS PGothic" charset="0"/>
                <a:cs typeface="Arial" charset="0"/>
              </a:rPr>
              <a:t>Inform participants about the Inner Balance app for iPhones and iPads.</a:t>
            </a:r>
          </a:p>
          <a:p>
            <a:r>
              <a:rPr i="0" baseline="0">
                <a:latin typeface="Calibri" charset="0"/>
                <a:ea typeface="MS PGothic" charset="0"/>
                <a:cs typeface="Arial" charset="0"/>
              </a:rPr>
              <a:t>Key Points:</a:t>
            </a:r>
            <a:endParaRPr b="0" i="0" baseline="0">
              <a:latin typeface="Calibri" charset="0"/>
              <a:ea typeface="MS PGothic" charset="0"/>
              <a:cs typeface="Arial" charset="0"/>
            </a:endParaRPr>
          </a:p>
          <a:p>
            <a:pPr>
              <a:buFontTx/>
              <a:buChar char="•"/>
            </a:pPr>
            <a:r>
              <a:rPr b="0" i="0" baseline="0">
                <a:latin typeface="Calibri" charset="0"/>
                <a:ea typeface="MS PGothic" charset="0"/>
                <a:cs typeface="Arial" charset="0"/>
              </a:rPr>
              <a:t>The Inner Balance sensor attaches to your iDevice and measures your coherence level. It gives you an overall achievement score, shows your heart-rhythm patterns and provides progress reports. There also is a journal feature in the software. </a:t>
            </a:r>
          </a:p>
          <a:p>
            <a:pPr>
              <a:buFontTx/>
              <a:buChar char="•"/>
            </a:pPr>
            <a:r>
              <a:rPr b="0" baseline="0">
                <a:latin typeface="Calibri" charset="0"/>
                <a:ea typeface="MS PGothic" charset="0"/>
                <a:cs typeface="Arial" charset="0"/>
              </a:rPr>
              <a:t>(Add the technology slides that illustrate the screens and functions here if you are demonstrating this technology.)</a:t>
            </a:r>
            <a:endParaRPr b="0" i="0" baseline="0">
              <a:latin typeface="Calibri" charset="0"/>
              <a:ea typeface="MS PGothic" charset="0"/>
              <a:cs typeface="Arial" charset="0"/>
            </a:endParaRPr>
          </a:p>
          <a:p>
            <a:endParaRPr b="0"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Let</a:t>
            </a:r>
            <a:r>
              <a:rPr lang="ja-JP" altLang="en-US" b="0" i="0" baseline="0">
                <a:latin typeface="Calibri" charset="0"/>
                <a:ea typeface="MS PGothic" charset="0"/>
                <a:cs typeface="Arial" charset="0"/>
              </a:rPr>
              <a:t>’</a:t>
            </a:r>
            <a:r>
              <a:rPr b="0" i="0" baseline="0">
                <a:latin typeface="Calibri" charset="0"/>
                <a:ea typeface="MS PGothic" charset="0"/>
                <a:cs typeface="Arial" charset="0"/>
              </a:rPr>
              <a:t>s learn three basic strategies for building and sustaining our resilience. </a:t>
            </a:r>
            <a:endParaRPr>
              <a:latin typeface="Arial" charset="0"/>
              <a:ea typeface="MS PGothic"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xfrm>
            <a:off x="657225" y="9445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xfrm>
            <a:off x="522288" y="2439988"/>
            <a:ext cx="6027737" cy="668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6 minutes</a:t>
            </a:r>
          </a:p>
          <a:p>
            <a:r>
              <a:rPr i="0" baseline="0">
                <a:latin typeface="Calibri" charset="0"/>
                <a:ea typeface="MS PGothic" charset="0"/>
                <a:cs typeface="Arial" charset="0"/>
              </a:rPr>
              <a:t>Objective: </a:t>
            </a:r>
            <a:r>
              <a:rPr b="0" i="0" baseline="0">
                <a:latin typeface="Calibri" charset="0"/>
                <a:ea typeface="MS PGothic" charset="0"/>
                <a:cs typeface="Arial" charset="0"/>
              </a:rPr>
              <a:t>Identify a practice to plug energy leaks.</a:t>
            </a:r>
          </a:p>
          <a:p>
            <a:r>
              <a:rPr i="0" baseline="0">
                <a:latin typeface="Calibri" charset="0"/>
                <a:ea typeface="MS PGothic" charset="0"/>
                <a:cs typeface="Arial" charset="0"/>
              </a:rPr>
              <a:t>Introduction to Exercise:</a:t>
            </a:r>
            <a:endParaRPr b="0" i="0" baseline="0">
              <a:latin typeface="Calibri" charset="0"/>
              <a:ea typeface="MS PGothic" charset="0"/>
              <a:cs typeface="Arial" charset="0"/>
            </a:endParaRPr>
          </a:p>
          <a:p>
            <a:pPr>
              <a:buFontTx/>
              <a:buChar char="•"/>
            </a:pPr>
            <a:r>
              <a:rPr b="0" i="0" baseline="0">
                <a:latin typeface="Calibri" charset="0"/>
                <a:ea typeface="MS PGothic" charset="0"/>
                <a:cs typeface="Arial" charset="0"/>
              </a:rPr>
              <a:t>Identify one situation you will commit to </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taking on</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 that drains your energy and which technique(s) and strategies you will use for the next two weeks to plug the energy leaks.</a:t>
            </a:r>
          </a:p>
          <a:p>
            <a:pPr>
              <a:buFontTx/>
              <a:buChar char="•"/>
            </a:pPr>
            <a:r>
              <a:rPr b="0" i="0" baseline="0">
                <a:latin typeface="Calibri" charset="0"/>
                <a:ea typeface="MS PGothic" charset="0"/>
                <a:cs typeface="Arial" charset="0"/>
              </a:rPr>
              <a:t>You can think of it as committing to </a:t>
            </a:r>
            <a:r>
              <a:rPr b="0" baseline="0">
                <a:latin typeface="Calibri" charset="0"/>
                <a:ea typeface="MS PGothic" charset="0"/>
                <a:cs typeface="Arial" charset="0"/>
              </a:rPr>
              <a:t>not</a:t>
            </a:r>
            <a:r>
              <a:rPr b="0" i="0" baseline="0">
                <a:latin typeface="Calibri" charset="0"/>
                <a:ea typeface="MS PGothic" charset="0"/>
                <a:cs typeface="Arial" charset="0"/>
              </a:rPr>
              <a:t> reacting in the energy-draining way that you typically do. That</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s what we mean by </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taking on</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 a challenge.</a:t>
            </a:r>
          </a:p>
          <a:p>
            <a:pPr>
              <a:buFontTx/>
              <a:buChar char="•"/>
            </a:pPr>
            <a:r>
              <a:rPr b="0" i="0" baseline="0">
                <a:solidFill>
                  <a:srgbClr val="C00000"/>
                </a:solidFill>
                <a:latin typeface="Calibri" charset="0"/>
                <a:ea typeface="MS PGothic" charset="0"/>
                <a:cs typeface="Arial" charset="0"/>
              </a:rPr>
              <a:t>Ask:</a:t>
            </a:r>
          </a:p>
          <a:p>
            <a:pPr marL="628650" lvl="1" indent="-171450">
              <a:buFontTx/>
              <a:buChar char="•"/>
            </a:pPr>
            <a:r>
              <a:rPr lang="en-US">
                <a:latin typeface="Calibri" charset="0"/>
                <a:ea typeface="MS PGothic" charset="0"/>
                <a:cs typeface="Arial" charset="0"/>
              </a:rPr>
              <a:t>What technique(s) will you use?</a:t>
            </a:r>
          </a:p>
          <a:p>
            <a:pPr marL="628650" lvl="1" indent="-171450">
              <a:buFontTx/>
              <a:buChar char="•"/>
            </a:pPr>
            <a:r>
              <a:rPr lang="en-US">
                <a:latin typeface="Calibri" charset="0"/>
                <a:ea typeface="MS PGothic" charset="0"/>
                <a:cs typeface="Arial" charset="0"/>
              </a:rPr>
              <a:t>When will you use them?</a:t>
            </a:r>
          </a:p>
          <a:p>
            <a:pPr marL="628650" lvl="1" indent="-171450">
              <a:buFontTx/>
              <a:buChar char="•"/>
            </a:pPr>
            <a:r>
              <a:rPr lang="en-US">
                <a:latin typeface="Calibri" charset="0"/>
                <a:ea typeface="MS PGothic" charset="0"/>
                <a:cs typeface="Arial" charset="0"/>
              </a:rPr>
              <a:t>How will you remind yourself?</a:t>
            </a:r>
          </a:p>
          <a:p>
            <a:pPr>
              <a:buFontTx/>
              <a:buChar char="•"/>
            </a:pPr>
            <a:r>
              <a:rPr b="0" baseline="0">
                <a:solidFill>
                  <a:srgbClr val="C00000"/>
                </a:solidFill>
                <a:latin typeface="Calibri" charset="0"/>
                <a:ea typeface="MS PGothic" charset="0"/>
                <a:cs typeface="Arial" charset="0"/>
              </a:rPr>
              <a:t>Ask</a:t>
            </a:r>
            <a:r>
              <a:rPr b="0" i="0" baseline="0">
                <a:solidFill>
                  <a:srgbClr val="C00000"/>
                </a:solidFill>
                <a:latin typeface="Calibri" charset="0"/>
                <a:ea typeface="MS PGothic" charset="0"/>
                <a:cs typeface="Arial" charset="0"/>
              </a:rPr>
              <a:t>: </a:t>
            </a:r>
            <a:r>
              <a:rPr b="0" i="0" baseline="0">
                <a:latin typeface="Calibri" charset="0"/>
                <a:ea typeface="MS PGothic" charset="0"/>
                <a:cs typeface="Arial" charset="0"/>
              </a:rPr>
              <a:t>What will most likely get in the way of this practice for the next two weeks? What can you do so that they will not get in your way?</a:t>
            </a:r>
          </a:p>
          <a:p>
            <a:pPr>
              <a:buFontTx/>
              <a:buChar char="•"/>
            </a:pPr>
            <a:r>
              <a:rPr b="0" baseline="0">
                <a:latin typeface="Calibri" charset="0"/>
                <a:ea typeface="MS PGothic" charset="0"/>
                <a:cs typeface="Arial" charset="0"/>
              </a:rPr>
              <a:t>(Optional: After participants have completed the worksheets, have them share a couple of appropriate examples.)</a:t>
            </a:r>
          </a:p>
          <a:p>
            <a:endParaRPr b="0" i="0" baseline="0">
              <a:latin typeface="Calibri" charset="0"/>
              <a:ea typeface="MS PGothic" charset="0"/>
              <a:cs typeface="Arial" charset="0"/>
            </a:endParaRPr>
          </a:p>
          <a:p>
            <a:endParaRPr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Now let</a:t>
            </a:r>
            <a:r>
              <a:rPr lang="ja-JP" altLang="en-US" b="0" i="0" baseline="0">
                <a:latin typeface="Calibri" charset="0"/>
                <a:ea typeface="MS PGothic" charset="0"/>
                <a:cs typeface="Arial" charset="0"/>
              </a:rPr>
              <a:t>’</a:t>
            </a:r>
            <a:r>
              <a:rPr altLang="ja-JP" b="0" i="0" baseline="0">
                <a:latin typeface="Calibri" charset="0"/>
                <a:ea typeface="MS PGothic" charset="0"/>
                <a:cs typeface="Arial" charset="0"/>
              </a:rPr>
              <a:t>s identify and commit to specific actions you will take to build resilience over the next two weeks.</a:t>
            </a:r>
            <a:endParaRPr altLang="ja-JP">
              <a:solidFill>
                <a:srgbClr val="381D12"/>
              </a:solidFill>
              <a:latin typeface="Calibri" charset="0"/>
              <a:ea typeface="MS PGothic" charset="0"/>
              <a:cs typeface="Arial" charset="0"/>
            </a:endParaRPr>
          </a:p>
          <a:p>
            <a:pPr eaLnBrk="1" hangingPunct="1">
              <a:spcBef>
                <a:spcPct val="0"/>
              </a:spcBef>
            </a:pPr>
            <a:endParaRPr>
              <a:latin typeface="Calibri" charset="0"/>
              <a:ea typeface="MS PGothic" charset="0"/>
              <a:cs typeface="Arial" charset="0"/>
            </a:endParaRPr>
          </a:p>
        </p:txBody>
      </p:sp>
    </p:spTree>
    <p:extLst>
      <p:ext uri="{BB962C8B-B14F-4D97-AF65-F5344CB8AC3E}">
        <p14:creationId xmlns:p14="http://schemas.microsoft.com/office/powerpoint/2010/main" val="1309366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685800" y="609600"/>
            <a:ext cx="2590800" cy="1943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a:xfrm>
            <a:off x="731838" y="2743200"/>
            <a:ext cx="5851525" cy="6137275"/>
          </a:xfrm>
        </p:spPr>
        <p:txBody>
          <a:bodyPr/>
          <a:lstStyle/>
          <a:p>
            <a:pPr>
              <a:defRPr/>
            </a:pPr>
            <a:r>
              <a:rPr i="0" baseline="0" dirty="0" smtClean="0">
                <a:ea typeface="ＭＳ Ｐゴシック" charset="-128"/>
              </a:rPr>
              <a:t>Time: </a:t>
            </a:r>
            <a:r>
              <a:rPr b="0" i="0" baseline="0" dirty="0" smtClean="0">
                <a:ea typeface="ＭＳ Ｐゴシック" charset="-128"/>
              </a:rPr>
              <a:t>6 minutes</a:t>
            </a:r>
          </a:p>
          <a:p>
            <a:pPr>
              <a:defRPr/>
            </a:pPr>
            <a:r>
              <a:rPr i="0" baseline="0" dirty="0" smtClean="0">
                <a:ea typeface="ＭＳ Ｐゴシック" charset="-128"/>
              </a:rPr>
              <a:t>Objective: </a:t>
            </a:r>
            <a:r>
              <a:rPr b="0" i="0" baseline="0" dirty="0" smtClean="0">
                <a:ea typeface="ＭＳ Ｐゴシック" charset="-128"/>
              </a:rPr>
              <a:t>Have participants identify and encourage them to commit to a specific practice for building resilience.</a:t>
            </a:r>
          </a:p>
          <a:p>
            <a:pPr marL="171450" indent="-171450">
              <a:buFont typeface="Arial" panose="020B0604020202020204" pitchFamily="34" charset="0"/>
              <a:buChar char="•"/>
              <a:defRPr/>
            </a:pPr>
            <a:r>
              <a:rPr b="0" i="0" baseline="0" dirty="0" smtClean="0">
                <a:ea typeface="ＭＳ Ｐゴシック" charset="-128"/>
              </a:rPr>
              <a:t>Identify a practice for building your resilience that you will commit to over the next two weeks.</a:t>
            </a:r>
          </a:p>
          <a:p>
            <a:pPr marL="171450" indent="-171450">
              <a:buFont typeface="Arial" panose="020B0604020202020204" pitchFamily="34" charset="0"/>
              <a:buChar char="•"/>
              <a:defRPr/>
            </a:pPr>
            <a:r>
              <a:rPr b="0" i="0" baseline="0" dirty="0" smtClean="0">
                <a:ea typeface="ＭＳ Ｐゴシック" charset="-128"/>
              </a:rPr>
              <a:t>You can think of it as something you are deciding that you will commit to </a:t>
            </a:r>
            <a:r>
              <a:rPr b="0" baseline="0" dirty="0" smtClean="0">
                <a:ea typeface="ＭＳ Ｐゴシック" charset="-128"/>
              </a:rPr>
              <a:t>do</a:t>
            </a:r>
            <a:r>
              <a:rPr b="0" i="0" baseline="0" dirty="0" smtClean="0">
                <a:ea typeface="ＭＳ Ｐゴシック" charset="-128"/>
              </a:rPr>
              <a:t> to build your resilience.</a:t>
            </a:r>
          </a:p>
          <a:p>
            <a:pPr marL="171450" indent="-171450">
              <a:buFont typeface="Arial" panose="020B0604020202020204" pitchFamily="34" charset="0"/>
              <a:buChar char="•"/>
              <a:defRPr/>
            </a:pPr>
            <a:r>
              <a:rPr b="0" i="0" baseline="0" dirty="0" smtClean="0">
                <a:solidFill>
                  <a:srgbClr val="C00000"/>
                </a:solidFill>
                <a:ea typeface="ＭＳ Ｐゴシック" charset="-128"/>
              </a:rPr>
              <a:t>Ask:</a:t>
            </a:r>
          </a:p>
          <a:p>
            <a:pPr marL="628650" lvl="1" indent="-171450">
              <a:buFont typeface="Arial" panose="020B0604020202020204" pitchFamily="34" charset="0"/>
              <a:buChar char="•"/>
              <a:defRPr/>
            </a:pPr>
            <a:r>
              <a:rPr lang="en-US" dirty="0" smtClean="0">
                <a:ea typeface="ＭＳ Ｐゴシック" charset="-128"/>
              </a:rPr>
              <a:t>What technique(s) will you use?</a:t>
            </a:r>
          </a:p>
          <a:p>
            <a:pPr marL="628650" lvl="1" indent="-171450">
              <a:buFont typeface="Arial" panose="020B0604020202020204" pitchFamily="34" charset="0"/>
              <a:buChar char="•"/>
              <a:defRPr/>
            </a:pPr>
            <a:r>
              <a:rPr lang="en-US" dirty="0" smtClean="0">
                <a:ea typeface="ＭＳ Ｐゴシック" charset="-128"/>
              </a:rPr>
              <a:t>When will you use them?</a:t>
            </a:r>
          </a:p>
          <a:p>
            <a:pPr marL="628650" lvl="1" indent="-171450">
              <a:buFont typeface="Arial" panose="020B0604020202020204" pitchFamily="34" charset="0"/>
              <a:buChar char="•"/>
              <a:defRPr/>
            </a:pPr>
            <a:r>
              <a:rPr lang="en-US" dirty="0" smtClean="0">
                <a:ea typeface="ＭＳ Ｐゴシック" charset="-128"/>
              </a:rPr>
              <a:t>How will you remind yourself?</a:t>
            </a:r>
          </a:p>
          <a:p>
            <a:pPr marL="171450" indent="-171450">
              <a:buFont typeface="Arial" panose="020B0604020202020204" pitchFamily="34" charset="0"/>
              <a:buChar char="•"/>
              <a:defRPr/>
            </a:pPr>
            <a:r>
              <a:rPr b="0" baseline="0" dirty="0" smtClean="0">
                <a:solidFill>
                  <a:srgbClr val="C00000"/>
                </a:solidFill>
                <a:ea typeface="ＭＳ Ｐゴシック" charset="-128"/>
              </a:rPr>
              <a:t>Ask</a:t>
            </a:r>
            <a:r>
              <a:rPr b="0" i="0" baseline="0" dirty="0" smtClean="0">
                <a:solidFill>
                  <a:srgbClr val="C00000"/>
                </a:solidFill>
                <a:ea typeface="ＭＳ Ｐゴシック" charset="-128"/>
              </a:rPr>
              <a:t>: </a:t>
            </a:r>
            <a:r>
              <a:rPr b="0" i="0" baseline="0" dirty="0" smtClean="0">
                <a:ea typeface="ＭＳ Ｐゴシック" charset="-128"/>
              </a:rPr>
              <a:t>What will most likely get in the way of this practice for the next two weeks? What can you do?</a:t>
            </a:r>
          </a:p>
          <a:p>
            <a:pPr marL="171450" indent="-171450">
              <a:buFont typeface="Arial" panose="020B0604020202020204" pitchFamily="34" charset="0"/>
              <a:buChar char="•"/>
              <a:defRPr/>
            </a:pPr>
            <a:r>
              <a:rPr b="0" baseline="0" dirty="0" smtClean="0">
                <a:ea typeface="ＭＳ Ｐゴシック" charset="-128"/>
              </a:rPr>
              <a:t>(Optional: After participants have completed the worksheets, have them share a couple of appropriate examples.)</a:t>
            </a:r>
          </a:p>
          <a:p>
            <a:pPr>
              <a:defRPr/>
            </a:pPr>
            <a:endParaRPr b="0" i="0" baseline="0" dirty="0" smtClean="0">
              <a:ea typeface="ＭＳ Ｐゴシック" charset="-128"/>
            </a:endParaRPr>
          </a:p>
          <a:p>
            <a:pPr>
              <a:defRPr/>
            </a:pPr>
            <a:r>
              <a:rPr i="0" baseline="0" dirty="0" smtClean="0">
                <a:ea typeface="ＭＳ Ｐゴシック" charset="-128"/>
              </a:rPr>
              <a:t>Transition: </a:t>
            </a:r>
            <a:r>
              <a:rPr b="0" baseline="0" dirty="0" smtClean="0">
                <a:ea typeface="ＭＳ Ｐゴシック" charset="-128"/>
              </a:rPr>
              <a:t>(Click to the next slide).</a:t>
            </a:r>
            <a:endParaRPr altLang="ja-JP" dirty="0" smtClean="0">
              <a:solidFill>
                <a:srgbClr val="381D12"/>
              </a:solidFill>
              <a:ea typeface="ＭＳ Ｐゴシック" charset="-128"/>
            </a:endParaRPr>
          </a:p>
          <a:p>
            <a:pPr>
              <a:defRPr/>
            </a:pPr>
            <a:endParaRPr dirty="0">
              <a:ea typeface="ＭＳ Ｐゴシック" charset="-128"/>
            </a:endParaRPr>
          </a:p>
        </p:txBody>
      </p:sp>
    </p:spTree>
    <p:extLst>
      <p:ext uri="{BB962C8B-B14F-4D97-AF65-F5344CB8AC3E}">
        <p14:creationId xmlns:p14="http://schemas.microsoft.com/office/powerpoint/2010/main" val="1250826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bwMode="auto">
          <a:xfrm>
            <a:off x="896938" y="960438"/>
            <a:ext cx="1708150" cy="1281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noChangeArrowheads="1"/>
          </p:cNvSpPr>
          <p:nvPr>
            <p:ph type="body" idx="1"/>
          </p:nvPr>
        </p:nvSpPr>
        <p:spPr bwMode="auto">
          <a:xfrm>
            <a:off x="487363" y="2560638"/>
            <a:ext cx="6259512" cy="6319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17" tIns="47858" rIns="95717" bIns="47858" numCol="1" anchor="t" anchorCtr="0" compatLnSpc="1">
            <a:prstTxWarp prst="textNoShape">
              <a:avLst/>
            </a:prstTxWarp>
          </a:bodyPr>
          <a:lstStyle/>
          <a:p>
            <a:r>
              <a:rPr i="0" baseline="0">
                <a:latin typeface="Calibri" charset="0"/>
                <a:ea typeface="MS PGothic" charset="0"/>
                <a:cs typeface="Arial" charset="0"/>
              </a:rPr>
              <a:t>Time: </a:t>
            </a:r>
            <a:r>
              <a:rPr b="0" i="0" baseline="0">
                <a:latin typeface="Calibri" charset="0"/>
                <a:ea typeface="MS PGothic" charset="0"/>
                <a:cs typeface="Arial" charset="0"/>
              </a:rPr>
              <a:t>1 minute</a:t>
            </a:r>
          </a:p>
          <a:p>
            <a:r>
              <a:rPr i="0" baseline="0">
                <a:latin typeface="Calibri" charset="0"/>
                <a:ea typeface="MS PGothic" charset="0"/>
                <a:cs typeface="Arial" charset="0"/>
              </a:rPr>
              <a:t>Objective: </a:t>
            </a:r>
            <a:r>
              <a:rPr b="0" i="0" baseline="0">
                <a:latin typeface="Calibri" charset="0"/>
                <a:ea typeface="MS PGothic" charset="0"/>
                <a:cs typeface="Arial" charset="0"/>
              </a:rPr>
              <a:t>Build further program credibility.</a:t>
            </a:r>
          </a:p>
          <a:p>
            <a:r>
              <a:rPr i="0" baseline="0">
                <a:latin typeface="Calibri" charset="0"/>
                <a:ea typeface="MS PGothic" charset="0"/>
                <a:cs typeface="Arial" charset="0"/>
              </a:rPr>
              <a:t>Key Points:</a:t>
            </a:r>
          </a:p>
          <a:p>
            <a:r>
              <a:rPr b="0" i="0" baseline="0">
                <a:latin typeface="Calibri" charset="0"/>
                <a:ea typeface="MS PGothic" charset="0"/>
                <a:cs typeface="Arial" charset="0"/>
              </a:rPr>
              <a:t>•The HeartMath System is an evidence-based methodology. The HeartMath Research Center, independent researchers and universities have published numerous studies that validate the HeartMath System.</a:t>
            </a:r>
          </a:p>
          <a:p>
            <a:r>
              <a:rPr b="0" i="0" baseline="0">
                <a:latin typeface="Calibri" charset="0"/>
                <a:ea typeface="MS PGothic" charset="0"/>
                <a:cs typeface="Arial" charset="0"/>
              </a:rPr>
              <a:t>•These studies have been published in numerous peer-reviewed journals.</a:t>
            </a:r>
          </a:p>
          <a:p>
            <a:r>
              <a:rPr b="0" i="0" baseline="0">
                <a:latin typeface="Calibri" charset="0"/>
                <a:ea typeface="MS PGothic" charset="0"/>
                <a:cs typeface="Arial" charset="0"/>
              </a:rPr>
              <a:t>Resilience Advantage Slide Notes © Copyright 2014 Institute of HeartMath</a:t>
            </a:r>
          </a:p>
          <a:p>
            <a:r>
              <a:rPr baseline="0">
                <a:latin typeface="Calibri" charset="0"/>
                <a:ea typeface="MS PGothic" charset="0"/>
                <a:cs typeface="Arial" charset="0"/>
              </a:rPr>
              <a:t>Additional Key Point:</a:t>
            </a:r>
          </a:p>
          <a:p>
            <a:r>
              <a:rPr b="0" i="0" baseline="0">
                <a:latin typeface="Calibri" charset="0"/>
                <a:ea typeface="MS PGothic" charset="0"/>
                <a:cs typeface="Arial" charset="0"/>
              </a:rPr>
              <a:t>•Among many other journals, HeartMath’s research has been published in the </a:t>
            </a:r>
            <a:r>
              <a:rPr b="0" baseline="0">
                <a:latin typeface="Calibri" charset="0"/>
                <a:ea typeface="MS PGothic" charset="0"/>
                <a:cs typeface="Arial" charset="0"/>
              </a:rPr>
              <a:t>American Journal of Cardiology</a:t>
            </a:r>
            <a:r>
              <a:rPr b="0" i="0" baseline="0">
                <a:latin typeface="Calibri" charset="0"/>
                <a:ea typeface="MS PGothic" charset="0"/>
                <a:cs typeface="Arial" charset="0"/>
              </a:rPr>
              <a:t>, </a:t>
            </a:r>
            <a:r>
              <a:rPr b="0" baseline="0">
                <a:latin typeface="Calibri" charset="0"/>
                <a:ea typeface="MS PGothic" charset="0"/>
                <a:cs typeface="Arial" charset="0"/>
              </a:rPr>
              <a:t>Global Advances in Health and Medicine</a:t>
            </a:r>
            <a:r>
              <a:rPr b="0" i="0" baseline="0">
                <a:latin typeface="Calibri" charset="0"/>
                <a:ea typeface="MS PGothic" charset="0"/>
                <a:cs typeface="Arial" charset="0"/>
              </a:rPr>
              <a:t>, </a:t>
            </a:r>
            <a:r>
              <a:rPr b="0" baseline="0">
                <a:latin typeface="Calibri" charset="0"/>
                <a:ea typeface="MS PGothic" charset="0"/>
                <a:cs typeface="Arial" charset="0"/>
              </a:rPr>
              <a:t>Stress Medicine </a:t>
            </a:r>
            <a:r>
              <a:rPr b="0" i="0" baseline="0">
                <a:latin typeface="Calibri" charset="0"/>
                <a:ea typeface="MS PGothic" charset="0"/>
                <a:cs typeface="Arial" charset="0"/>
              </a:rPr>
              <a:t>and the </a:t>
            </a:r>
            <a:r>
              <a:rPr b="0" baseline="0">
                <a:latin typeface="Calibri" charset="0"/>
                <a:ea typeface="MS PGothic" charset="0"/>
                <a:cs typeface="Arial" charset="0"/>
              </a:rPr>
              <a:t>Journal of the American College of Cardiology</a:t>
            </a:r>
            <a:r>
              <a:rPr b="0" i="0" baseline="0">
                <a:latin typeface="Calibri" charset="0"/>
                <a:ea typeface="MS PGothic" charset="0"/>
                <a:cs typeface="Arial" charset="0"/>
              </a:rPr>
              <a:t>. All material presented in this program is backed by research. A bibliography referencing the material presented in the workshop is located in the back of the guidebook.</a:t>
            </a:r>
          </a:p>
          <a:p>
            <a:endParaRPr i="0" baseline="0">
              <a:latin typeface="Calibri" charset="0"/>
              <a:ea typeface="MS PGothic" charset="0"/>
              <a:cs typeface="Arial" charset="0"/>
            </a:endParaRPr>
          </a:p>
          <a:p>
            <a:endParaRPr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Let’s look at the objectives for today’s program.</a:t>
            </a:r>
            <a:endParaRPr>
              <a:latin typeface="Arial" charset="0"/>
              <a:ea typeface="MS PGothic" charset="0"/>
              <a:cs typeface="Arial" charset="0"/>
            </a:endParaRPr>
          </a:p>
        </p:txBody>
      </p:sp>
    </p:spTree>
    <p:extLst>
      <p:ext uri="{BB962C8B-B14F-4D97-AF65-F5344CB8AC3E}">
        <p14:creationId xmlns:p14="http://schemas.microsoft.com/office/powerpoint/2010/main" val="170741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cs typeface="Arial" charset="0"/>
              </a:rPr>
              <a:t>Resilience Introduction </a:t>
            </a:r>
            <a:endParaRPr b="0" i="0" baseline="0">
              <a:latin typeface="Calibri" charset="0"/>
              <a:ea typeface="MS PGothic" charset="0"/>
              <a:cs typeface="Arial" charset="0"/>
            </a:endParaRPr>
          </a:p>
          <a:p>
            <a:r>
              <a:rPr i="0" baseline="0">
                <a:latin typeface="Calibri" charset="0"/>
                <a:ea typeface="MS PGothic" charset="0"/>
                <a:cs typeface="Arial" charset="0"/>
              </a:rPr>
              <a:t>Time: </a:t>
            </a:r>
            <a:r>
              <a:rPr b="0" i="0" baseline="0">
                <a:latin typeface="Calibri" charset="0"/>
                <a:ea typeface="MS PGothic" charset="0"/>
                <a:cs typeface="Arial" charset="0"/>
              </a:rPr>
              <a:t>1 minute</a:t>
            </a:r>
          </a:p>
          <a:p>
            <a:r>
              <a:rPr i="0" baseline="0">
                <a:latin typeface="Calibri" charset="0"/>
                <a:ea typeface="MS PGothic" charset="0"/>
                <a:cs typeface="Arial" charset="0"/>
              </a:rPr>
              <a:t>Objective: </a:t>
            </a:r>
            <a:r>
              <a:rPr b="0" i="0" baseline="0">
                <a:latin typeface="Calibri" charset="0"/>
                <a:ea typeface="MS PGothic" charset="0"/>
                <a:cs typeface="Arial" charset="0"/>
              </a:rPr>
              <a:t>Engage the audience in talking about what resilience means to them.</a:t>
            </a:r>
          </a:p>
          <a:p>
            <a:r>
              <a:rPr i="0" baseline="0">
                <a:latin typeface="Calibri" charset="0"/>
                <a:ea typeface="MS PGothic" charset="0"/>
                <a:cs typeface="Arial" charset="0"/>
              </a:rPr>
              <a:t>Key Points: </a:t>
            </a:r>
            <a:endParaRPr b="0" i="0" baseline="0">
              <a:latin typeface="Calibri" charset="0"/>
              <a:ea typeface="MS PGothic" charset="0"/>
              <a:cs typeface="Arial" charset="0"/>
            </a:endParaRPr>
          </a:p>
          <a:p>
            <a:r>
              <a:rPr b="0" baseline="0">
                <a:solidFill>
                  <a:srgbClr val="FF0000"/>
                </a:solidFill>
                <a:latin typeface="Calibri" charset="0"/>
                <a:ea typeface="MS PGothic" charset="0"/>
                <a:cs typeface="Arial" charset="0"/>
              </a:rPr>
              <a:t>Ask: </a:t>
            </a:r>
            <a:r>
              <a:rPr b="0" i="0" baseline="0">
                <a:latin typeface="Calibri" charset="0"/>
                <a:ea typeface="MS PGothic" charset="0"/>
                <a:cs typeface="Arial" charset="0"/>
              </a:rPr>
              <a:t>What does “resilience” mean to you?</a:t>
            </a:r>
          </a:p>
          <a:p>
            <a:endParaRPr b="0" i="0" baseline="0">
              <a:latin typeface="Calibri" charset="0"/>
              <a:ea typeface="MS PGothic" charset="0"/>
              <a:cs typeface="Arial" charset="0"/>
            </a:endParaRPr>
          </a:p>
          <a:p>
            <a:r>
              <a:rPr baseline="0">
                <a:latin typeface="Calibri" charset="0"/>
                <a:ea typeface="MS PGothic" charset="0"/>
                <a:cs typeface="Arial" charset="0"/>
              </a:rPr>
              <a:t>Additional Key Points:</a:t>
            </a:r>
            <a:endParaRPr b="0" i="0" baseline="0">
              <a:latin typeface="Calibri" charset="0"/>
              <a:ea typeface="MS PGothic" charset="0"/>
              <a:cs typeface="Arial" charset="0"/>
            </a:endParaRPr>
          </a:p>
          <a:p>
            <a:pPr>
              <a:buFontTx/>
              <a:buChar char="•"/>
            </a:pPr>
            <a:r>
              <a:rPr b="0" baseline="0">
                <a:latin typeface="Calibri" charset="0"/>
                <a:ea typeface="MS PGothic" charset="0"/>
                <a:cs typeface="Arial" charset="0"/>
              </a:rPr>
              <a:t>(Optional) </a:t>
            </a:r>
            <a:r>
              <a:rPr b="0" baseline="0">
                <a:solidFill>
                  <a:srgbClr val="FF0000"/>
                </a:solidFill>
                <a:latin typeface="Calibri" charset="0"/>
                <a:ea typeface="MS PGothic" charset="0"/>
                <a:cs typeface="Arial" charset="0"/>
              </a:rPr>
              <a:t>Ask: </a:t>
            </a:r>
            <a:r>
              <a:rPr b="0" i="0" baseline="0">
                <a:latin typeface="Calibri" charset="0"/>
                <a:ea typeface="MS PGothic" charset="0"/>
                <a:cs typeface="Arial" charset="0"/>
              </a:rPr>
              <a:t>When you are resilient, what do you notice about yourself? </a:t>
            </a:r>
          </a:p>
          <a:p>
            <a:pPr>
              <a:buFontTx/>
              <a:buChar char="•"/>
            </a:pPr>
            <a:r>
              <a:rPr b="0" i="0" baseline="0">
                <a:latin typeface="Calibri" charset="0"/>
                <a:ea typeface="MS PGothic" charset="0"/>
                <a:cs typeface="Arial" charset="0"/>
              </a:rPr>
              <a:t>Resilience is commonly thought of as the ability to bounce back after a challenging situation. It’s important to be able to bounce back, but there is much more to resilience than bouncing back. </a:t>
            </a:r>
          </a:p>
          <a:p>
            <a:endParaRPr b="0" i="0" baseline="0">
              <a:latin typeface="Calibri" charset="0"/>
              <a:ea typeface="MS PGothic" charset="0"/>
              <a:cs typeface="Arial" charset="0"/>
            </a:endParaRPr>
          </a:p>
          <a:p>
            <a:r>
              <a:rPr i="0" baseline="0">
                <a:latin typeface="Calibri" charset="0"/>
                <a:ea typeface="MS PGothic" charset="0"/>
                <a:cs typeface="Arial" charset="0"/>
              </a:rPr>
              <a:t>Transition: </a:t>
            </a:r>
            <a:r>
              <a:rPr b="0" i="0" baseline="0">
                <a:latin typeface="Calibri" charset="0"/>
                <a:ea typeface="MS PGothic" charset="0"/>
                <a:cs typeface="Arial" charset="0"/>
              </a:rPr>
              <a:t>Let’s look more closely at resilience, why it’s important and its practical benefits.</a:t>
            </a:r>
            <a:endParaRPr>
              <a:latin typeface="Calibri" charset="0"/>
              <a:ea typeface="MS PGothic" charset="0"/>
              <a:cs typeface="Arial" charset="0"/>
            </a:endParaRPr>
          </a:p>
        </p:txBody>
      </p:sp>
    </p:spTree>
    <p:extLst>
      <p:ext uri="{BB962C8B-B14F-4D97-AF65-F5344CB8AC3E}">
        <p14:creationId xmlns:p14="http://schemas.microsoft.com/office/powerpoint/2010/main" val="17963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noChangeArrowheads="1"/>
          </p:cNvSpPr>
          <p:nvPr>
            <p:ph type="body" idx="1"/>
          </p:nvPr>
        </p:nvSpPr>
        <p:spPr bwMode="auto">
          <a:xfrm>
            <a:off x="762000" y="2209800"/>
            <a:ext cx="5851525" cy="678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rPr>
              <a:t>Time: </a:t>
            </a:r>
            <a:r>
              <a:rPr b="0" i="0" baseline="0">
                <a:latin typeface="Calibri" charset="0"/>
                <a:ea typeface="MS PGothic" charset="0"/>
              </a:rPr>
              <a:t>3-5 minutes</a:t>
            </a:r>
          </a:p>
          <a:p>
            <a:r>
              <a:rPr i="0" baseline="0">
                <a:latin typeface="Calibri" charset="0"/>
                <a:ea typeface="MS PGothic" charset="0"/>
              </a:rPr>
              <a:t>Objective: </a:t>
            </a:r>
            <a:r>
              <a:rPr b="0" i="0" baseline="0">
                <a:latin typeface="Calibri" charset="0"/>
                <a:ea typeface="MS PGothic" charset="0"/>
              </a:rPr>
              <a:t>Introduce participants to the concept of resilience, why it</a:t>
            </a:r>
            <a:r>
              <a:rPr lang="ja-JP" altLang="en-US" b="0" i="0" baseline="0">
                <a:latin typeface="Calibri" charset="0"/>
                <a:ea typeface="MS PGothic" charset="0"/>
              </a:rPr>
              <a:t>’</a:t>
            </a:r>
            <a:r>
              <a:rPr altLang="ja-JP" b="0" i="0" baseline="0">
                <a:latin typeface="Calibri" charset="0"/>
                <a:ea typeface="MS PGothic" charset="0"/>
              </a:rPr>
              <a:t>s important and its benefits.</a:t>
            </a:r>
          </a:p>
          <a:p>
            <a:r>
              <a:rPr i="0" baseline="0">
                <a:latin typeface="Calibri" charset="0"/>
                <a:ea typeface="MS PGothic" charset="0"/>
              </a:rPr>
              <a:t>Key Points:</a:t>
            </a:r>
          </a:p>
          <a:p>
            <a:r>
              <a:rPr sz="1100" b="0" i="0" baseline="0">
                <a:latin typeface="Calibri" charset="0"/>
                <a:ea typeface="MS PGothic" charset="0"/>
              </a:rPr>
              <a:t>•Our understanding of resilience has been evolving. The HeartMath definition of resilience captures a newer and broader understanding of resilience. </a:t>
            </a:r>
            <a:r>
              <a:rPr sz="1100" b="0" baseline="0">
                <a:latin typeface="Calibri" charset="0"/>
                <a:ea typeface="MS PGothic" charset="0"/>
              </a:rPr>
              <a:t>(See slide.) </a:t>
            </a:r>
            <a:r>
              <a:rPr sz="1100" baseline="0">
                <a:latin typeface="Calibri" charset="0"/>
                <a:ea typeface="MS PGothic" charset="0"/>
              </a:rPr>
              <a:t>Resilience is the capacity to prepare for, recover from and adapt in the face of stress, challenge or adversity.</a:t>
            </a:r>
          </a:p>
          <a:p>
            <a:r>
              <a:rPr sz="1100" b="0" i="0" baseline="0">
                <a:latin typeface="Calibri" charset="0"/>
                <a:ea typeface="MS PGothic" charset="0"/>
              </a:rPr>
              <a:t>•Capacity is a key term that is fundamental to understanding resilience. Capacity is how much of something you can have.</a:t>
            </a:r>
          </a:p>
          <a:p>
            <a:r>
              <a:rPr sz="1100" b="0" i="0" baseline="0">
                <a:latin typeface="Calibri" charset="0"/>
                <a:ea typeface="MS PGothic" charset="0"/>
              </a:rPr>
              <a:t>•You can increase your capacity and accumulate or store resilience.</a:t>
            </a:r>
          </a:p>
          <a:p>
            <a:r>
              <a:rPr sz="1100" b="0" i="0" baseline="0">
                <a:latin typeface="Calibri" charset="0"/>
                <a:ea typeface="MS PGothic" charset="0"/>
              </a:rPr>
              <a:t>•Greater capacity means you have more to draw from when you need it.</a:t>
            </a:r>
          </a:p>
          <a:p>
            <a:r>
              <a:rPr sz="1100" b="0" i="0" baseline="0">
                <a:latin typeface="Calibri" charset="0"/>
                <a:ea typeface="MS PGothic" charset="0"/>
              </a:rPr>
              <a:t>•You can think of your resilience as the amount of energy you have stored in an inner battery. It</a:t>
            </a:r>
            <a:r>
              <a:rPr lang="ja-JP" altLang="en-US" sz="1100" b="0" i="0" baseline="0">
                <a:latin typeface="Calibri" charset="0"/>
                <a:ea typeface="MS PGothic" charset="0"/>
              </a:rPr>
              <a:t>’</a:t>
            </a:r>
            <a:r>
              <a:rPr altLang="ja-JP" sz="1100" b="0" i="0" baseline="0">
                <a:latin typeface="Calibri" charset="0"/>
                <a:ea typeface="MS PGothic" charset="0"/>
              </a:rPr>
              <a:t>s the amount of energy you have available.</a:t>
            </a:r>
          </a:p>
          <a:p>
            <a:r>
              <a:rPr sz="1100" b="0" i="0" baseline="0">
                <a:latin typeface="Calibri" charset="0"/>
                <a:ea typeface="MS PGothic" charset="0"/>
              </a:rPr>
              <a:t>•</a:t>
            </a:r>
            <a:r>
              <a:rPr sz="1100" b="0" baseline="0">
                <a:solidFill>
                  <a:srgbClr val="FF0000"/>
                </a:solidFill>
                <a:latin typeface="Calibri" charset="0"/>
                <a:ea typeface="MS PGothic" charset="0"/>
              </a:rPr>
              <a:t>Ask/Say: </a:t>
            </a:r>
            <a:r>
              <a:rPr sz="1100" b="0" i="0" baseline="0">
                <a:latin typeface="Calibri" charset="0"/>
                <a:ea typeface="MS PGothic" charset="0"/>
              </a:rPr>
              <a:t>Think of an event or situation that irritates or frustrates you. When your energy level is low, how do you respond in that situation? Are you more easily frustrated? Does it get under your skin more easily? When your inner battery is charged, how do you respond? Are you more flexible and do you roll with the punches? Can you think more clearly? </a:t>
            </a:r>
            <a:r>
              <a:rPr sz="1100" b="0" baseline="0">
                <a:latin typeface="Calibri" charset="0"/>
                <a:ea typeface="MS PGothic" charset="0"/>
              </a:rPr>
              <a:t>(Pause.) </a:t>
            </a:r>
            <a:r>
              <a:rPr sz="1100" b="0" i="0" baseline="0">
                <a:latin typeface="Calibri" charset="0"/>
                <a:ea typeface="MS PGothic" charset="0"/>
              </a:rPr>
              <a:t>The situation is the same. The difference in the way you respond to things often depends on the amount of energy you have available.</a:t>
            </a:r>
          </a:p>
          <a:p>
            <a:r>
              <a:rPr sz="1100" b="0" i="0" baseline="0">
                <a:latin typeface="Calibri" charset="0"/>
                <a:ea typeface="MS PGothic" charset="0"/>
              </a:rPr>
              <a:t>•Resilience capacity varies from day to day.</a:t>
            </a:r>
          </a:p>
          <a:p>
            <a:r>
              <a:rPr sz="1100" b="0" i="0" baseline="0">
                <a:latin typeface="Calibri" charset="0"/>
                <a:ea typeface="MS PGothic" charset="0"/>
              </a:rPr>
              <a:t>•Having more resilience/energy in your inner battery helps you to be better </a:t>
            </a:r>
            <a:r>
              <a:rPr sz="1100" b="0" baseline="0">
                <a:latin typeface="Calibri" charset="0"/>
                <a:ea typeface="MS PGothic" charset="0"/>
              </a:rPr>
              <a:t>prepared for </a:t>
            </a:r>
            <a:r>
              <a:rPr sz="1100" b="0" i="0" baseline="0">
                <a:latin typeface="Calibri" charset="0"/>
                <a:ea typeface="MS PGothic" charset="0"/>
              </a:rPr>
              <a:t>and often avoid many of the situations and challenges from which you need to bounce back or recover.</a:t>
            </a:r>
          </a:p>
          <a:p>
            <a:r>
              <a:rPr sz="1100" b="0" i="0" baseline="0">
                <a:latin typeface="Calibri" charset="0"/>
                <a:ea typeface="MS PGothic" charset="0"/>
              </a:rPr>
              <a:t>•The greater your capacity and resilience, the greater your ability to maintain your composure and stay </a:t>
            </a:r>
            <a:r>
              <a:rPr sz="1100" b="0" baseline="0">
                <a:latin typeface="Calibri" charset="0"/>
                <a:ea typeface="MS PGothic" charset="0"/>
              </a:rPr>
              <a:t>in charge </a:t>
            </a:r>
            <a:r>
              <a:rPr sz="1100" b="0" i="0" baseline="0">
                <a:latin typeface="Calibri" charset="0"/>
                <a:ea typeface="MS PGothic" charset="0"/>
              </a:rPr>
              <a:t>of your reactions and perceive things more clearly.</a:t>
            </a:r>
          </a:p>
          <a:p>
            <a:r>
              <a:rPr sz="1100" b="0" i="0" baseline="0">
                <a:latin typeface="Calibri" charset="0"/>
                <a:ea typeface="MS PGothic" charset="0"/>
              </a:rPr>
              <a:t>•Building and sustaining resilience means </a:t>
            </a:r>
            <a:r>
              <a:rPr sz="1100" b="0" baseline="0">
                <a:latin typeface="Calibri" charset="0"/>
                <a:ea typeface="MS PGothic" charset="0"/>
              </a:rPr>
              <a:t>becoming more intelligent about how you use your energy and replenish your energy reserves.</a:t>
            </a:r>
          </a:p>
          <a:p>
            <a:r>
              <a:rPr sz="1100" b="0" i="0" baseline="0">
                <a:latin typeface="Calibri" charset="0"/>
                <a:ea typeface="MS PGothic" charset="0"/>
              </a:rPr>
              <a:t>•Greater resilience helps to prevent stress buildup.</a:t>
            </a:r>
          </a:p>
          <a:p>
            <a:r>
              <a:rPr sz="1100" b="0" i="0" baseline="0">
                <a:latin typeface="Calibri" charset="0"/>
                <a:ea typeface="MS PGothic" charset="0"/>
              </a:rPr>
              <a:t>•In other words, the more intelligently you manage your energy expenditures and recharge your inner battery, the more energy you have and the more resilient you are. You then have greater ability to self-regulate and be in charge of your emotions in the moment.</a:t>
            </a:r>
          </a:p>
          <a:p>
            <a:endParaRPr sz="1100" i="0" baseline="0">
              <a:latin typeface="Calibri" charset="0"/>
              <a:ea typeface="MS PGothic" charset="0"/>
            </a:endParaRPr>
          </a:p>
          <a:p>
            <a:r>
              <a:rPr sz="1100" i="0" baseline="0">
                <a:latin typeface="Calibri" charset="0"/>
                <a:ea typeface="MS PGothic" charset="0"/>
              </a:rPr>
              <a:t>Transition: </a:t>
            </a:r>
            <a:r>
              <a:rPr sz="1100" b="0" i="0" baseline="0">
                <a:latin typeface="Calibri" charset="0"/>
                <a:ea typeface="MS PGothic" charset="0"/>
              </a:rPr>
              <a:t>Let</a:t>
            </a:r>
            <a:r>
              <a:rPr lang="ja-JP" altLang="en-US" sz="1100" b="0" i="0" baseline="0">
                <a:latin typeface="Calibri" charset="0"/>
                <a:ea typeface="MS PGothic" charset="0"/>
              </a:rPr>
              <a:t>’</a:t>
            </a:r>
            <a:r>
              <a:rPr altLang="ja-JP" sz="1100" b="0" i="0" baseline="0">
                <a:latin typeface="Calibri" charset="0"/>
                <a:ea typeface="MS PGothic" charset="0"/>
              </a:rPr>
              <a:t>s expand the resilience concept further.</a:t>
            </a:r>
            <a:endParaRPr sz="1100">
              <a:latin typeface="Calibri" charset="0"/>
              <a:ea typeface="MS PGothic" charset="0"/>
            </a:endParaRPr>
          </a:p>
        </p:txBody>
      </p:sp>
    </p:spTree>
    <p:extLst>
      <p:ext uri="{BB962C8B-B14F-4D97-AF65-F5344CB8AC3E}">
        <p14:creationId xmlns:p14="http://schemas.microsoft.com/office/powerpoint/2010/main" val="171611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bwMode="auto">
          <a:xfrm>
            <a:off x="742950" y="639763"/>
            <a:ext cx="1922463"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noChangeArrowheads="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rPr>
              <a:t>Time: </a:t>
            </a:r>
            <a:r>
              <a:rPr b="0" i="0" baseline="0">
                <a:latin typeface="Calibri" charset="0"/>
                <a:ea typeface="MS PGothic" charset="0"/>
              </a:rPr>
              <a:t>30 seconds</a:t>
            </a:r>
          </a:p>
          <a:p>
            <a:r>
              <a:rPr i="0" baseline="0">
                <a:latin typeface="Calibri" charset="0"/>
                <a:ea typeface="MS PGothic" charset="0"/>
              </a:rPr>
              <a:t>Objective: </a:t>
            </a:r>
            <a:r>
              <a:rPr b="0" i="0" baseline="0">
                <a:latin typeface="Calibri" charset="0"/>
                <a:ea typeface="MS PGothic" charset="0"/>
              </a:rPr>
              <a:t>Inform participants that we are energy systems.</a:t>
            </a:r>
          </a:p>
          <a:p>
            <a:r>
              <a:rPr i="0" baseline="0">
                <a:latin typeface="Calibri" charset="0"/>
                <a:ea typeface="MS PGothic" charset="0"/>
              </a:rPr>
              <a:t>Key Points:</a:t>
            </a:r>
          </a:p>
          <a:p>
            <a:r>
              <a:rPr b="0" i="0" baseline="0">
                <a:latin typeface="Calibri" charset="0"/>
                <a:ea typeface="MS PGothic" charset="0"/>
              </a:rPr>
              <a:t>•Every day we wake up with a certain amount of energy to spend. Basically we are energy systems that expend and renew energy. In order to remain healthy and resilient, we have to manage how we spend our energy.</a:t>
            </a:r>
          </a:p>
          <a:p>
            <a:r>
              <a:rPr b="0" i="0" baseline="0">
                <a:latin typeface="Calibri" charset="0"/>
                <a:ea typeface="MS PGothic" charset="0"/>
              </a:rPr>
              <a:t>•Even at the most basic physiological level, our metabolism converts the food we eat into usable energy, so we are constantly expending and renewing energy.</a:t>
            </a:r>
          </a:p>
          <a:p>
            <a:endParaRPr i="0" baseline="0">
              <a:latin typeface="Calibri" charset="0"/>
              <a:ea typeface="MS PGothic" charset="0"/>
            </a:endParaRPr>
          </a:p>
          <a:p>
            <a:endParaRPr i="0" baseline="0">
              <a:latin typeface="Calibri" charset="0"/>
              <a:ea typeface="MS PGothic" charset="0"/>
            </a:endParaRPr>
          </a:p>
          <a:p>
            <a:r>
              <a:rPr i="0" baseline="0">
                <a:latin typeface="Calibri" charset="0"/>
                <a:ea typeface="MS PGothic" charset="0"/>
              </a:rPr>
              <a:t>Transition: </a:t>
            </a:r>
            <a:r>
              <a:rPr b="0" i="0" baseline="0">
                <a:latin typeface="Calibri" charset="0"/>
                <a:ea typeface="MS PGothic" charset="0"/>
              </a:rPr>
              <a:t>We have different types of energy across several interrelated domains.</a:t>
            </a:r>
            <a:endParaRPr>
              <a:latin typeface="Arial" charset="0"/>
              <a:ea typeface="MS PGothic" charset="0"/>
            </a:endParaRPr>
          </a:p>
        </p:txBody>
      </p:sp>
    </p:spTree>
    <p:extLst>
      <p:ext uri="{BB962C8B-B14F-4D97-AF65-F5344CB8AC3E}">
        <p14:creationId xmlns:p14="http://schemas.microsoft.com/office/powerpoint/2010/main" val="195648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657225" y="944563"/>
            <a:ext cx="1920875" cy="1441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Notes Placeholder 2"/>
          <p:cNvSpPr>
            <a:spLocks noGrp="1"/>
          </p:cNvSpPr>
          <p:nvPr>
            <p:ph type="body" idx="1"/>
          </p:nvPr>
        </p:nvSpPr>
        <p:spPr bwMode="auto">
          <a:xfrm>
            <a:off x="731838" y="2605088"/>
            <a:ext cx="6026150" cy="6681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i="0" baseline="0" dirty="0">
                <a:ea typeface="ＭＳ Ｐゴシック" charset="-128"/>
              </a:rPr>
              <a:t>Time: </a:t>
            </a:r>
            <a:r>
              <a:rPr b="0" i="0" baseline="0" dirty="0">
                <a:ea typeface="ＭＳ Ｐゴシック" charset="-128"/>
              </a:rPr>
              <a:t>2 minutes</a:t>
            </a:r>
          </a:p>
          <a:p>
            <a:pPr>
              <a:defRPr/>
            </a:pPr>
            <a:r>
              <a:rPr i="0" baseline="0" dirty="0">
                <a:ea typeface="ＭＳ Ｐゴシック" charset="-128"/>
              </a:rPr>
              <a:t>Objective: </a:t>
            </a:r>
            <a:r>
              <a:rPr b="0" i="0" baseline="0" dirty="0">
                <a:ea typeface="ＭＳ Ｐゴシック" charset="-128"/>
              </a:rPr>
              <a:t>Illustrate the idea that emotions are primary drivers of our physiology. </a:t>
            </a:r>
          </a:p>
          <a:p>
            <a:pPr>
              <a:defRPr/>
            </a:pPr>
            <a:r>
              <a:rPr i="0" baseline="0" dirty="0">
                <a:ea typeface="ＭＳ Ｐゴシック" charset="-128"/>
              </a:rPr>
              <a:t>Key Points: </a:t>
            </a:r>
            <a:endParaRPr b="0" i="0" baseline="0" dirty="0">
              <a:ea typeface="ＭＳ Ｐゴシック" charset="-128"/>
            </a:endParaRPr>
          </a:p>
          <a:p>
            <a:pPr marL="171450" indent="-171450">
              <a:buFont typeface="Arial" panose="020B0604020202020204" pitchFamily="34" charset="0"/>
              <a:buChar char="•"/>
              <a:defRPr/>
            </a:pPr>
            <a:r>
              <a:rPr b="0" i="0" baseline="0" dirty="0">
                <a:ea typeface="ＭＳ Ｐゴシック" charset="-128"/>
              </a:rPr>
              <a:t>A man was wearing a 24-hour </a:t>
            </a:r>
            <a:r>
              <a:rPr b="0" i="0" baseline="0" dirty="0" err="1">
                <a:ea typeface="ＭＳ Ｐゴシック" charset="-128"/>
              </a:rPr>
              <a:t>Holter</a:t>
            </a:r>
            <a:r>
              <a:rPr b="0" i="0" baseline="0" dirty="0">
                <a:ea typeface="ＭＳ Ｐゴシック" charset="-128"/>
              </a:rPr>
              <a:t> monitor, which is used to measure heart rhythms. </a:t>
            </a:r>
          </a:p>
          <a:p>
            <a:pPr marL="171450" indent="-171450">
              <a:buFont typeface="Arial" panose="020B0604020202020204" pitchFamily="34" charset="0"/>
              <a:buChar char="•"/>
              <a:defRPr/>
            </a:pPr>
            <a:r>
              <a:rPr b="0" i="0" baseline="0" dirty="0">
                <a:ea typeface="ＭＳ Ｐゴシック" charset="-128"/>
              </a:rPr>
              <a:t>He and his wife were arguing in their car. The man was sitting on the passenger side wearing his seatbelt. When they began arguing, his heart rate shot up to over 140 BPM and remained elevated at that rate for about 15 minutes.</a:t>
            </a:r>
          </a:p>
          <a:p>
            <a:pPr marL="171450" indent="-171450">
              <a:buFont typeface="Arial" panose="020B0604020202020204" pitchFamily="34" charset="0"/>
              <a:buChar char="•"/>
              <a:defRPr/>
            </a:pPr>
            <a:r>
              <a:rPr b="0" i="0" baseline="0" dirty="0">
                <a:ea typeface="ＭＳ Ｐゴシック" charset="-128"/>
              </a:rPr>
              <a:t>After they made up, his heart rate remained elevated for another hour. </a:t>
            </a:r>
            <a:r>
              <a:rPr b="0" baseline="0" dirty="0">
                <a:ea typeface="ＭＳ Ｐゴシック" charset="-128"/>
              </a:rPr>
              <a:t>(Point to second red arrow.)</a:t>
            </a:r>
            <a:endParaRPr b="0" i="0" baseline="0" dirty="0">
              <a:ea typeface="ＭＳ Ｐゴシック" charset="-128"/>
            </a:endParaRPr>
          </a:p>
          <a:p>
            <a:pPr marL="171450" indent="-171450">
              <a:buFont typeface="Arial" panose="020B0604020202020204" pitchFamily="34" charset="0"/>
              <a:buChar char="•"/>
              <a:defRPr/>
            </a:pPr>
            <a:r>
              <a:rPr b="0" baseline="0" dirty="0">
                <a:solidFill>
                  <a:srgbClr val="FF0000"/>
                </a:solidFill>
                <a:ea typeface="ＭＳ Ｐゴシック" charset="-128"/>
              </a:rPr>
              <a:t>Ask: </a:t>
            </a:r>
            <a:r>
              <a:rPr b="0" i="0" baseline="0" dirty="0">
                <a:ea typeface="ＭＳ Ｐゴシック" charset="-128"/>
              </a:rPr>
              <a:t>How much energy did he burn up from being angry or frustrated?</a:t>
            </a:r>
          </a:p>
          <a:p>
            <a:pPr marL="171450" indent="-171450">
              <a:buFont typeface="Arial" panose="020B0604020202020204" pitchFamily="34" charset="0"/>
              <a:buChar char="•"/>
              <a:defRPr/>
            </a:pPr>
            <a:r>
              <a:rPr b="0" i="0" baseline="0" dirty="0">
                <a:ea typeface="ＭＳ Ｐゴシック" charset="-128"/>
              </a:rPr>
              <a:t>The result was a rapid drain of his inner battery. This is a good way of illustrating that </a:t>
            </a:r>
            <a:r>
              <a:rPr i="0" baseline="0" dirty="0">
                <a:ea typeface="ＭＳ Ｐゴシック" charset="-128"/>
              </a:rPr>
              <a:t>emotions are primary drivers of physiology. </a:t>
            </a:r>
            <a:endParaRPr b="0" i="0" baseline="0" dirty="0">
              <a:ea typeface="ＭＳ Ｐゴシック" charset="-128"/>
            </a:endParaRPr>
          </a:p>
          <a:p>
            <a:pPr marL="171450" indent="-171450">
              <a:buFont typeface="Arial" panose="020B0604020202020204" pitchFamily="34" charset="0"/>
              <a:buChar char="•"/>
              <a:defRPr/>
            </a:pPr>
            <a:r>
              <a:rPr b="0" baseline="0" dirty="0">
                <a:solidFill>
                  <a:srgbClr val="FF0000"/>
                </a:solidFill>
                <a:ea typeface="ＭＳ Ｐゴシック" charset="-128"/>
              </a:rPr>
              <a:t>Ask: </a:t>
            </a:r>
            <a:r>
              <a:rPr b="0" i="0" baseline="0" dirty="0">
                <a:ea typeface="ＭＳ Ｐゴシック" charset="-128"/>
              </a:rPr>
              <a:t>How much emotional energy is unnecessarily spent in the workplace because of drama, relationship and communication issues? </a:t>
            </a:r>
          </a:p>
          <a:p>
            <a:pPr>
              <a:defRPr/>
            </a:pPr>
            <a:endParaRPr b="0" i="0" baseline="0" dirty="0">
              <a:ea typeface="ＭＳ Ｐゴシック" charset="-128"/>
            </a:endParaRPr>
          </a:p>
          <a:p>
            <a:pPr>
              <a:defRPr/>
            </a:pPr>
            <a:r>
              <a:rPr i="0" baseline="0" dirty="0">
                <a:ea typeface="ＭＳ Ｐゴシック" charset="-128"/>
              </a:rPr>
              <a:t>Transition: </a:t>
            </a:r>
            <a:r>
              <a:rPr b="0" i="0" baseline="0" dirty="0">
                <a:ea typeface="ＭＳ Ｐゴシック" charset="-128"/>
              </a:rPr>
              <a:t>Our emotions directly affect our resilience.</a:t>
            </a:r>
            <a:endParaRPr altLang="en-US" dirty="0" smtClean="0">
              <a:ea typeface="ＭＳ Ｐゴシック" charset="-128"/>
            </a:endParaRPr>
          </a:p>
        </p:txBody>
      </p:sp>
    </p:spTree>
    <p:extLst>
      <p:ext uri="{BB962C8B-B14F-4D97-AF65-F5344CB8AC3E}">
        <p14:creationId xmlns:p14="http://schemas.microsoft.com/office/powerpoint/2010/main" val="1259422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xfrm>
            <a:off x="609600" y="838200"/>
            <a:ext cx="1525588" cy="114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noChangeArrowheads="1"/>
          </p:cNvSpPr>
          <p:nvPr>
            <p:ph type="body" idx="1"/>
          </p:nvPr>
        </p:nvSpPr>
        <p:spPr bwMode="auto">
          <a:xfrm>
            <a:off x="735013" y="2362200"/>
            <a:ext cx="5851525"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i="0" baseline="0">
                <a:latin typeface="Calibri" charset="0"/>
                <a:ea typeface="MS PGothic" charset="0"/>
              </a:rPr>
              <a:t>Time: </a:t>
            </a:r>
            <a:r>
              <a:rPr b="0" i="0" baseline="0">
                <a:latin typeface="Calibri" charset="0"/>
                <a:ea typeface="MS PGothic" charset="0"/>
              </a:rPr>
              <a:t>1-2 minutes</a:t>
            </a:r>
          </a:p>
          <a:p>
            <a:r>
              <a:rPr i="0" baseline="0">
                <a:latin typeface="Calibri" charset="0"/>
                <a:ea typeface="MS PGothic" charset="0"/>
              </a:rPr>
              <a:t>Objective: </a:t>
            </a:r>
            <a:r>
              <a:rPr b="0" i="0" baseline="0">
                <a:latin typeface="Calibri" charset="0"/>
                <a:ea typeface="MS PGothic" charset="0"/>
              </a:rPr>
              <a:t>Explain the concept: </a:t>
            </a:r>
            <a:r>
              <a:rPr b="0" baseline="0">
                <a:latin typeface="Calibri" charset="0"/>
                <a:ea typeface="MS PGothic" charset="0"/>
              </a:rPr>
              <a:t>We tend to expend more energy than we renew.</a:t>
            </a:r>
            <a:endParaRPr b="0" i="0" baseline="0">
              <a:latin typeface="Calibri" charset="0"/>
              <a:ea typeface="MS PGothic" charset="0"/>
            </a:endParaRPr>
          </a:p>
          <a:p>
            <a:r>
              <a:rPr i="0" baseline="0">
                <a:latin typeface="Calibri" charset="0"/>
                <a:ea typeface="MS PGothic" charset="0"/>
              </a:rPr>
              <a:t>Key Points: </a:t>
            </a:r>
            <a:endParaRPr b="0" i="0" baseline="0">
              <a:latin typeface="Calibri" charset="0"/>
              <a:ea typeface="MS PGothic" charset="0"/>
            </a:endParaRPr>
          </a:p>
          <a:p>
            <a:pPr>
              <a:buFontTx/>
              <a:buChar char="•"/>
            </a:pPr>
            <a:r>
              <a:rPr b="0" i="0" baseline="0">
                <a:latin typeface="Calibri" charset="0"/>
                <a:ea typeface="MS PGothic" charset="0"/>
              </a:rPr>
              <a:t>People tend to expend more energy than they recover.</a:t>
            </a:r>
          </a:p>
          <a:p>
            <a:pPr>
              <a:buFontTx/>
              <a:buChar char="•"/>
            </a:pPr>
            <a:r>
              <a:rPr b="0" i="0" baseline="0">
                <a:latin typeface="Calibri" charset="0"/>
                <a:ea typeface="MS PGothic" charset="0"/>
              </a:rPr>
              <a:t>It</a:t>
            </a:r>
            <a:r>
              <a:rPr lang="ja-JP" altLang="en-US" b="0" i="0" baseline="0">
                <a:latin typeface="Calibri" charset="0"/>
                <a:ea typeface="MS PGothic" charset="0"/>
              </a:rPr>
              <a:t>’</a:t>
            </a:r>
            <a:r>
              <a:rPr altLang="ja-JP" b="0" i="0" baseline="0">
                <a:latin typeface="Calibri" charset="0"/>
                <a:ea typeface="MS PGothic" charset="0"/>
              </a:rPr>
              <a:t>s the constant energy expenditure without adequate renewal that leads to diminished resilience.</a:t>
            </a:r>
          </a:p>
          <a:p>
            <a:pPr>
              <a:buFontTx/>
              <a:buChar char="•"/>
            </a:pPr>
            <a:r>
              <a:rPr b="0" baseline="0">
                <a:solidFill>
                  <a:srgbClr val="FF0000"/>
                </a:solidFill>
                <a:latin typeface="Calibri" charset="0"/>
                <a:ea typeface="MS PGothic" charset="0"/>
              </a:rPr>
              <a:t>Ask: </a:t>
            </a:r>
            <a:r>
              <a:rPr b="0" i="0" baseline="0">
                <a:latin typeface="Calibri" charset="0"/>
                <a:ea typeface="MS PGothic" charset="0"/>
              </a:rPr>
              <a:t>What do you notice when your personal energy is low? Do you tend to make more mistakes? Do little things tend to get under your skin more easily? </a:t>
            </a:r>
          </a:p>
          <a:p>
            <a:pPr>
              <a:buFontTx/>
              <a:buChar char="•"/>
            </a:pPr>
            <a:r>
              <a:rPr b="0" i="0" baseline="0">
                <a:latin typeface="Calibri" charset="0"/>
                <a:ea typeface="MS PGothic" charset="0"/>
              </a:rPr>
              <a:t>Sleep is one of the primary ways we renew energy.</a:t>
            </a:r>
          </a:p>
          <a:p>
            <a:endParaRPr b="0" i="0" baseline="0">
              <a:latin typeface="Calibri" charset="0"/>
              <a:ea typeface="MS PGothic" charset="0"/>
            </a:endParaRPr>
          </a:p>
          <a:p>
            <a:r>
              <a:rPr baseline="0">
                <a:latin typeface="Calibri" charset="0"/>
                <a:ea typeface="MS PGothic" charset="0"/>
              </a:rPr>
              <a:t>Additional Key Points:</a:t>
            </a:r>
            <a:endParaRPr b="0" i="0" baseline="0">
              <a:latin typeface="Calibri" charset="0"/>
              <a:ea typeface="MS PGothic" charset="0"/>
            </a:endParaRPr>
          </a:p>
          <a:p>
            <a:pPr>
              <a:buFontTx/>
              <a:buChar char="•"/>
            </a:pPr>
            <a:r>
              <a:rPr b="0" i="0" baseline="0">
                <a:latin typeface="Calibri" charset="0"/>
                <a:ea typeface="MS PGothic" charset="0"/>
              </a:rPr>
              <a:t>One way to understand energy expenditures and renewal is to consider what happens to your cell phone when you use it a lot during the day and don</a:t>
            </a:r>
            <a:r>
              <a:rPr lang="ja-JP" altLang="en-US" b="0" i="0" baseline="0">
                <a:latin typeface="Calibri" charset="0"/>
                <a:ea typeface="MS PGothic" charset="0"/>
              </a:rPr>
              <a:t>’</a:t>
            </a:r>
            <a:r>
              <a:rPr altLang="ja-JP" b="0" i="0" baseline="0">
                <a:latin typeface="Calibri" charset="0"/>
                <a:ea typeface="MS PGothic" charset="0"/>
              </a:rPr>
              <a:t>t recharge it at night. The battery drains. It works the same way when you don</a:t>
            </a:r>
            <a:r>
              <a:rPr lang="ja-JP" altLang="en-US" b="0" i="0" baseline="0">
                <a:latin typeface="Calibri" charset="0"/>
                <a:ea typeface="MS PGothic" charset="0"/>
              </a:rPr>
              <a:t>’</a:t>
            </a:r>
            <a:r>
              <a:rPr altLang="ja-JP" b="0" i="0" baseline="0">
                <a:latin typeface="Calibri" charset="0"/>
                <a:ea typeface="MS PGothic" charset="0"/>
              </a:rPr>
              <a:t>t keep your inner battery charged. The energy in your inner battery drains and your resilience drops. Eventually, decreased resilience leads to burnout, mistakes, reduced performance and diminished health. </a:t>
            </a:r>
          </a:p>
          <a:p>
            <a:pPr>
              <a:buFontTx/>
              <a:buChar char="•"/>
            </a:pPr>
            <a:r>
              <a:rPr b="0" i="0" baseline="0">
                <a:latin typeface="Calibri" charset="0"/>
                <a:ea typeface="MS PGothic" charset="0"/>
              </a:rPr>
              <a:t>Carryover effects from stressful feelings such as frustration or annoyance deplete your system and are major factors in disrupting the quality of your sleep and your ability to renew and recharge your inner battery. When you don</a:t>
            </a:r>
            <a:r>
              <a:rPr lang="ja-JP" altLang="en-US" b="0" i="0" baseline="0">
                <a:latin typeface="Calibri" charset="0"/>
                <a:ea typeface="MS PGothic" charset="0"/>
              </a:rPr>
              <a:t>’</a:t>
            </a:r>
            <a:r>
              <a:rPr altLang="ja-JP" b="0" i="0" baseline="0">
                <a:latin typeface="Calibri" charset="0"/>
                <a:ea typeface="MS PGothic" charset="0"/>
              </a:rPr>
              <a:t>t get enough sleep or you sleep poorly, your inner battery can</a:t>
            </a:r>
            <a:r>
              <a:rPr lang="ja-JP" altLang="en-US" b="0" i="0" baseline="0">
                <a:latin typeface="Calibri" charset="0"/>
                <a:ea typeface="MS PGothic" charset="0"/>
              </a:rPr>
              <a:t>’</a:t>
            </a:r>
            <a:r>
              <a:rPr altLang="ja-JP" b="0" i="0" baseline="0">
                <a:latin typeface="Calibri" charset="0"/>
                <a:ea typeface="MS PGothic" charset="0"/>
              </a:rPr>
              <a:t>t fully recharge. That means starting the next day with less resilience.</a:t>
            </a:r>
          </a:p>
          <a:p>
            <a:endParaRPr b="0" i="0" baseline="0">
              <a:latin typeface="Calibri" charset="0"/>
              <a:ea typeface="MS PGothic" charset="0"/>
            </a:endParaRPr>
          </a:p>
          <a:p>
            <a:r>
              <a:rPr i="0" baseline="0">
                <a:latin typeface="Calibri" charset="0"/>
                <a:ea typeface="MS PGothic" charset="0"/>
              </a:rPr>
              <a:t>Transition: </a:t>
            </a:r>
            <a:r>
              <a:rPr b="0" i="0" baseline="0">
                <a:latin typeface="Calibri" charset="0"/>
                <a:ea typeface="MS PGothic" charset="0"/>
              </a:rPr>
              <a:t>Next, let</a:t>
            </a:r>
            <a:r>
              <a:rPr lang="ja-JP" altLang="en-US" b="0" i="0" baseline="0">
                <a:latin typeface="Calibri" charset="0"/>
                <a:ea typeface="MS PGothic" charset="0"/>
              </a:rPr>
              <a:t>’</a:t>
            </a:r>
            <a:r>
              <a:rPr altLang="ja-JP" b="0" i="0" baseline="0">
                <a:latin typeface="Calibri" charset="0"/>
                <a:ea typeface="MS PGothic" charset="0"/>
              </a:rPr>
              <a:t>s look at how depletion can affect our health, behavior and performance over time. </a:t>
            </a:r>
            <a:endParaRPr>
              <a:latin typeface="Calibri" charset="0"/>
              <a:ea typeface="MS PGothic" charset="0"/>
            </a:endParaRPr>
          </a:p>
        </p:txBody>
      </p:sp>
    </p:spTree>
    <p:extLst>
      <p:ext uri="{BB962C8B-B14F-4D97-AF65-F5344CB8AC3E}">
        <p14:creationId xmlns:p14="http://schemas.microsoft.com/office/powerpoint/2010/main" val="1519149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xfrm>
            <a:off x="533400" y="685800"/>
            <a:ext cx="1905000" cy="1428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xfrm>
            <a:off x="533400" y="2209800"/>
            <a:ext cx="6477000" cy="716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sz="1100" i="0" baseline="0" dirty="0">
                <a:latin typeface="Calibri" charset="0"/>
                <a:ea typeface="MS PGothic" charset="0"/>
              </a:rPr>
              <a:t>Time: </a:t>
            </a:r>
            <a:r>
              <a:rPr sz="1100" b="0" i="0" baseline="0" dirty="0">
                <a:latin typeface="Calibri" charset="0"/>
                <a:ea typeface="MS PGothic" charset="0"/>
              </a:rPr>
              <a:t>3 minutes</a:t>
            </a:r>
          </a:p>
          <a:p>
            <a:r>
              <a:rPr sz="1100" i="0" baseline="0" dirty="0">
                <a:latin typeface="Calibri" charset="0"/>
                <a:ea typeface="MS PGothic" charset="0"/>
              </a:rPr>
              <a:t>Objective: </a:t>
            </a:r>
            <a:r>
              <a:rPr sz="1100" b="0" i="0" baseline="0" dirty="0">
                <a:latin typeface="Calibri" charset="0"/>
                <a:ea typeface="MS PGothic" charset="0"/>
              </a:rPr>
              <a:t>Explain the concept that sustained energy output associated with challenges or stress affects our health, behavior and performance.</a:t>
            </a:r>
          </a:p>
          <a:p>
            <a:r>
              <a:rPr sz="1100" b="0" i="0" baseline="0" dirty="0">
                <a:latin typeface="Calibri" charset="0"/>
                <a:ea typeface="MS PGothic" charset="0"/>
              </a:rPr>
              <a:t>Resilience Advantage Slide Notes © Copyright 2014 Institute of HeartMath</a:t>
            </a:r>
          </a:p>
          <a:p>
            <a:r>
              <a:rPr sz="1100" i="0" baseline="0" dirty="0">
                <a:latin typeface="Calibri" charset="0"/>
                <a:ea typeface="MS PGothic" charset="0"/>
              </a:rPr>
              <a:t>Key Points:</a:t>
            </a:r>
          </a:p>
          <a:p>
            <a:r>
              <a:rPr sz="1100" b="0" i="0" baseline="0" dirty="0">
                <a:latin typeface="Calibri" charset="0"/>
                <a:ea typeface="MS PGothic" charset="0"/>
              </a:rPr>
              <a:t>•</a:t>
            </a:r>
            <a:r>
              <a:rPr sz="1100" b="0" baseline="0" dirty="0">
                <a:solidFill>
                  <a:srgbClr val="FF0000"/>
                </a:solidFill>
                <a:latin typeface="Calibri" charset="0"/>
                <a:ea typeface="MS PGothic" charset="0"/>
              </a:rPr>
              <a:t>Ask: </a:t>
            </a:r>
            <a:r>
              <a:rPr sz="1100" b="0" i="0" baseline="0" dirty="0">
                <a:latin typeface="Calibri" charset="0"/>
                <a:ea typeface="MS PGothic" charset="0"/>
              </a:rPr>
              <a:t>Are you familiar with the idea that stress can improve performance? People often talk about </a:t>
            </a:r>
            <a:r>
              <a:rPr lang="ja-JP" altLang="en-US" sz="1100" b="0" i="0" baseline="0" dirty="0">
                <a:latin typeface="Calibri" charset="0"/>
                <a:ea typeface="MS PGothic" charset="0"/>
              </a:rPr>
              <a:t>“</a:t>
            </a:r>
            <a:r>
              <a:rPr altLang="ja-JP" sz="1100" b="0" i="0" baseline="0" dirty="0">
                <a:latin typeface="Calibri" charset="0"/>
                <a:ea typeface="MS PGothic" charset="0"/>
              </a:rPr>
              <a:t>good stress</a:t>
            </a:r>
            <a:r>
              <a:rPr lang="ja-JP" altLang="en-US" sz="1100" b="0" i="0" baseline="0" dirty="0">
                <a:latin typeface="Calibri" charset="0"/>
                <a:ea typeface="MS PGothic" charset="0"/>
              </a:rPr>
              <a:t>”</a:t>
            </a:r>
            <a:r>
              <a:rPr altLang="ja-JP" sz="1100" b="0" i="0" baseline="0" dirty="0">
                <a:latin typeface="Calibri" charset="0"/>
                <a:ea typeface="MS PGothic" charset="0"/>
              </a:rPr>
              <a:t> and how they need stress to get the job done. That can be true, but only to a point.</a:t>
            </a:r>
          </a:p>
          <a:p>
            <a:r>
              <a:rPr sz="1100" b="0" i="0" baseline="0" dirty="0">
                <a:latin typeface="Calibri" charset="0"/>
                <a:ea typeface="MS PGothic" charset="0"/>
              </a:rPr>
              <a:t>•A better term than stress in this context is </a:t>
            </a:r>
            <a:r>
              <a:rPr sz="1100" b="0" baseline="0" dirty="0">
                <a:latin typeface="Calibri" charset="0"/>
                <a:ea typeface="MS PGothic" charset="0"/>
              </a:rPr>
              <a:t>challenge.</a:t>
            </a:r>
          </a:p>
          <a:p>
            <a:r>
              <a:rPr sz="1100" b="0" i="0" baseline="0" dirty="0">
                <a:latin typeface="Calibri" charset="0"/>
                <a:ea typeface="MS PGothic" charset="0"/>
              </a:rPr>
              <a:t>•What people often mean is they need a </a:t>
            </a:r>
            <a:r>
              <a:rPr sz="1100" b="0" baseline="0" dirty="0">
                <a:latin typeface="Calibri" charset="0"/>
                <a:ea typeface="MS PGothic" charset="0"/>
              </a:rPr>
              <a:t>challenge </a:t>
            </a:r>
            <a:r>
              <a:rPr sz="1100" b="0" i="0" baseline="0" dirty="0">
                <a:latin typeface="Calibri" charset="0"/>
                <a:ea typeface="MS PGothic" charset="0"/>
              </a:rPr>
              <a:t>to motivate them to get the job done.</a:t>
            </a:r>
          </a:p>
          <a:p>
            <a:r>
              <a:rPr sz="1100" b="0" i="0" baseline="0" dirty="0">
                <a:latin typeface="Calibri" charset="0"/>
                <a:ea typeface="MS PGothic" charset="0"/>
              </a:rPr>
              <a:t>•</a:t>
            </a:r>
            <a:r>
              <a:rPr sz="1100" b="0" baseline="0" dirty="0">
                <a:latin typeface="Calibri" charset="0"/>
                <a:ea typeface="MS PGothic" charset="0"/>
              </a:rPr>
              <a:t>(</a:t>
            </a:r>
            <a:r>
              <a:rPr sz="1100" baseline="0" dirty="0">
                <a:latin typeface="Calibri" charset="0"/>
                <a:ea typeface="MS PGothic" charset="0"/>
              </a:rPr>
              <a:t>CLICK </a:t>
            </a:r>
            <a:r>
              <a:rPr sz="1100" b="0" baseline="0" dirty="0">
                <a:latin typeface="Calibri" charset="0"/>
                <a:ea typeface="MS PGothic" charset="0"/>
              </a:rPr>
              <a:t>to add the next text block.)</a:t>
            </a:r>
          </a:p>
          <a:p>
            <a:r>
              <a:rPr sz="1100" b="0" i="0" baseline="0" dirty="0">
                <a:latin typeface="Calibri" charset="0"/>
                <a:ea typeface="MS PGothic" charset="0"/>
              </a:rPr>
              <a:t>•When faced with a challenge such as a project, sporting event or relationship issue, we can increase performance by </a:t>
            </a:r>
            <a:r>
              <a:rPr sz="1100" b="0" baseline="0" dirty="0">
                <a:latin typeface="Calibri" charset="0"/>
                <a:ea typeface="MS PGothic" charset="0"/>
              </a:rPr>
              <a:t>embracing the challenge </a:t>
            </a:r>
            <a:r>
              <a:rPr sz="1100" b="0" i="0" baseline="0" dirty="0">
                <a:latin typeface="Calibri" charset="0"/>
                <a:ea typeface="MS PGothic" charset="0"/>
              </a:rPr>
              <a:t>and having a positive attitude about it, meaning that it</a:t>
            </a:r>
            <a:r>
              <a:rPr lang="ja-JP" altLang="en-US" sz="1100" b="0" i="0" baseline="0" dirty="0">
                <a:latin typeface="Calibri" charset="0"/>
                <a:ea typeface="MS PGothic" charset="0"/>
              </a:rPr>
              <a:t>’</a:t>
            </a:r>
            <a:r>
              <a:rPr altLang="ja-JP" sz="1100" b="0" i="0" baseline="0" dirty="0">
                <a:latin typeface="Calibri" charset="0"/>
                <a:ea typeface="MS PGothic" charset="0"/>
              </a:rPr>
              <a:t>s something we enjoy doing.</a:t>
            </a:r>
          </a:p>
          <a:p>
            <a:r>
              <a:rPr sz="1100" b="0" i="0" baseline="0" dirty="0">
                <a:latin typeface="Calibri" charset="0"/>
                <a:ea typeface="MS PGothic" charset="0"/>
              </a:rPr>
              <a:t>•</a:t>
            </a:r>
            <a:r>
              <a:rPr sz="1100" b="0" baseline="0" dirty="0">
                <a:latin typeface="Calibri" charset="0"/>
                <a:ea typeface="MS PGothic" charset="0"/>
              </a:rPr>
              <a:t>(</a:t>
            </a:r>
            <a:r>
              <a:rPr sz="1100" baseline="0" dirty="0">
                <a:latin typeface="Calibri" charset="0"/>
                <a:ea typeface="MS PGothic" charset="0"/>
              </a:rPr>
              <a:t>CLICK </a:t>
            </a:r>
            <a:r>
              <a:rPr sz="1100" b="0" baseline="0" dirty="0">
                <a:latin typeface="Calibri" charset="0"/>
                <a:ea typeface="MS PGothic" charset="0"/>
              </a:rPr>
              <a:t>to add the next text block.)</a:t>
            </a:r>
          </a:p>
          <a:p>
            <a:r>
              <a:rPr sz="1100" b="0" i="0" baseline="0" dirty="0">
                <a:latin typeface="Calibri" charset="0"/>
                <a:ea typeface="MS PGothic" charset="0"/>
              </a:rPr>
              <a:t>•</a:t>
            </a:r>
            <a:r>
              <a:rPr sz="1100" b="0" baseline="0" dirty="0">
                <a:latin typeface="Calibri" charset="0"/>
                <a:ea typeface="MS PGothic" charset="0"/>
              </a:rPr>
              <a:t>(Point to the top of the red line under </a:t>
            </a:r>
            <a:r>
              <a:rPr lang="ja-JP" altLang="en-US" sz="1100" b="0" baseline="0" dirty="0">
                <a:latin typeface="Calibri" charset="0"/>
                <a:ea typeface="MS PGothic" charset="0"/>
              </a:rPr>
              <a:t>“</a:t>
            </a:r>
            <a:r>
              <a:rPr altLang="ja-JP" sz="1100" b="0" baseline="0" dirty="0">
                <a:latin typeface="Calibri" charset="0"/>
                <a:ea typeface="MS PGothic" charset="0"/>
              </a:rPr>
              <a:t>Period of Maximum Efficiency.</a:t>
            </a:r>
            <a:r>
              <a:rPr lang="ja-JP" altLang="en-US" sz="1100" b="0" baseline="0" dirty="0">
                <a:latin typeface="Calibri" charset="0"/>
                <a:ea typeface="MS PGothic" charset="0"/>
              </a:rPr>
              <a:t>”</a:t>
            </a:r>
            <a:r>
              <a:rPr altLang="ja-JP" sz="1100" b="0" baseline="0" dirty="0">
                <a:latin typeface="Calibri" charset="0"/>
                <a:ea typeface="MS PGothic" charset="0"/>
              </a:rPr>
              <a:t>) </a:t>
            </a:r>
            <a:r>
              <a:rPr altLang="ja-JP" sz="1100" b="0" i="0" baseline="0" dirty="0">
                <a:latin typeface="Calibri" charset="0"/>
                <a:ea typeface="MS PGothic" charset="0"/>
              </a:rPr>
              <a:t>The increase in performance is followed by a period of maximum efficiency.</a:t>
            </a:r>
          </a:p>
          <a:p>
            <a:r>
              <a:rPr sz="1100" b="0" i="0" baseline="0" dirty="0">
                <a:latin typeface="Calibri" charset="0"/>
                <a:ea typeface="MS PGothic" charset="0"/>
              </a:rPr>
              <a:t>•</a:t>
            </a:r>
            <a:r>
              <a:rPr sz="1100" b="0" baseline="0" dirty="0">
                <a:solidFill>
                  <a:srgbClr val="FF0000"/>
                </a:solidFill>
                <a:latin typeface="Calibri" charset="0"/>
                <a:ea typeface="MS PGothic" charset="0"/>
              </a:rPr>
              <a:t>Ask: </a:t>
            </a:r>
            <a:r>
              <a:rPr sz="1100" b="0" i="0" baseline="0" dirty="0">
                <a:latin typeface="Calibri" charset="0"/>
                <a:ea typeface="MS PGothic" charset="0"/>
              </a:rPr>
              <a:t>If a challenge is not embraced with a positive attitude, what do you think happens to performance?</a:t>
            </a:r>
          </a:p>
          <a:p>
            <a:r>
              <a:rPr sz="1100" b="0" i="0" baseline="0" dirty="0">
                <a:latin typeface="Calibri" charset="0"/>
                <a:ea typeface="MS PGothic" charset="0"/>
              </a:rPr>
              <a:t>•</a:t>
            </a:r>
            <a:r>
              <a:rPr sz="1100" b="0" baseline="0" dirty="0">
                <a:latin typeface="Calibri" charset="0"/>
                <a:ea typeface="MS PGothic" charset="0"/>
              </a:rPr>
              <a:t>(Point to the red line.) </a:t>
            </a:r>
            <a:r>
              <a:rPr sz="1100" b="0" i="0" baseline="0" dirty="0">
                <a:latin typeface="Calibri" charset="0"/>
                <a:ea typeface="MS PGothic" charset="0"/>
              </a:rPr>
              <a:t>If the level of stress or challenge remains high without adequate tools for maintaining resilience, your energy could become drained and your performance could begin declining. Basically, the charge in your inner battery begins dropping.</a:t>
            </a:r>
            <a:r>
              <a:rPr sz="1100" b="0" baseline="0" dirty="0">
                <a:latin typeface="Calibri" charset="0"/>
                <a:ea typeface="MS PGothic" charset="0"/>
              </a:rPr>
              <a:t> (</a:t>
            </a:r>
            <a:r>
              <a:rPr sz="1100" baseline="0" dirty="0">
                <a:latin typeface="Calibri" charset="0"/>
                <a:ea typeface="MS PGothic" charset="0"/>
              </a:rPr>
              <a:t>CLICK </a:t>
            </a:r>
            <a:r>
              <a:rPr sz="1100" b="0" baseline="0" dirty="0">
                <a:latin typeface="Calibri" charset="0"/>
                <a:ea typeface="MS PGothic" charset="0"/>
              </a:rPr>
              <a:t>to add the next text block.) </a:t>
            </a:r>
            <a:r>
              <a:rPr sz="1100" b="0" i="0" baseline="0" dirty="0">
                <a:latin typeface="Calibri" charset="0"/>
                <a:ea typeface="MS PGothic" charset="0"/>
              </a:rPr>
              <a:t> This is called the hyper-reactive stage. This is the point at which we are more reactive and anxious. People experience more memory problems in this stage and mistakes start occurring. This is when the small stuff starts to get to us. It</a:t>
            </a:r>
            <a:r>
              <a:rPr lang="ja-JP" altLang="en-US" sz="1100" b="0" i="0" baseline="0" dirty="0">
                <a:latin typeface="Calibri" charset="0"/>
                <a:ea typeface="MS PGothic" charset="0"/>
              </a:rPr>
              <a:t>’</a:t>
            </a:r>
            <a:r>
              <a:rPr altLang="ja-JP" sz="1100" b="0" i="0" baseline="0" dirty="0">
                <a:latin typeface="Calibri" charset="0"/>
                <a:ea typeface="MS PGothic" charset="0"/>
              </a:rPr>
              <a:t>s also when it becomes more difficult to self-manage reactions, emotions and attitudes, all of which can trigger a downward spiral and further energy drain.</a:t>
            </a:r>
          </a:p>
          <a:p>
            <a:r>
              <a:rPr sz="1100" b="0" i="0" baseline="0" dirty="0">
                <a:latin typeface="Calibri" charset="0"/>
                <a:ea typeface="MS PGothic" charset="0"/>
              </a:rPr>
              <a:t>•</a:t>
            </a:r>
            <a:r>
              <a:rPr sz="1100" b="0" baseline="0" dirty="0">
                <a:latin typeface="Calibri" charset="0"/>
                <a:ea typeface="MS PGothic" charset="0"/>
              </a:rPr>
              <a:t>(</a:t>
            </a:r>
            <a:r>
              <a:rPr sz="1100" baseline="0" dirty="0">
                <a:latin typeface="Calibri" charset="0"/>
                <a:ea typeface="MS PGothic" charset="0"/>
              </a:rPr>
              <a:t>CLICK </a:t>
            </a:r>
            <a:r>
              <a:rPr sz="1100" b="0" baseline="0" dirty="0">
                <a:latin typeface="Calibri" charset="0"/>
                <a:ea typeface="MS PGothic" charset="0"/>
              </a:rPr>
              <a:t>to add the next text block.)</a:t>
            </a:r>
          </a:p>
          <a:p>
            <a:r>
              <a:rPr sz="1100" b="0" i="0" baseline="0" dirty="0">
                <a:latin typeface="Calibri" charset="0"/>
                <a:ea typeface="MS PGothic" charset="0"/>
              </a:rPr>
              <a:t>•The next stage is called the emotional exhaustion stage. This is when your inner battery becomes even more depleted, resulting in more serious problems.</a:t>
            </a:r>
          </a:p>
          <a:p>
            <a:r>
              <a:rPr sz="1100" b="0" i="0" baseline="0" dirty="0">
                <a:latin typeface="Calibri" charset="0"/>
                <a:ea typeface="MS PGothic" charset="0"/>
              </a:rPr>
              <a:t>•</a:t>
            </a:r>
            <a:r>
              <a:rPr sz="1100" b="0" baseline="0" dirty="0">
                <a:latin typeface="Calibri" charset="0"/>
                <a:ea typeface="MS PGothic" charset="0"/>
              </a:rPr>
              <a:t>(</a:t>
            </a:r>
            <a:r>
              <a:rPr sz="1100" baseline="0" dirty="0">
                <a:latin typeface="Calibri" charset="0"/>
                <a:ea typeface="MS PGothic" charset="0"/>
              </a:rPr>
              <a:t>CLICK </a:t>
            </a:r>
            <a:r>
              <a:rPr sz="1100" b="0" baseline="0" dirty="0">
                <a:latin typeface="Calibri" charset="0"/>
                <a:ea typeface="MS PGothic" charset="0"/>
              </a:rPr>
              <a:t>to add the next text block.)</a:t>
            </a:r>
          </a:p>
          <a:p>
            <a:r>
              <a:rPr sz="1100" b="0" i="0" baseline="0" dirty="0">
                <a:latin typeface="Calibri" charset="0"/>
                <a:ea typeface="MS PGothic" charset="0"/>
              </a:rPr>
              <a:t>•The goal is to reach the blue line, where you can sustain your resilience and performance over time.</a:t>
            </a:r>
          </a:p>
          <a:p>
            <a:r>
              <a:rPr sz="1100" b="0" i="0" baseline="0" dirty="0">
                <a:latin typeface="Calibri" charset="0"/>
                <a:ea typeface="MS PGothic" charset="0"/>
              </a:rPr>
              <a:t>•Using the techniques in this program and being more intelligent about how you expend and renew energy can help you build and sustain resilience.</a:t>
            </a:r>
          </a:p>
          <a:p>
            <a:r>
              <a:rPr sz="1100" b="0" i="0" baseline="0" dirty="0">
                <a:latin typeface="Calibri" charset="0"/>
                <a:ea typeface="MS PGothic" charset="0"/>
              </a:rPr>
              <a:t>•</a:t>
            </a:r>
            <a:r>
              <a:rPr sz="1100" b="0" baseline="0" dirty="0">
                <a:solidFill>
                  <a:srgbClr val="FF0000"/>
                </a:solidFill>
                <a:latin typeface="Calibri" charset="0"/>
                <a:ea typeface="MS PGothic" charset="0"/>
              </a:rPr>
              <a:t>Ask: </a:t>
            </a:r>
            <a:r>
              <a:rPr sz="1100" b="0" i="0" baseline="0" dirty="0">
                <a:latin typeface="Calibri" charset="0"/>
                <a:ea typeface="MS PGothic" charset="0"/>
              </a:rPr>
              <a:t>Can you relate to any of this?</a:t>
            </a:r>
          </a:p>
          <a:p>
            <a:r>
              <a:rPr sz="1100" i="0" baseline="0" dirty="0">
                <a:latin typeface="Calibri" charset="0"/>
                <a:ea typeface="MS PGothic" charset="0"/>
              </a:rPr>
              <a:t>Transition: </a:t>
            </a:r>
            <a:r>
              <a:rPr sz="1100" b="0" baseline="0" dirty="0">
                <a:solidFill>
                  <a:srgbClr val="FF0000"/>
                </a:solidFill>
                <a:latin typeface="Calibri" charset="0"/>
                <a:ea typeface="MS PGothic" charset="0"/>
              </a:rPr>
              <a:t>Ask: </a:t>
            </a:r>
            <a:r>
              <a:rPr sz="1100" b="0" i="0" baseline="0" dirty="0">
                <a:latin typeface="Calibri" charset="0"/>
                <a:ea typeface="MS PGothic" charset="0"/>
              </a:rPr>
              <a:t>Anyone up for watching a movie?</a:t>
            </a:r>
            <a:endParaRPr sz="1100" dirty="0">
              <a:latin typeface="Calibri" charset="0"/>
              <a:ea typeface="MS PGothic" charset="0"/>
            </a:endParaRPr>
          </a:p>
        </p:txBody>
      </p:sp>
    </p:spTree>
    <p:extLst>
      <p:ext uri="{BB962C8B-B14F-4D97-AF65-F5344CB8AC3E}">
        <p14:creationId xmlns:p14="http://schemas.microsoft.com/office/powerpoint/2010/main" val="913256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9.jpeg"/><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9.jpeg"/><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1" Type="http://schemas.openxmlformats.org/officeDocument/2006/relationships/slideMaster" Target="../slideMasters/slideMaster3.xml"/><Relationship Id="rId2" Type="http://schemas.openxmlformats.org/officeDocument/2006/relationships/image" Target="../media/image14.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7.emf"/><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85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pPr>
              <a:defRPr/>
            </a:pPr>
            <a:fld id="{55B5802A-1C41-2144-934E-163A15F6A7C9}" type="datetimeFigureOut">
              <a:rPr lang="en-US" smtClean="0"/>
              <a:pPr>
                <a:defRPr/>
              </a:pPr>
              <a:t>17-06-20</a:t>
            </a:fld>
            <a:endParaRPr lang="en-US"/>
          </a:p>
        </p:txBody>
      </p:sp>
      <p:sp>
        <p:nvSpPr>
          <p:cNvPr id="5" name="Footer Placeholder 4"/>
          <p:cNvSpPr>
            <a:spLocks noGrp="1"/>
          </p:cNvSpPr>
          <p:nvPr>
            <p:ph type="ftr" sz="quarter" idx="11"/>
          </p:nvPr>
        </p:nvSpPr>
        <p:spPr>
          <a:xfrm>
            <a:off x="5638800" y="6122894"/>
            <a:ext cx="2895600" cy="257810"/>
          </a:xfrm>
        </p:spPr>
        <p:txBody>
          <a:bodyPr/>
          <a:lstStyle/>
          <a:p>
            <a:pPr>
              <a:defRPr/>
            </a:pPr>
            <a:endParaRPr lang="en-US"/>
          </a:p>
        </p:txBody>
      </p:sp>
      <p:sp>
        <p:nvSpPr>
          <p:cNvPr id="6" name="Slide Number Placeholder 5"/>
          <p:cNvSpPr>
            <a:spLocks noGrp="1"/>
          </p:cNvSpPr>
          <p:nvPr>
            <p:ph type="sldNum" sz="quarter" idx="12"/>
          </p:nvPr>
        </p:nvSpPr>
        <p:spPr>
          <a:xfrm>
            <a:off x="4191000" y="6122894"/>
            <a:ext cx="762000" cy="271463"/>
          </a:xfrm>
        </p:spPr>
        <p:txBody>
          <a:bodyPr/>
          <a:lstStyle/>
          <a:p>
            <a:pPr>
              <a:defRPr/>
            </a:pPr>
            <a:fld id="{37D72622-FEF2-BF47-800A-10FC814E1CB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pPr>
              <a:defRPr/>
            </a:pPr>
            <a:fld id="{092F5804-9455-4749-96AF-2D313D7C2099}" type="datetimeFigureOut">
              <a:rPr lang="en-US" smtClean="0"/>
              <a:pPr>
                <a:defRPr/>
              </a:pPr>
              <a:t>17-06-20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A922AA-2197-DE4E-83BF-9C31CC90BBD8}"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CA"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88B99C93-F56F-46AB-9EB8-53614A95B15F}" type="datetime1">
              <a:rPr lang="en-US" smtClean="0"/>
              <a:pPr/>
              <a:t>17-06-20</a:t>
            </a:fld>
            <a:endParaRPr lang="en-US" dirty="0"/>
          </a:p>
        </p:txBody>
      </p:sp>
      <p:sp>
        <p:nvSpPr>
          <p:cNvPr id="5" name="Footer Placeholder 4"/>
          <p:cNvSpPr>
            <a:spLocks noGrp="1"/>
          </p:cNvSpPr>
          <p:nvPr>
            <p:ph type="ftr" sz="quarter" idx="11"/>
          </p:nvPr>
        </p:nvSpPr>
        <p:spPr>
          <a:xfrm>
            <a:off x="5638800" y="6124401"/>
            <a:ext cx="2895600" cy="257810"/>
          </a:xfrm>
        </p:spPr>
        <p:txBody>
          <a:bodyPr/>
          <a:lstStyle/>
          <a:p>
            <a:endParaRPr lang="en-US" dirty="0"/>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CA" smtClean="0"/>
              <a:t>Drag picture to placeholder or click icon to add</a:t>
            </a:r>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pPr>
              <a:defRPr/>
            </a:pPr>
            <a:fld id="{35E1C9AB-D7ED-4942-937A-D0D993F074D9}" type="datetimeFigureOut">
              <a:rPr lang="en-US" smtClean="0"/>
              <a:pPr>
                <a:defRPr/>
              </a:pPr>
              <a:t>17-06-20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5C98E0-B287-7E48-8B05-78D3D2E78020}"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a:p>
        </p:txBody>
      </p:sp>
      <p:sp>
        <p:nvSpPr>
          <p:cNvPr id="5" name="Date Placeholder 4"/>
          <p:cNvSpPr>
            <a:spLocks noGrp="1"/>
          </p:cNvSpPr>
          <p:nvPr>
            <p:ph type="dt" sz="half" idx="10"/>
          </p:nvPr>
        </p:nvSpPr>
        <p:spPr/>
        <p:txBody>
          <a:bodyPr/>
          <a:lstStyle/>
          <a:p>
            <a:pPr>
              <a:defRPr/>
            </a:pPr>
            <a:fld id="{C03B1B14-D1B7-1340-95FF-DECBE049B7A3}" type="datetimeFigureOut">
              <a:rPr lang="en-US" smtClean="0"/>
              <a:pPr>
                <a:defRPr/>
              </a:pPr>
              <a:t>17-06-20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446A77-B34A-BC4E-A2AF-E2A03BA85D3A}"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pPr>
              <a:defRPr/>
            </a:pPr>
            <a:fld id="{2B2EC3B1-74DE-8B48-AE01-20C4D48B9AAD}" type="datetimeFigureOut">
              <a:rPr lang="en-US" smtClean="0"/>
              <a:pPr>
                <a:defRPr/>
              </a:pPr>
              <a:t>17-06-20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B9AB799-37A9-0A40-8B01-8C8834C9D75B}"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pPr>
              <a:defRPr/>
            </a:pPr>
            <a:fld id="{CB6C413D-81D7-3D40-A6B0-AFE66C31FF43}" type="datetimeFigureOut">
              <a:rPr lang="en-US" smtClean="0"/>
              <a:pPr>
                <a:defRPr/>
              </a:pPr>
              <a:t>17-06-20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2929B2A-C6BB-F948-B03A-5C1DE8EC935E}"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pPr>
              <a:defRPr/>
            </a:pPr>
            <a:fld id="{BEF57836-2055-5D4D-A761-4F6F5BE5F693}" type="datetimeFigureOut">
              <a:rPr lang="en-US" smtClean="0"/>
              <a:pPr>
                <a:defRPr/>
              </a:pPr>
              <a:t>17-06-20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8504545-C901-844A-BAE9-F6CA0D87E12D}"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CA"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CA" smtClean="0"/>
              <a:t>Click to edit Master text styles</a:t>
            </a:r>
          </a:p>
        </p:txBody>
      </p:sp>
      <p:sp>
        <p:nvSpPr>
          <p:cNvPr id="5" name="Date Placeholder 4"/>
          <p:cNvSpPr>
            <a:spLocks noGrp="1"/>
          </p:cNvSpPr>
          <p:nvPr>
            <p:ph type="dt" sz="half" idx="10"/>
          </p:nvPr>
        </p:nvSpPr>
        <p:spPr/>
        <p:txBody>
          <a:bodyPr/>
          <a:lstStyle/>
          <a:p>
            <a:pPr>
              <a:defRPr/>
            </a:pPr>
            <a:fld id="{A23D16AA-36AE-3842-9F27-9245617A350C}" type="datetimeFigureOut">
              <a:rPr lang="en-US" smtClean="0"/>
              <a:pPr>
                <a:defRPr/>
              </a:pPr>
              <a:t>17-06-20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0099AB6-7D2A-0E45-9C41-4A59EB930E60}"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CA"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8B99C93-F56F-46AB-9EB8-53614A95B15F}" type="datetime1">
              <a:rPr lang="en-US" smtClean="0"/>
              <a:pPr/>
              <a:t>17-06-20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CA" smtClean="0"/>
              <a:t>Drag picture to placeholder or click icon to add</a:t>
            </a:r>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CA"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smtClean="0"/>
              <a:t>Click to edit Master text styles</a:t>
            </a:r>
          </a:p>
        </p:txBody>
      </p:sp>
      <p:sp>
        <p:nvSpPr>
          <p:cNvPr id="5" name="Date Placeholder 4"/>
          <p:cNvSpPr>
            <a:spLocks noGrp="1"/>
          </p:cNvSpPr>
          <p:nvPr>
            <p:ph type="dt" sz="half" idx="10"/>
          </p:nvPr>
        </p:nvSpPr>
        <p:spPr/>
        <p:txBody>
          <a:bodyPr/>
          <a:lstStyle/>
          <a:p>
            <a:pPr>
              <a:defRPr/>
            </a:pPr>
            <a:fld id="{4A47D533-9CC7-5449-9170-FE59E53543E4}" type="datetimeFigureOut">
              <a:rPr lang="en-US" smtClean="0"/>
              <a:pPr>
                <a:defRPr/>
              </a:pPr>
              <a:t>17-06-20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B513865-340C-AE42-A252-F178EE8CE356}"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CA"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smtClean="0"/>
              <a:t>Click to edit Master text styles</a:t>
            </a:r>
          </a:p>
        </p:txBody>
      </p:sp>
      <p:sp>
        <p:nvSpPr>
          <p:cNvPr id="5" name="Date Placeholder 4"/>
          <p:cNvSpPr>
            <a:spLocks noGrp="1"/>
          </p:cNvSpPr>
          <p:nvPr>
            <p:ph type="dt" sz="half" idx="10"/>
          </p:nvPr>
        </p:nvSpPr>
        <p:spPr/>
        <p:txBody>
          <a:bodyPr/>
          <a:lstStyle/>
          <a:p>
            <a:fld id="{88B99C93-F56F-46AB-9EB8-53614A95B15F}" type="datetime1">
              <a:rPr lang="en-US" smtClean="0"/>
              <a:pPr/>
              <a:t>17-06-20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pPr>
              <a:defRPr/>
            </a:pPr>
            <a:fld id="{845E4982-8EA7-4540-8CF9-AA98C627ABC7}" type="datetimeFigureOut">
              <a:rPr lang="en-US" smtClean="0"/>
              <a:pPr>
                <a:defRPr/>
              </a:pPr>
              <a:t>17-06-20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B115E1-4CBE-5A4C-8DE0-679B9C463DF9}"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CA"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pPr>
              <a:defRPr/>
            </a:pPr>
            <a:fld id="{13B716E5-9F6D-A448-8FE3-91F011E20B25}" type="datetimeFigureOut">
              <a:rPr lang="en-US" smtClean="0"/>
              <a:pPr>
                <a:defRPr/>
              </a:pPr>
              <a:t>17-06-20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C26C92D-411B-234C-BB88-1F4E6D61A608}"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70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70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1981200" y="992188"/>
            <a:ext cx="3467100" cy="52562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5600700" y="992188"/>
            <a:ext cx="3467100" cy="5256212"/>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014789869"/>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44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59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9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584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158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04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652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995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urse Title">
    <p:spTree>
      <p:nvGrpSpPr>
        <p:cNvPr id="1" name=""/>
        <p:cNvGrpSpPr/>
        <p:nvPr/>
      </p:nvGrpSpPr>
      <p:grpSpPr>
        <a:xfrm>
          <a:off x="0" y="0"/>
          <a:ext cx="0" cy="0"/>
          <a:chOff x="0" y="0"/>
          <a:chExt cx="0" cy="0"/>
        </a:xfrm>
      </p:grpSpPr>
      <p:pic>
        <p:nvPicPr>
          <p:cNvPr id="3" name="Picture 2" descr="IHHP_EI_Icon-V2014.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753226"/>
            <a:ext cx="1440000" cy="1448683"/>
          </a:xfrm>
          <a:prstGeom prst="rect">
            <a:avLst/>
          </a:prstGeom>
        </p:spPr>
      </p:pic>
      <p:sp>
        <p:nvSpPr>
          <p:cNvPr id="11" name="Rectangle 10"/>
          <p:cNvSpPr/>
          <p:nvPr userDrawn="1"/>
        </p:nvSpPr>
        <p:spPr>
          <a:xfrm>
            <a:off x="-1" y="13648"/>
            <a:ext cx="1440000" cy="1241946"/>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12" name="Rectangle 11"/>
          <p:cNvSpPr/>
          <p:nvPr userDrawn="1"/>
        </p:nvSpPr>
        <p:spPr>
          <a:xfrm>
            <a:off x="-3746" y="5687598"/>
            <a:ext cx="1440000" cy="92783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4" name="Picture 3" descr="IHHP_Logo-V2014.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035219" y="249706"/>
            <a:ext cx="3900730" cy="760588"/>
          </a:xfrm>
          <a:prstGeom prst="rect">
            <a:avLst/>
          </a:prstGeom>
        </p:spPr>
      </p:pic>
      <p:sp>
        <p:nvSpPr>
          <p:cNvPr id="9" name="TextBox 8"/>
          <p:cNvSpPr txBox="1"/>
          <p:nvPr userDrawn="1"/>
        </p:nvSpPr>
        <p:spPr>
          <a:xfrm>
            <a:off x="1431369" y="2657101"/>
            <a:ext cx="7626662" cy="1231106"/>
          </a:xfrm>
          <a:prstGeom prst="rect">
            <a:avLst/>
          </a:prstGeom>
          <a:noFill/>
        </p:spPr>
        <p:txBody>
          <a:bodyPr wrap="square" rtlCol="0">
            <a:spAutoFit/>
          </a:bodyPr>
          <a:lstStyle/>
          <a:p>
            <a:pPr defTabSz="457200" fontAlgn="auto">
              <a:spcBef>
                <a:spcPts val="0"/>
              </a:spcBef>
              <a:spcAft>
                <a:spcPts val="0"/>
              </a:spcAft>
            </a:pPr>
            <a:r>
              <a:rPr lang="en-CA" dirty="0">
                <a:solidFill>
                  <a:srgbClr val="82C55C"/>
                </a:solidFill>
                <a:latin typeface="Century Gothic" panose="020B0502020202020204" pitchFamily="34" charset="0"/>
                <a:ea typeface="+mn-ea"/>
                <a:cs typeface="+mn-cs"/>
              </a:rPr>
              <a:t>Performing Under Pressure:</a:t>
            </a:r>
          </a:p>
          <a:p>
            <a:pPr defTabSz="457200" fontAlgn="auto">
              <a:spcBef>
                <a:spcPts val="0"/>
              </a:spcBef>
              <a:spcAft>
                <a:spcPts val="0"/>
              </a:spcAft>
            </a:pPr>
            <a:r>
              <a:rPr lang="en-CA" sz="3200" dirty="0">
                <a:solidFill>
                  <a:srgbClr val="323E64"/>
                </a:solidFill>
                <a:latin typeface="Century Gothic" panose="020B0502020202020204" pitchFamily="34" charset="0"/>
                <a:ea typeface="+mn-ea"/>
                <a:cs typeface="+mn-cs"/>
              </a:rPr>
              <a:t>The Science of Emotional Intelligence</a:t>
            </a:r>
            <a:endParaRPr lang="en-CA" sz="2800" dirty="0">
              <a:solidFill>
                <a:srgbClr val="323E64"/>
              </a:solidFill>
              <a:latin typeface="Century Gothic" panose="020B0502020202020204" pitchFamily="34" charset="0"/>
              <a:ea typeface="+mn-ea"/>
              <a:cs typeface="+mn-cs"/>
            </a:endParaRPr>
          </a:p>
          <a:p>
            <a:pPr defTabSz="457200" fontAlgn="auto">
              <a:spcBef>
                <a:spcPts val="0"/>
              </a:spcBef>
              <a:spcAft>
                <a:spcPts val="0"/>
              </a:spcAft>
            </a:pPr>
            <a:endParaRPr lang="en-CA" sz="1800" dirty="0">
              <a:solidFill>
                <a:srgbClr val="323E64"/>
              </a:solidFill>
              <a:latin typeface="Calibri"/>
              <a:ea typeface="+mn-ea"/>
              <a:cs typeface="+mn-cs"/>
            </a:endParaRPr>
          </a:p>
        </p:txBody>
      </p:sp>
      <p:pic>
        <p:nvPicPr>
          <p:cNvPr id="2" name="Picture 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945" y="1284510"/>
            <a:ext cx="1438200" cy="1438200"/>
          </a:xfrm>
          <a:prstGeom prst="rect">
            <a:avLst/>
          </a:prstGeom>
        </p:spPr>
      </p:pic>
      <p:pic>
        <p:nvPicPr>
          <p:cNvPr id="5" name="Picture 4"/>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631" y="4225354"/>
            <a:ext cx="1440000" cy="1440000"/>
          </a:xfrm>
          <a:prstGeom prst="rect">
            <a:avLst/>
          </a:prstGeom>
        </p:spPr>
      </p:pic>
    </p:spTree>
    <p:extLst>
      <p:ext uri="{BB962C8B-B14F-4D97-AF65-F5344CB8AC3E}">
        <p14:creationId xmlns:p14="http://schemas.microsoft.com/office/powerpoint/2010/main" val="1983307582"/>
      </p:ext>
    </p:extLst>
  </p:cSld>
  <p:clrMapOvr>
    <a:masterClrMapping/>
  </p:clrMapOvr>
  <p:transition xmlns:p14="http://schemas.microsoft.com/office/powerpoint/2010/mai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46225" y="2686838"/>
            <a:ext cx="6281738" cy="1295399"/>
          </a:xfrm>
          <a:prstGeom prst="rect">
            <a:avLst/>
          </a:prstGeom>
        </p:spPr>
        <p:txBody>
          <a:bodyPr anchor="ctr" anchorCtr="0"/>
          <a:lstStyle>
            <a:lvl1pPr algn="l">
              <a:defRPr sz="2400" b="1" cap="all" baseline="0">
                <a:solidFill>
                  <a:srgbClr val="323E64"/>
                </a:solidFill>
                <a:latin typeface="Century Gothic" panose="020B0502020202020204" pitchFamily="34" charset="0"/>
              </a:defRPr>
            </a:lvl1pPr>
          </a:lstStyle>
          <a:p>
            <a:r>
              <a:rPr lang="en-CA" dirty="0"/>
              <a:t>Click to edit Master title style</a:t>
            </a:r>
            <a:endParaRPr lang="en-US" dirty="0"/>
          </a:p>
        </p:txBody>
      </p:sp>
      <p:sp>
        <p:nvSpPr>
          <p:cNvPr id="3" name="Text Placeholder 2"/>
          <p:cNvSpPr>
            <a:spLocks noGrp="1"/>
          </p:cNvSpPr>
          <p:nvPr>
            <p:ph type="body" idx="1"/>
          </p:nvPr>
        </p:nvSpPr>
        <p:spPr>
          <a:xfrm>
            <a:off x="1546225" y="4120535"/>
            <a:ext cx="6289675" cy="492408"/>
          </a:xfrm>
          <a:prstGeom prst="rect">
            <a:avLst/>
          </a:prstGeom>
        </p:spPr>
        <p:txBody>
          <a:bodyPr anchor="t" anchorCtr="0">
            <a:noAutofit/>
          </a:bodyPr>
          <a:lstStyle>
            <a:lvl1pPr marL="0" indent="0">
              <a:buNone/>
              <a:defRPr sz="1800" baseline="0">
                <a:solidFill>
                  <a:srgbClr val="69B240"/>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grpSp>
        <p:nvGrpSpPr>
          <p:cNvPr id="25" name="Group 24"/>
          <p:cNvGrpSpPr/>
          <p:nvPr userDrawn="1"/>
        </p:nvGrpSpPr>
        <p:grpSpPr>
          <a:xfrm>
            <a:off x="-8631" y="13648"/>
            <a:ext cx="1452700" cy="6523630"/>
            <a:chOff x="-8631" y="13648"/>
            <a:chExt cx="1452700" cy="6523630"/>
          </a:xfrm>
        </p:grpSpPr>
        <p:pic>
          <p:nvPicPr>
            <p:cNvPr id="26" name="Picture 25" descr="IHHP_EI_Icon-V2014.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186"/>
              <a:ext cx="1431369" cy="1440000"/>
            </a:xfrm>
            <a:prstGeom prst="rect">
              <a:avLst/>
            </a:prstGeom>
          </p:spPr>
        </p:pic>
        <p:sp>
          <p:nvSpPr>
            <p:cNvPr id="27" name="Rectangle 26"/>
            <p:cNvSpPr/>
            <p:nvPr userDrawn="1"/>
          </p:nvSpPr>
          <p:spPr>
            <a:xfrm>
              <a:off x="-1" y="13648"/>
              <a:ext cx="1440000" cy="1241946"/>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28" name="Rectangle 27"/>
            <p:cNvSpPr/>
            <p:nvPr userDrawn="1"/>
          </p:nvSpPr>
          <p:spPr>
            <a:xfrm>
              <a:off x="4069" y="5609448"/>
              <a:ext cx="1440000" cy="92783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29" name="Picture 10" descr="IHHP-IM-handspring_BW.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t="19077" b="14487"/>
            <a:stretch>
              <a:fillRect/>
            </a:stretch>
          </p:blipFill>
          <p:spPr bwMode="auto">
            <a:xfrm>
              <a:off x="-8631" y="1314567"/>
              <a:ext cx="144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01 pressure"/>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069" y="4108148"/>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27589952"/>
      </p:ext>
    </p:extLst>
  </p:cSld>
  <p:clrMapOvr>
    <a:masterClrMapping/>
  </p:clrMapOvr>
  <p:transition xmlns:p14="http://schemas.microsoft.com/office/powerpoint/2010/mai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Teach-Title">
    <p:spTree>
      <p:nvGrpSpPr>
        <p:cNvPr id="1" name=""/>
        <p:cNvGrpSpPr/>
        <p:nvPr/>
      </p:nvGrpSpPr>
      <p:grpSpPr>
        <a:xfrm>
          <a:off x="0" y="0"/>
          <a:ext cx="0" cy="0"/>
          <a:chOff x="0" y="0"/>
          <a:chExt cx="0" cy="0"/>
        </a:xfrm>
      </p:grpSpPr>
      <p:sp>
        <p:nvSpPr>
          <p:cNvPr id="6" name="Rectangle 5"/>
          <p:cNvSpPr/>
          <p:nvPr userDrawn="1"/>
        </p:nvSpPr>
        <p:spPr>
          <a:xfrm>
            <a:off x="1524000" y="386170"/>
            <a:ext cx="7619999" cy="40947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srgbClr val="82C55C"/>
              </a:solidFill>
              <a:effectLst>
                <a:outerShdw blurRad="38100" dist="38100" dir="2700000" algn="tl">
                  <a:srgbClr val="000000">
                    <a:alpha val="43137"/>
                  </a:srgbClr>
                </a:outerShdw>
              </a:effectLst>
              <a:latin typeface="Calibri"/>
            </a:endParaRPr>
          </a:p>
        </p:txBody>
      </p:sp>
      <p:sp>
        <p:nvSpPr>
          <p:cNvPr id="8" name="Title 16"/>
          <p:cNvSpPr>
            <a:spLocks noGrp="1"/>
          </p:cNvSpPr>
          <p:nvPr>
            <p:ph type="title" hasCustomPrompt="1"/>
          </p:nvPr>
        </p:nvSpPr>
        <p:spPr>
          <a:xfrm>
            <a:off x="1523999" y="-8474"/>
            <a:ext cx="7619999" cy="809518"/>
          </a:xfrm>
        </p:spPr>
        <p:txBody>
          <a:bodyPr/>
          <a:lstStyle>
            <a:lvl1pPr>
              <a:defRPr sz="2800" b="1">
                <a:solidFill>
                  <a:schemeClr val="bg1"/>
                </a:solidFill>
                <a:latin typeface="Century Gothic" panose="020B0502020202020204" pitchFamily="34" charset="0"/>
              </a:defRPr>
            </a:lvl1pPr>
          </a:lstStyle>
          <a:p>
            <a:r>
              <a:rPr lang="en-CA" dirty="0"/>
              <a:t> Click to edit Master 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85815"/>
            <a:ext cx="1524000" cy="314781"/>
          </a:xfrm>
          <a:prstGeom prst="rect">
            <a:avLst/>
          </a:prstGeom>
        </p:spPr>
      </p:pic>
    </p:spTree>
    <p:extLst>
      <p:ext uri="{BB962C8B-B14F-4D97-AF65-F5344CB8AC3E}">
        <p14:creationId xmlns:p14="http://schemas.microsoft.com/office/powerpoint/2010/main" val="3611645224"/>
      </p:ext>
    </p:extLst>
  </p:cSld>
  <p:clrMapOvr>
    <a:masterClrMapping/>
  </p:clrMapOvr>
  <p:transition xmlns:p14="http://schemas.microsoft.com/office/powerpoint/2010/mai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Teach">
    <p:spTree>
      <p:nvGrpSpPr>
        <p:cNvPr id="1" name=""/>
        <p:cNvGrpSpPr/>
        <p:nvPr/>
      </p:nvGrpSpPr>
      <p:grpSpPr>
        <a:xfrm>
          <a:off x="0" y="0"/>
          <a:ext cx="0" cy="0"/>
          <a:chOff x="0" y="0"/>
          <a:chExt cx="0" cy="0"/>
        </a:xfrm>
      </p:grpSpPr>
      <p:sp>
        <p:nvSpPr>
          <p:cNvPr id="6" name="Rectangle 5"/>
          <p:cNvSpPr/>
          <p:nvPr userDrawn="1"/>
        </p:nvSpPr>
        <p:spPr>
          <a:xfrm>
            <a:off x="1500324" y="516888"/>
            <a:ext cx="7656394"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prstClr val="white"/>
              </a:solidFill>
              <a:latin typeface="Calibri"/>
            </a:endParaRPr>
          </a:p>
        </p:txBody>
      </p:sp>
      <p:sp>
        <p:nvSpPr>
          <p:cNvPr id="16" name="Content Placeholder 15"/>
          <p:cNvSpPr>
            <a:spLocks noGrp="1"/>
          </p:cNvSpPr>
          <p:nvPr>
            <p:ph sz="quarter" idx="10"/>
          </p:nvPr>
        </p:nvSpPr>
        <p:spPr>
          <a:xfrm>
            <a:off x="498764" y="1296740"/>
            <a:ext cx="8566335" cy="5400840"/>
          </a:xfrm>
        </p:spPr>
        <p:txBody>
          <a:bodyPr/>
          <a:lstStyle>
            <a:lvl2pPr>
              <a:buClr>
                <a:srgbClr val="69B240"/>
              </a:buClr>
              <a:defRPr/>
            </a:lvl2pPr>
            <a:lvl3pPr>
              <a:defRPr>
                <a:solidFill>
                  <a:srgbClr val="69B240"/>
                </a:solidFill>
              </a:defRPr>
            </a:lvl3pPr>
            <a:lvl4pPr>
              <a:buClr>
                <a:srgbClr val="69B240"/>
              </a:buClr>
              <a:defRPr/>
            </a:lvl4pPr>
            <a:lvl5pPr>
              <a:defRPr>
                <a:solidFill>
                  <a:srgbClr val="69B240"/>
                </a:solidFill>
              </a:defRPr>
            </a:lvl5pPr>
          </a:lstStyle>
          <a:p>
            <a:pPr lvl="0"/>
            <a:r>
              <a:rPr lang="en-CA" dirty="0"/>
              <a:t>Click to edit Master text styles</a:t>
            </a:r>
          </a:p>
          <a:p>
            <a:pPr lvl="1"/>
            <a:r>
              <a:rPr lang="en-CA" dirty="0"/>
              <a:t> Second level</a:t>
            </a:r>
          </a:p>
          <a:p>
            <a:pPr lvl="2"/>
            <a:r>
              <a:rPr lang="en-CA" dirty="0"/>
              <a:t>Third level</a:t>
            </a:r>
          </a:p>
          <a:p>
            <a:pPr lvl="3"/>
            <a:r>
              <a:rPr lang="en-CA" dirty="0"/>
              <a:t> Fourth level</a:t>
            </a:r>
          </a:p>
          <a:p>
            <a:pPr lvl="4"/>
            <a:r>
              <a:rPr lang="en-CA" dirty="0"/>
              <a:t>Fifth level</a:t>
            </a:r>
            <a:endParaRPr lang="en-US" dirty="0"/>
          </a:p>
        </p:txBody>
      </p:sp>
      <p:sp>
        <p:nvSpPr>
          <p:cNvPr id="17" name="Title 16"/>
          <p:cNvSpPr>
            <a:spLocks noGrp="1"/>
          </p:cNvSpPr>
          <p:nvPr>
            <p:ph type="title"/>
          </p:nvPr>
        </p:nvSpPr>
        <p:spPr>
          <a:xfrm>
            <a:off x="1605643" y="181082"/>
            <a:ext cx="7293195" cy="834919"/>
          </a:xfrm>
        </p:spPr>
        <p:txBody>
          <a:bodyPr/>
          <a:lstStyle>
            <a:lvl1pPr>
              <a:defRPr>
                <a:solidFill>
                  <a:schemeClr val="accent4"/>
                </a:solidFill>
              </a:defRPr>
            </a:lvl1pPr>
          </a:lstStyle>
          <a:p>
            <a:r>
              <a:rPr lang="en-CA" dirty="0"/>
              <a:t>Click to edit Master title style</a:t>
            </a:r>
            <a:endParaRPr lang="en-US" dirty="0"/>
          </a:p>
        </p:txBody>
      </p:sp>
      <p:pic>
        <p:nvPicPr>
          <p:cNvPr id="8" name="Picture 7" descr="IHHP_Logo-V2014.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092" y="658922"/>
            <a:ext cx="1390192" cy="271068"/>
          </a:xfrm>
          <a:prstGeom prst="rect">
            <a:avLst/>
          </a:prstGeom>
        </p:spPr>
      </p:pic>
    </p:spTree>
    <p:extLst>
      <p:ext uri="{BB962C8B-B14F-4D97-AF65-F5344CB8AC3E}">
        <p14:creationId xmlns:p14="http://schemas.microsoft.com/office/powerpoint/2010/main" val="1363182881"/>
      </p:ext>
    </p:extLst>
  </p:cSld>
  <p:clrMapOvr>
    <a:masterClrMapping/>
  </p:clrMapOvr>
  <p:transition xmlns:p14="http://schemas.microsoft.com/office/powerpoint/2010/mai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Activity">
    <p:spTree>
      <p:nvGrpSpPr>
        <p:cNvPr id="1" name=""/>
        <p:cNvGrpSpPr/>
        <p:nvPr/>
      </p:nvGrpSpPr>
      <p:grpSpPr>
        <a:xfrm>
          <a:off x="0" y="0"/>
          <a:ext cx="0" cy="0"/>
          <a:chOff x="0" y="0"/>
          <a:chExt cx="0" cy="0"/>
        </a:xfrm>
      </p:grpSpPr>
      <p:sp>
        <p:nvSpPr>
          <p:cNvPr id="6" name="Rectangle 5"/>
          <p:cNvSpPr/>
          <p:nvPr userDrawn="1"/>
        </p:nvSpPr>
        <p:spPr>
          <a:xfrm>
            <a:off x="1" y="0"/>
            <a:ext cx="7670800" cy="6858000"/>
          </a:xfrm>
          <a:prstGeom prst="rect">
            <a:avLst/>
          </a:prstGeom>
          <a:solidFill>
            <a:srgbClr val="323E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entury Gothic" panose="020B0502020202020204" pitchFamily="34" charset="0"/>
            </a:endParaRPr>
          </a:p>
        </p:txBody>
      </p:sp>
      <p:sp>
        <p:nvSpPr>
          <p:cNvPr id="7" name="Text Placeholder 6"/>
          <p:cNvSpPr>
            <a:spLocks noGrp="1"/>
          </p:cNvSpPr>
          <p:nvPr>
            <p:ph type="body" sz="quarter" idx="12"/>
          </p:nvPr>
        </p:nvSpPr>
        <p:spPr>
          <a:xfrm>
            <a:off x="535138" y="1776956"/>
            <a:ext cx="6759279" cy="4518025"/>
          </a:xfrm>
        </p:spPr>
        <p:txBody>
          <a:bodyPr anchor="ctr" anchorCtr="0">
            <a:normAutofit/>
          </a:bodyPr>
          <a:lstStyle>
            <a:lvl1pPr algn="l">
              <a:defRPr>
                <a:solidFill>
                  <a:schemeClr val="bg1"/>
                </a:solidFill>
                <a:latin typeface="Century Gothic" panose="020B0502020202020204" pitchFamily="34" charset="0"/>
              </a:defRPr>
            </a:lvl1pPr>
            <a:lvl2pPr algn="l">
              <a:defRPr>
                <a:solidFill>
                  <a:schemeClr val="bg1"/>
                </a:solidFill>
                <a:latin typeface="Century Gothic" panose="020B0502020202020204" pitchFamily="34" charset="0"/>
              </a:defRPr>
            </a:lvl2pPr>
            <a:lvl3pPr algn="l">
              <a:defRPr>
                <a:solidFill>
                  <a:schemeClr val="bg1"/>
                </a:solidFill>
                <a:latin typeface="Century Gothic" panose="020B0502020202020204" pitchFamily="34" charset="0"/>
              </a:defRPr>
            </a:lvl3pPr>
            <a:lvl4pPr marL="0" indent="0" algn="l">
              <a:buFontTx/>
              <a:buNone/>
              <a:defRPr b="0" i="0">
                <a:solidFill>
                  <a:schemeClr val="accent2"/>
                </a:solidFill>
                <a:latin typeface="Century Gothic" panose="020B0502020202020204" pitchFamily="34" charset="0"/>
              </a:defRPr>
            </a:lvl4pPr>
            <a:lvl5pPr algn="l">
              <a:defRPr>
                <a:solidFill>
                  <a:schemeClr val="bg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19" name="Rectangle 18"/>
          <p:cNvSpPr/>
          <p:nvPr userDrawn="1"/>
        </p:nvSpPr>
        <p:spPr>
          <a:xfrm>
            <a:off x="11820" y="417347"/>
            <a:ext cx="7658981"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srgbClr val="69B240"/>
              </a:solidFill>
              <a:latin typeface="Calibri"/>
            </a:endParaRPr>
          </a:p>
        </p:txBody>
      </p:sp>
      <p:sp>
        <p:nvSpPr>
          <p:cNvPr id="17" name="Title 16"/>
          <p:cNvSpPr>
            <a:spLocks noGrp="1"/>
          </p:cNvSpPr>
          <p:nvPr>
            <p:ph type="title"/>
          </p:nvPr>
        </p:nvSpPr>
        <p:spPr>
          <a:xfrm>
            <a:off x="114669" y="122967"/>
            <a:ext cx="7556132" cy="752762"/>
          </a:xfrm>
        </p:spPr>
        <p:txBody>
          <a:bodyPr/>
          <a:lstStyle>
            <a:lvl1pPr algn="l">
              <a:defRPr sz="2800" b="1">
                <a:solidFill>
                  <a:schemeClr val="bg2"/>
                </a:solidFill>
                <a:latin typeface="Century Gothic" panose="020B0502020202020204" pitchFamily="34" charset="0"/>
              </a:defRPr>
            </a:lvl1pPr>
          </a:lstStyle>
          <a:p>
            <a:r>
              <a:rPr lang="en-CA" dirty="0"/>
              <a:t>Click to edit Master title style</a:t>
            </a:r>
            <a:endParaRPr lang="en-US" dirty="0"/>
          </a:p>
        </p:txBody>
      </p:sp>
      <p:sp>
        <p:nvSpPr>
          <p:cNvPr id="25" name="TextBox 24"/>
          <p:cNvSpPr txBox="1"/>
          <p:nvPr userDrawn="1"/>
        </p:nvSpPr>
        <p:spPr>
          <a:xfrm>
            <a:off x="56718" y="6621739"/>
            <a:ext cx="2978582" cy="309469"/>
          </a:xfrm>
          <a:prstGeom prst="rect">
            <a:avLst/>
          </a:prstGeom>
          <a:noFill/>
        </p:spPr>
        <p:txBody>
          <a:bodyPr wrap="square" lIns="0" tIns="0" rIns="0" bIns="0" rtlCol="0" anchor="t" anchorCtr="0">
            <a:noAutofit/>
          </a:bodyPr>
          <a:lstStyle/>
          <a:p>
            <a:pPr>
              <a:tabLst>
                <a:tab pos="2743200" algn="ctr"/>
                <a:tab pos="2968625" algn="ctr"/>
                <a:tab pos="5486400" algn="r"/>
                <a:tab pos="5935663" algn="r"/>
              </a:tabLst>
              <a:defRPr/>
            </a:pPr>
            <a:r>
              <a:rPr lang="en-CA" sz="700" dirty="0">
                <a:solidFill>
                  <a:prstClr val="white"/>
                </a:solidFill>
                <a:latin typeface="AvantGarde Bk BT"/>
                <a:ea typeface="Times New Roman" pitchFamily="18" charset="0"/>
                <a:cs typeface="AvantGarde Bk BT"/>
              </a:rPr>
              <a:t>Performing Under Pressure: The Science of Emotional Intelligence</a:t>
            </a:r>
          </a:p>
          <a:p>
            <a:pPr>
              <a:tabLst>
                <a:tab pos="2743200" algn="ctr"/>
                <a:tab pos="2968625" algn="ctr"/>
                <a:tab pos="5486400" algn="r"/>
                <a:tab pos="5935663" algn="r"/>
              </a:tabLst>
            </a:pPr>
            <a:r>
              <a:rPr lang="en-CA" sz="700" dirty="0">
                <a:solidFill>
                  <a:prstClr val="white"/>
                </a:solidFill>
                <a:latin typeface="AvantGarde Bk BT"/>
                <a:ea typeface="Times New Roman" pitchFamily="18" charset="0"/>
                <a:cs typeface="AvantGarde Bk BT"/>
              </a:rPr>
              <a:t>© 1999-2016 The Institute for Health and Human Potential </a:t>
            </a:r>
          </a:p>
        </p:txBody>
      </p:sp>
      <p:grpSp>
        <p:nvGrpSpPr>
          <p:cNvPr id="13" name="Group 12"/>
          <p:cNvGrpSpPr/>
          <p:nvPr userDrawn="1"/>
        </p:nvGrpSpPr>
        <p:grpSpPr>
          <a:xfrm>
            <a:off x="7708715" y="-792"/>
            <a:ext cx="1448784" cy="6858791"/>
            <a:chOff x="7708715" y="-792"/>
            <a:chExt cx="1448784" cy="6858791"/>
          </a:xfrm>
        </p:grpSpPr>
        <p:pic>
          <p:nvPicPr>
            <p:cNvPr id="18" name="Picture 17" descr="IHHP_EI_Icon-V2014.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3430" y="2707543"/>
              <a:ext cx="1431369" cy="1440000"/>
            </a:xfrm>
            <a:prstGeom prst="rect">
              <a:avLst/>
            </a:prstGeom>
          </p:spPr>
        </p:pic>
        <p:sp>
          <p:nvSpPr>
            <p:cNvPr id="21" name="Rectangle 20"/>
            <p:cNvSpPr/>
            <p:nvPr userDrawn="1"/>
          </p:nvSpPr>
          <p:spPr>
            <a:xfrm>
              <a:off x="7713429" y="-792"/>
              <a:ext cx="1440000" cy="1230847"/>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22" name="Rectangle 21"/>
            <p:cNvSpPr/>
            <p:nvPr userDrawn="1"/>
          </p:nvSpPr>
          <p:spPr>
            <a:xfrm>
              <a:off x="7717499" y="5636928"/>
              <a:ext cx="1440000" cy="1221071"/>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26" name="Picture 10"/>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7713430" y="1252280"/>
              <a:ext cx="1430570" cy="143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7708715" y="4172236"/>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8455108"/>
      </p:ext>
    </p:extLst>
  </p:cSld>
  <p:clrMapOvr>
    <a:masterClrMapping/>
  </p:clrMapOvr>
  <p:transition xmlns:p14="http://schemas.microsoft.com/office/powerpoint/2010/mai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6" name="Rectangle 5"/>
          <p:cNvSpPr/>
          <p:nvPr userDrawn="1"/>
        </p:nvSpPr>
        <p:spPr>
          <a:xfrm>
            <a:off x="13450" y="0"/>
            <a:ext cx="5942849" cy="6858000"/>
          </a:xfrm>
          <a:prstGeom prst="rect">
            <a:avLst/>
          </a:prstGeom>
          <a:solidFill>
            <a:srgbClr val="323E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5" name="Picture Placeholder 4"/>
          <p:cNvSpPr>
            <a:spLocks noGrp="1"/>
          </p:cNvSpPr>
          <p:nvPr>
            <p:ph type="pic" sz="quarter" idx="11"/>
          </p:nvPr>
        </p:nvSpPr>
        <p:spPr>
          <a:xfrm>
            <a:off x="5956300" y="1089212"/>
            <a:ext cx="3187700" cy="5741894"/>
          </a:xfrm>
        </p:spPr>
        <p:txBody>
          <a:bodyPr/>
          <a:lstStyle/>
          <a:p>
            <a:endParaRPr lang="en-US" dirty="0"/>
          </a:p>
        </p:txBody>
      </p:sp>
      <p:sp>
        <p:nvSpPr>
          <p:cNvPr id="7" name="Text Placeholder 6"/>
          <p:cNvSpPr>
            <a:spLocks noGrp="1"/>
          </p:cNvSpPr>
          <p:nvPr>
            <p:ph type="body" sz="quarter" idx="12"/>
          </p:nvPr>
        </p:nvSpPr>
        <p:spPr>
          <a:xfrm>
            <a:off x="508000" y="1573208"/>
            <a:ext cx="4828118" cy="4518025"/>
          </a:xfrm>
        </p:spPr>
        <p:txBody>
          <a:bodyPr anchor="ctr" anchorCtr="0">
            <a:normAutofit/>
          </a:bodyPr>
          <a:lstStyle>
            <a:lvl1pPr algn="l">
              <a:defRPr>
                <a:solidFill>
                  <a:schemeClr val="bg1"/>
                </a:solidFill>
                <a:latin typeface="Century Gothic" panose="020B0502020202020204" pitchFamily="34" charset="0"/>
              </a:defRPr>
            </a:lvl1pPr>
            <a:lvl2pPr algn="l">
              <a:buClr>
                <a:srgbClr val="69B240"/>
              </a:buClr>
              <a:defRPr>
                <a:solidFill>
                  <a:schemeClr val="bg1"/>
                </a:solidFill>
                <a:latin typeface="Century Gothic" panose="020B0502020202020204" pitchFamily="34" charset="0"/>
              </a:defRPr>
            </a:lvl2pPr>
            <a:lvl3pPr algn="l">
              <a:defRPr>
                <a:solidFill>
                  <a:schemeClr val="bg1"/>
                </a:solidFill>
                <a:latin typeface="Century Gothic" panose="020B0502020202020204" pitchFamily="34" charset="0"/>
              </a:defRPr>
            </a:lvl3pPr>
            <a:lvl4pPr marL="0" indent="0" algn="l">
              <a:buFontTx/>
              <a:buNone/>
              <a:defRPr b="0" i="0">
                <a:solidFill>
                  <a:srgbClr val="69B240"/>
                </a:solidFill>
                <a:latin typeface="Century Gothic" panose="020B0502020202020204" pitchFamily="34" charset="0"/>
              </a:defRPr>
            </a:lvl4pPr>
            <a:lvl5pPr algn="l">
              <a:defRPr>
                <a:solidFill>
                  <a:schemeClr val="bg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10" name="Rectangle 9"/>
          <p:cNvSpPr/>
          <p:nvPr userDrawn="1"/>
        </p:nvSpPr>
        <p:spPr>
          <a:xfrm>
            <a:off x="0" y="518736"/>
            <a:ext cx="9144000" cy="4703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srgbClr val="82C55C"/>
              </a:solidFill>
              <a:latin typeface="Calibri"/>
            </a:endParaRPr>
          </a:p>
        </p:txBody>
      </p:sp>
      <p:sp>
        <p:nvSpPr>
          <p:cNvPr id="17" name="Title 16"/>
          <p:cNvSpPr>
            <a:spLocks noGrp="1"/>
          </p:cNvSpPr>
          <p:nvPr>
            <p:ph type="title"/>
          </p:nvPr>
        </p:nvSpPr>
        <p:spPr>
          <a:xfrm>
            <a:off x="1564944" y="154986"/>
            <a:ext cx="4271080" cy="808182"/>
          </a:xfrm>
        </p:spPr>
        <p:txBody>
          <a:bodyPr/>
          <a:lstStyle>
            <a:lvl1pPr algn="l">
              <a:defRPr sz="2800">
                <a:solidFill>
                  <a:srgbClr val="69B240"/>
                </a:solidFill>
              </a:defRPr>
            </a:lvl1pPr>
          </a:lstStyle>
          <a:p>
            <a:r>
              <a:rPr lang="en-CA" dirty="0"/>
              <a:t>Click to edit Master </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944" y="606838"/>
            <a:ext cx="1524000" cy="314781"/>
          </a:xfrm>
          <a:prstGeom prst="rect">
            <a:avLst/>
          </a:prstGeom>
        </p:spPr>
      </p:pic>
      <p:sp>
        <p:nvSpPr>
          <p:cNvPr id="11" name="TextBox 10"/>
          <p:cNvSpPr txBox="1"/>
          <p:nvPr userDrawn="1"/>
        </p:nvSpPr>
        <p:spPr>
          <a:xfrm>
            <a:off x="56718" y="6621739"/>
            <a:ext cx="2978582" cy="309469"/>
          </a:xfrm>
          <a:prstGeom prst="rect">
            <a:avLst/>
          </a:prstGeom>
          <a:noFill/>
        </p:spPr>
        <p:txBody>
          <a:bodyPr wrap="square" lIns="0" tIns="0" rIns="0" bIns="0" rtlCol="0" anchor="t" anchorCtr="0">
            <a:noAutofit/>
          </a:bodyPr>
          <a:lstStyle/>
          <a:p>
            <a:pPr>
              <a:tabLst>
                <a:tab pos="2743200" algn="ctr"/>
                <a:tab pos="2968625" algn="ctr"/>
                <a:tab pos="5486400" algn="r"/>
                <a:tab pos="5935663" algn="r"/>
              </a:tabLst>
              <a:defRPr/>
            </a:pPr>
            <a:r>
              <a:rPr lang="en-CA" sz="700" dirty="0">
                <a:solidFill>
                  <a:prstClr val="white"/>
                </a:solidFill>
                <a:latin typeface="AvantGarde Bk BT"/>
                <a:ea typeface="Times New Roman" pitchFamily="18" charset="0"/>
                <a:cs typeface="AvantGarde Bk BT"/>
              </a:rPr>
              <a:t>Performing Under Pressure: The Science of Emotional Intelligence</a:t>
            </a:r>
          </a:p>
          <a:p>
            <a:pPr>
              <a:tabLst>
                <a:tab pos="2743200" algn="ctr"/>
                <a:tab pos="2968625" algn="ctr"/>
                <a:tab pos="5486400" algn="r"/>
                <a:tab pos="5935663" algn="r"/>
              </a:tabLst>
            </a:pPr>
            <a:r>
              <a:rPr lang="en-CA" sz="700" dirty="0">
                <a:solidFill>
                  <a:prstClr val="white"/>
                </a:solidFill>
                <a:latin typeface="AvantGarde Bk BT"/>
                <a:ea typeface="Times New Roman" pitchFamily="18" charset="0"/>
                <a:cs typeface="AvantGarde Bk BT"/>
              </a:rPr>
              <a:t>© 1999-2016 The Institute for Health and Human Potential </a:t>
            </a:r>
          </a:p>
        </p:txBody>
      </p:sp>
    </p:spTree>
    <p:extLst>
      <p:ext uri="{BB962C8B-B14F-4D97-AF65-F5344CB8AC3E}">
        <p14:creationId xmlns:p14="http://schemas.microsoft.com/office/powerpoint/2010/main" val="3062241638"/>
      </p:ext>
    </p:extLst>
  </p:cSld>
  <p:clrMapOvr>
    <a:masterClrMapping/>
  </p:clrMapOvr>
  <p:transition xmlns:p14="http://schemas.microsoft.com/office/powerpoint/2010/mai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Arial" pitchFamily="34" charset="0"/>
                <a:ea typeface="ＭＳ Ｐゴシック" charset="-128"/>
                <a:cs typeface="+mn-cs"/>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800">
                <a:latin typeface="Arial" charset="0"/>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5F9101E7-E270-FB45-BE59-5782AB0A9852}" type="slidenum">
              <a:rPr lang="en-US"/>
              <a:pPr>
                <a:defRPr/>
              </a:pPr>
              <a:t>‹#›</a:t>
            </a:fld>
            <a:endParaRPr lang="en-US"/>
          </a:p>
        </p:txBody>
      </p:sp>
    </p:spTree>
    <p:extLst>
      <p:ext uri="{BB962C8B-B14F-4D97-AF65-F5344CB8AC3E}">
        <p14:creationId xmlns:p14="http://schemas.microsoft.com/office/powerpoint/2010/main" val="1787363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9B240"/>
        </a:solidFill>
        <a:effectLst/>
      </p:bgPr>
    </p:bg>
    <p:spTree>
      <p:nvGrpSpPr>
        <p:cNvPr id="1" name=""/>
        <p:cNvGrpSpPr/>
        <p:nvPr/>
      </p:nvGrpSpPr>
      <p:grpSpPr>
        <a:xfrm>
          <a:off x="0" y="0"/>
          <a:ext cx="0" cy="0"/>
          <a:chOff x="0" y="0"/>
          <a:chExt cx="0" cy="0"/>
        </a:xfrm>
      </p:grpSpPr>
      <p:sp>
        <p:nvSpPr>
          <p:cNvPr id="2" name="Rectangle 1"/>
          <p:cNvSpPr/>
          <p:nvPr userDrawn="1"/>
        </p:nvSpPr>
        <p:spPr>
          <a:xfrm>
            <a:off x="0" y="395784"/>
            <a:ext cx="9144000" cy="538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CA" sz="1800">
              <a:solidFill>
                <a:prstClr val="white"/>
              </a:solidFill>
              <a:latin typeface="Calibri"/>
            </a:endParaRPr>
          </a:p>
        </p:txBody>
      </p:sp>
      <p:sp>
        <p:nvSpPr>
          <p:cNvPr id="3" name="Title 2"/>
          <p:cNvSpPr>
            <a:spLocks noGrp="1"/>
          </p:cNvSpPr>
          <p:nvPr>
            <p:ph type="title" idx="4294967295"/>
          </p:nvPr>
        </p:nvSpPr>
        <p:spPr>
          <a:xfrm>
            <a:off x="1568238" y="57835"/>
            <a:ext cx="7275512" cy="808037"/>
          </a:xfrm>
        </p:spPr>
        <p:txBody>
          <a:bodyPr/>
          <a:lstStyle/>
          <a:p>
            <a:r>
              <a:rPr lang="en-US" b="1" dirty="0">
                <a:latin typeface="Century Gothic" panose="020B0502020202020204" pitchFamily="34" charset="0"/>
              </a:rPr>
              <a:t>IHHP Defines Emotional Intelligence As…</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0944" y="503399"/>
            <a:ext cx="1524000" cy="314781"/>
          </a:xfrm>
          <a:prstGeom prst="rect">
            <a:avLst/>
          </a:prstGeom>
        </p:spPr>
      </p:pic>
    </p:spTree>
    <p:extLst>
      <p:ext uri="{BB962C8B-B14F-4D97-AF65-F5344CB8AC3E}">
        <p14:creationId xmlns:p14="http://schemas.microsoft.com/office/powerpoint/2010/main" val="2565390504"/>
      </p:ext>
    </p:extLst>
  </p:cSld>
  <p:clrMapOvr>
    <a:masterClrMapping/>
  </p:clrMapOvr>
  <p:transition xmlns:p14="http://schemas.microsoft.com/office/powerpoint/2010/mai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4257812369"/>
      </p:ext>
    </p:extLst>
  </p:cSld>
  <p:clrMapOvr>
    <a:masterClrMapping/>
  </p:clrMapOvr>
  <p:transition xmlns:p14="http://schemas.microsoft.com/office/powerpoint/2010/mai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Activity">
    <p:spTree>
      <p:nvGrpSpPr>
        <p:cNvPr id="1" name=""/>
        <p:cNvGrpSpPr/>
        <p:nvPr/>
      </p:nvGrpSpPr>
      <p:grpSpPr>
        <a:xfrm>
          <a:off x="0" y="0"/>
          <a:ext cx="0" cy="0"/>
          <a:chOff x="0" y="0"/>
          <a:chExt cx="0" cy="0"/>
        </a:xfrm>
      </p:grpSpPr>
      <p:sp>
        <p:nvSpPr>
          <p:cNvPr id="6" name="Rectangle 5"/>
          <p:cNvSpPr/>
          <p:nvPr userDrawn="1"/>
        </p:nvSpPr>
        <p:spPr>
          <a:xfrm>
            <a:off x="1" y="0"/>
            <a:ext cx="7826052"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entury Gothic" panose="020B0502020202020204" pitchFamily="34" charset="0"/>
            </a:endParaRPr>
          </a:p>
        </p:txBody>
      </p:sp>
      <p:sp>
        <p:nvSpPr>
          <p:cNvPr id="7" name="Text Placeholder 6"/>
          <p:cNvSpPr>
            <a:spLocks noGrp="1"/>
          </p:cNvSpPr>
          <p:nvPr>
            <p:ph type="body" sz="quarter" idx="12"/>
          </p:nvPr>
        </p:nvSpPr>
        <p:spPr>
          <a:xfrm>
            <a:off x="535138" y="1776956"/>
            <a:ext cx="6759279" cy="4518025"/>
          </a:xfrm>
        </p:spPr>
        <p:txBody>
          <a:bodyPr anchor="ctr" anchorCtr="0">
            <a:normAutofit/>
          </a:bodyPr>
          <a:lstStyle>
            <a:lvl1pPr algn="l">
              <a:defRPr>
                <a:solidFill>
                  <a:schemeClr val="bg1"/>
                </a:solidFill>
                <a:latin typeface="Century Gothic" panose="020B0502020202020204" pitchFamily="34" charset="0"/>
              </a:defRPr>
            </a:lvl1pPr>
            <a:lvl2pPr algn="l">
              <a:buClr>
                <a:srgbClr val="69B240"/>
              </a:buClr>
              <a:defRPr>
                <a:solidFill>
                  <a:schemeClr val="bg1"/>
                </a:solidFill>
                <a:latin typeface="Century Gothic" panose="020B0502020202020204" pitchFamily="34" charset="0"/>
              </a:defRPr>
            </a:lvl2pPr>
            <a:lvl3pPr algn="l">
              <a:defRPr>
                <a:solidFill>
                  <a:schemeClr val="bg1"/>
                </a:solidFill>
                <a:latin typeface="Century Gothic" panose="020B0502020202020204" pitchFamily="34" charset="0"/>
              </a:defRPr>
            </a:lvl3pPr>
            <a:lvl4pPr marL="0" indent="0" algn="l">
              <a:buFontTx/>
              <a:buNone/>
              <a:defRPr b="0" i="0">
                <a:solidFill>
                  <a:srgbClr val="69B240"/>
                </a:solidFill>
                <a:latin typeface="Century Gothic" panose="020B0502020202020204" pitchFamily="34" charset="0"/>
              </a:defRPr>
            </a:lvl4pPr>
            <a:lvl5pPr algn="l">
              <a:defRPr>
                <a:solidFill>
                  <a:schemeClr val="bg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19" name="Rectangle 18"/>
          <p:cNvSpPr/>
          <p:nvPr userDrawn="1"/>
        </p:nvSpPr>
        <p:spPr>
          <a:xfrm>
            <a:off x="11820" y="417347"/>
            <a:ext cx="7743779"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prstClr val="white"/>
              </a:solidFill>
              <a:latin typeface="Century Gothic" panose="020B0502020202020204" pitchFamily="34" charset="0"/>
            </a:endParaRPr>
          </a:p>
        </p:txBody>
      </p:sp>
      <p:sp>
        <p:nvSpPr>
          <p:cNvPr id="17" name="Title 16"/>
          <p:cNvSpPr>
            <a:spLocks noGrp="1"/>
          </p:cNvSpPr>
          <p:nvPr>
            <p:ph type="title"/>
          </p:nvPr>
        </p:nvSpPr>
        <p:spPr>
          <a:xfrm>
            <a:off x="114669" y="122967"/>
            <a:ext cx="7556132" cy="752762"/>
          </a:xfrm>
        </p:spPr>
        <p:txBody>
          <a:bodyPr/>
          <a:lstStyle>
            <a:lvl1pPr algn="l">
              <a:defRPr sz="2800">
                <a:solidFill>
                  <a:schemeClr val="bg2"/>
                </a:solidFill>
              </a:defRPr>
            </a:lvl1pPr>
          </a:lstStyle>
          <a:p>
            <a:r>
              <a:rPr lang="en-CA" dirty="0"/>
              <a:t>Click to edit Master title style</a:t>
            </a:r>
            <a:endParaRPr lang="en-US" dirty="0"/>
          </a:p>
        </p:txBody>
      </p:sp>
      <p:grpSp>
        <p:nvGrpSpPr>
          <p:cNvPr id="2" name="Group 1"/>
          <p:cNvGrpSpPr/>
          <p:nvPr userDrawn="1"/>
        </p:nvGrpSpPr>
        <p:grpSpPr>
          <a:xfrm>
            <a:off x="7708715" y="-792"/>
            <a:ext cx="1448784" cy="6855799"/>
            <a:chOff x="7708715" y="-792"/>
            <a:chExt cx="1448784" cy="6855799"/>
          </a:xfrm>
        </p:grpSpPr>
        <p:pic>
          <p:nvPicPr>
            <p:cNvPr id="15" name="Picture 14" descr="IHHP_EI_Icon-V2014.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3430" y="2707543"/>
              <a:ext cx="1431369" cy="1440000"/>
            </a:xfrm>
            <a:prstGeom prst="rect">
              <a:avLst/>
            </a:prstGeom>
          </p:spPr>
        </p:pic>
        <p:sp>
          <p:nvSpPr>
            <p:cNvPr id="16" name="Rectangle 15"/>
            <p:cNvSpPr/>
            <p:nvPr userDrawn="1"/>
          </p:nvSpPr>
          <p:spPr>
            <a:xfrm>
              <a:off x="7713429" y="-792"/>
              <a:ext cx="1440000" cy="1230847"/>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20" name="Rectangle 19"/>
            <p:cNvSpPr/>
            <p:nvPr userDrawn="1"/>
          </p:nvSpPr>
          <p:spPr>
            <a:xfrm>
              <a:off x="7717499" y="5636929"/>
              <a:ext cx="1440000" cy="1218078"/>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23" name="Picture 10"/>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7713430" y="1252280"/>
              <a:ext cx="1430570" cy="143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userDrawn="1"/>
          </p:nvPicPr>
          <p:blipFill>
            <a:blip r:embed="rId4" cstate="email">
              <a:extLst>
                <a:ext uri="{28A0092B-C50C-407E-A947-70E740481C1C}">
                  <a14:useLocalDpi xmlns:a14="http://schemas.microsoft.com/office/drawing/2010/main" val="0"/>
                </a:ext>
              </a:extLst>
            </a:blip>
            <a:stretch>
              <a:fillRect/>
            </a:stretch>
          </p:blipFill>
          <p:spPr bwMode="auto">
            <a:xfrm>
              <a:off x="7708715" y="4172236"/>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1703979"/>
      </p:ext>
    </p:extLst>
  </p:cSld>
  <p:clrMapOvr>
    <a:masterClrMapping/>
  </p:clrMapOvr>
  <p:transition xmlns:p14="http://schemas.microsoft.com/office/powerpoint/2010/mai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extBox 2"/>
          <p:cNvSpPr txBox="1"/>
          <p:nvPr userDrawn="1"/>
        </p:nvSpPr>
        <p:spPr>
          <a:xfrm>
            <a:off x="94818" y="6621739"/>
            <a:ext cx="3710700" cy="210861"/>
          </a:xfrm>
          <a:prstGeom prst="rect">
            <a:avLst/>
          </a:prstGeom>
          <a:noFill/>
        </p:spPr>
        <p:txBody>
          <a:bodyPr wrap="square" lIns="0" tIns="0" rIns="0" bIns="0" rtlCol="0" anchor="t" anchorCtr="0">
            <a:noAutofit/>
          </a:bodyPr>
          <a:lstStyle/>
          <a:p>
            <a:pPr>
              <a:tabLst>
                <a:tab pos="2743200" algn="ctr"/>
                <a:tab pos="2968625" algn="ctr"/>
                <a:tab pos="5486400" algn="r"/>
                <a:tab pos="5935663" algn="r"/>
              </a:tabLst>
              <a:defRPr/>
            </a:pPr>
            <a:r>
              <a:rPr lang="en-CA" sz="700" dirty="0">
                <a:solidFill>
                  <a:srgbClr val="323E64"/>
                </a:solidFill>
                <a:latin typeface="AvantGarde Bk BT"/>
                <a:ea typeface="Times New Roman" pitchFamily="18" charset="0"/>
                <a:cs typeface="AvantGarde Bk BT"/>
              </a:rPr>
              <a:t>Performing Under Pressure: The Science of Emotional Intelligence</a:t>
            </a:r>
          </a:p>
          <a:p>
            <a:pPr>
              <a:tabLst>
                <a:tab pos="2743200" algn="ctr"/>
                <a:tab pos="2968625" algn="ctr"/>
                <a:tab pos="5486400" algn="r"/>
                <a:tab pos="5935663" algn="r"/>
              </a:tabLst>
            </a:pPr>
            <a:r>
              <a:rPr lang="en-CA" sz="700" dirty="0">
                <a:solidFill>
                  <a:srgbClr val="323E64"/>
                </a:solidFill>
                <a:latin typeface="AvantGarde Bk BT"/>
                <a:ea typeface="Times New Roman" pitchFamily="18" charset="0"/>
                <a:cs typeface="AvantGarde Bk BT"/>
              </a:rPr>
              <a:t>© 1999-2016 The Institute for Health and Human Potential </a:t>
            </a:r>
          </a:p>
        </p:txBody>
      </p:sp>
    </p:spTree>
    <p:extLst>
      <p:ext uri="{BB962C8B-B14F-4D97-AF65-F5344CB8AC3E}">
        <p14:creationId xmlns:p14="http://schemas.microsoft.com/office/powerpoint/2010/main" val="4172911167"/>
      </p:ext>
    </p:extLst>
  </p:cSld>
  <p:clrMapOvr>
    <a:masterClrMapping/>
  </p:clrMapOvr>
  <p:transition xmlns:p14="http://schemas.microsoft.com/office/powerpoint/2010/mai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1" y="0"/>
            <a:ext cx="7826052"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entury Gothic" panose="020B0502020202020204" pitchFamily="34" charset="0"/>
            </a:endParaRPr>
          </a:p>
        </p:txBody>
      </p:sp>
      <p:sp>
        <p:nvSpPr>
          <p:cNvPr id="4" name="Text Placeholder 6"/>
          <p:cNvSpPr>
            <a:spLocks noGrp="1"/>
          </p:cNvSpPr>
          <p:nvPr>
            <p:ph type="body" sz="quarter" idx="12"/>
          </p:nvPr>
        </p:nvSpPr>
        <p:spPr>
          <a:xfrm>
            <a:off x="535138" y="1776956"/>
            <a:ext cx="6759279" cy="4518025"/>
          </a:xfrm>
        </p:spPr>
        <p:txBody>
          <a:bodyPr anchor="ctr" anchorCtr="0">
            <a:normAutofit/>
          </a:bodyPr>
          <a:lstStyle>
            <a:lvl1pPr algn="l">
              <a:defRPr>
                <a:solidFill>
                  <a:schemeClr val="tx1"/>
                </a:solidFill>
                <a:latin typeface="Century Gothic" panose="020B0502020202020204" pitchFamily="34" charset="0"/>
              </a:defRPr>
            </a:lvl1pPr>
            <a:lvl2pPr algn="l">
              <a:defRPr>
                <a:solidFill>
                  <a:schemeClr val="tx1"/>
                </a:solidFill>
                <a:latin typeface="Century Gothic" panose="020B0502020202020204" pitchFamily="34" charset="0"/>
              </a:defRPr>
            </a:lvl2pPr>
            <a:lvl3pPr algn="l">
              <a:defRPr>
                <a:solidFill>
                  <a:schemeClr val="tx1"/>
                </a:solidFill>
                <a:latin typeface="Century Gothic" panose="020B0502020202020204" pitchFamily="34" charset="0"/>
              </a:defRPr>
            </a:lvl3pPr>
            <a:lvl4pPr marL="0" indent="0" algn="l">
              <a:buFontTx/>
              <a:buNone/>
              <a:defRPr b="0" i="0">
                <a:solidFill>
                  <a:schemeClr val="tx1"/>
                </a:solidFill>
                <a:latin typeface="Century Gothic" panose="020B0502020202020204" pitchFamily="34" charset="0"/>
              </a:defRPr>
            </a:lvl4pPr>
            <a:lvl5pPr algn="l">
              <a:defRPr>
                <a:solidFill>
                  <a:schemeClr val="tx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9" name="Rectangle 8"/>
          <p:cNvSpPr/>
          <p:nvPr userDrawn="1"/>
        </p:nvSpPr>
        <p:spPr>
          <a:xfrm>
            <a:off x="11820" y="417347"/>
            <a:ext cx="9132180"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srgbClr val="69B240"/>
              </a:solidFill>
              <a:latin typeface="Century Gothic" panose="020B0502020202020204" pitchFamily="34" charset="0"/>
            </a:endParaRPr>
          </a:p>
        </p:txBody>
      </p:sp>
      <p:pic>
        <p:nvPicPr>
          <p:cNvPr id="11" name="Picture 10" descr="EI360_Logo-V2014.eps"/>
          <p:cNvPicPr>
            <a:picLocks noChangeAspect="1"/>
          </p:cNvPicPr>
          <p:nvPr userDrawn="1"/>
        </p:nvPicPr>
        <p:blipFill rotWithShape="1">
          <a:blip r:embed="rId2" cstate="print">
            <a:extLst>
              <a:ext uri="{28A0092B-C50C-407E-A947-70E740481C1C}">
                <a14:useLocalDpi xmlns:a14="http://schemas.microsoft.com/office/drawing/2010/main" val="0"/>
              </a:ext>
            </a:extLst>
          </a:blip>
          <a:srcRect r="70759"/>
          <a:stretch/>
        </p:blipFill>
        <p:spPr>
          <a:xfrm>
            <a:off x="6634284" y="4249270"/>
            <a:ext cx="2242630" cy="2185372"/>
          </a:xfrm>
          <a:prstGeom prst="rect">
            <a:avLst/>
          </a:prstGeom>
        </p:spPr>
      </p:pic>
    </p:spTree>
    <p:extLst>
      <p:ext uri="{BB962C8B-B14F-4D97-AF65-F5344CB8AC3E}">
        <p14:creationId xmlns:p14="http://schemas.microsoft.com/office/powerpoint/2010/main" val="4133249135"/>
      </p:ext>
    </p:extLst>
  </p:cSld>
  <p:clrMapOvr>
    <a:masterClrMapping/>
  </p:clrMapOvr>
  <p:transition xmlns:p14="http://schemas.microsoft.com/office/powerpoint/2010/mai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1" y="0"/>
            <a:ext cx="7826052"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entury Gothic" panose="020B0502020202020204" pitchFamily="34" charset="0"/>
            </a:endParaRPr>
          </a:p>
        </p:txBody>
      </p:sp>
      <p:sp>
        <p:nvSpPr>
          <p:cNvPr id="4" name="Text Placeholder 6"/>
          <p:cNvSpPr>
            <a:spLocks noGrp="1"/>
          </p:cNvSpPr>
          <p:nvPr>
            <p:ph type="body" sz="quarter" idx="12"/>
          </p:nvPr>
        </p:nvSpPr>
        <p:spPr>
          <a:xfrm>
            <a:off x="616522" y="1353309"/>
            <a:ext cx="6759279" cy="4518025"/>
          </a:xfrm>
        </p:spPr>
        <p:txBody>
          <a:bodyPr anchor="ctr" anchorCtr="0">
            <a:normAutofit/>
          </a:bodyPr>
          <a:lstStyle>
            <a:lvl1pPr algn="l">
              <a:defRPr>
                <a:solidFill>
                  <a:schemeClr val="tx1"/>
                </a:solidFill>
                <a:latin typeface="Century Gothic" panose="020B0502020202020204" pitchFamily="34" charset="0"/>
              </a:defRPr>
            </a:lvl1pPr>
            <a:lvl2pPr algn="l">
              <a:buClr>
                <a:srgbClr val="69B240"/>
              </a:buClr>
              <a:defRPr>
                <a:solidFill>
                  <a:schemeClr val="tx1"/>
                </a:solidFill>
                <a:latin typeface="Century Gothic" panose="020B0502020202020204" pitchFamily="34" charset="0"/>
              </a:defRPr>
            </a:lvl2pPr>
            <a:lvl3pPr algn="l">
              <a:defRPr>
                <a:solidFill>
                  <a:schemeClr val="tx1"/>
                </a:solidFill>
                <a:latin typeface="Century Gothic" panose="020B0502020202020204" pitchFamily="34" charset="0"/>
              </a:defRPr>
            </a:lvl3pPr>
            <a:lvl4pPr marL="0" indent="0" algn="l">
              <a:buFontTx/>
              <a:buNone/>
              <a:defRPr b="0" i="0">
                <a:solidFill>
                  <a:schemeClr val="tx1"/>
                </a:solidFill>
                <a:latin typeface="Century Gothic" panose="020B0502020202020204" pitchFamily="34" charset="0"/>
              </a:defRPr>
            </a:lvl4pPr>
            <a:lvl5pPr algn="l">
              <a:defRPr>
                <a:solidFill>
                  <a:schemeClr val="tx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5" name="Rectangle 4"/>
          <p:cNvSpPr/>
          <p:nvPr userDrawn="1"/>
        </p:nvSpPr>
        <p:spPr>
          <a:xfrm>
            <a:off x="11820" y="417347"/>
            <a:ext cx="9132180"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prstClr val="white"/>
              </a:solidFill>
              <a:latin typeface="Century Gothic" panose="020B0502020202020204" pitchFamily="34" charset="0"/>
            </a:endParaRPr>
          </a:p>
        </p:txBody>
      </p:sp>
      <p:pic>
        <p:nvPicPr>
          <p:cNvPr id="6" name="Picture 5" descr="EI360_Logo-V2014.eps"/>
          <p:cNvPicPr>
            <a:picLocks noChangeAspect="1"/>
          </p:cNvPicPr>
          <p:nvPr userDrawn="1"/>
        </p:nvPicPr>
        <p:blipFill rotWithShape="1">
          <a:blip r:embed="rId2" cstate="print">
            <a:extLst>
              <a:ext uri="{28A0092B-C50C-407E-A947-70E740481C1C}">
                <a14:useLocalDpi xmlns:a14="http://schemas.microsoft.com/office/drawing/2010/main" val="0"/>
              </a:ext>
            </a:extLst>
          </a:blip>
          <a:srcRect r="70759"/>
          <a:stretch/>
        </p:blipFill>
        <p:spPr>
          <a:xfrm>
            <a:off x="6634284" y="4249270"/>
            <a:ext cx="2242630" cy="2185372"/>
          </a:xfrm>
          <a:prstGeom prst="rect">
            <a:avLst/>
          </a:prstGeom>
        </p:spPr>
      </p:pic>
      <p:sp>
        <p:nvSpPr>
          <p:cNvPr id="2" name="Title 1"/>
          <p:cNvSpPr>
            <a:spLocks noGrp="1"/>
          </p:cNvSpPr>
          <p:nvPr>
            <p:ph type="title"/>
          </p:nvPr>
        </p:nvSpPr>
        <p:spPr>
          <a:xfrm>
            <a:off x="236726" y="46611"/>
            <a:ext cx="7518873" cy="834919"/>
          </a:xfrm>
        </p:spPr>
        <p:txBody>
          <a:bodyPr/>
          <a:lstStyle>
            <a:lvl1pPr>
              <a:defRPr b="1">
                <a:solidFill>
                  <a:schemeClr val="bg1"/>
                </a:solidFill>
                <a:latin typeface="Century Gothic" panose="020B0502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883979953"/>
      </p:ext>
    </p:extLst>
  </p:cSld>
  <p:clrMapOvr>
    <a:masterClrMapping/>
  </p:clrMapOvr>
  <p:transition xmlns:p14="http://schemas.microsoft.com/office/powerpoint/2010/mai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46226" y="181082"/>
            <a:ext cx="6015160" cy="834919"/>
          </a:xfrm>
        </p:spPr>
        <p:txBody>
          <a:bodyPr/>
          <a:lstStyle/>
          <a:p>
            <a:r>
              <a:rPr lang="en-US"/>
              <a:t>Click to edit Master title style</a:t>
            </a:r>
            <a:endParaRPr lang="en-CA"/>
          </a:p>
        </p:txBody>
      </p:sp>
      <p:sp>
        <p:nvSpPr>
          <p:cNvPr id="3" name="Rectangle 2"/>
          <p:cNvSpPr/>
          <p:nvPr userDrawn="1"/>
        </p:nvSpPr>
        <p:spPr>
          <a:xfrm>
            <a:off x="1" y="0"/>
            <a:ext cx="7670800" cy="6858000"/>
          </a:xfrm>
          <a:prstGeom prst="rect">
            <a:avLst/>
          </a:prstGeom>
          <a:solidFill>
            <a:srgbClr val="323E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entury Gothic" panose="020B0502020202020204" pitchFamily="34" charset="0"/>
            </a:endParaRPr>
          </a:p>
        </p:txBody>
      </p:sp>
      <p:sp>
        <p:nvSpPr>
          <p:cNvPr id="4" name="Text Placeholder 6"/>
          <p:cNvSpPr>
            <a:spLocks noGrp="1"/>
          </p:cNvSpPr>
          <p:nvPr>
            <p:ph type="body" sz="quarter" idx="12"/>
          </p:nvPr>
        </p:nvSpPr>
        <p:spPr>
          <a:xfrm>
            <a:off x="535138" y="1776956"/>
            <a:ext cx="6759279" cy="4518025"/>
          </a:xfrm>
        </p:spPr>
        <p:txBody>
          <a:bodyPr anchor="ctr" anchorCtr="0">
            <a:normAutofit/>
          </a:bodyPr>
          <a:lstStyle>
            <a:lvl1pPr algn="l">
              <a:defRPr>
                <a:solidFill>
                  <a:schemeClr val="bg1"/>
                </a:solidFill>
                <a:latin typeface="Century Gothic" panose="020B0502020202020204" pitchFamily="34" charset="0"/>
              </a:defRPr>
            </a:lvl1pPr>
            <a:lvl2pPr algn="l">
              <a:defRPr>
                <a:solidFill>
                  <a:schemeClr val="bg1"/>
                </a:solidFill>
                <a:latin typeface="Century Gothic" panose="020B0502020202020204" pitchFamily="34" charset="0"/>
              </a:defRPr>
            </a:lvl2pPr>
            <a:lvl3pPr algn="l">
              <a:defRPr>
                <a:solidFill>
                  <a:schemeClr val="bg1"/>
                </a:solidFill>
                <a:latin typeface="Century Gothic" panose="020B0502020202020204" pitchFamily="34" charset="0"/>
              </a:defRPr>
            </a:lvl3pPr>
            <a:lvl4pPr marL="0" indent="0" algn="l">
              <a:buFontTx/>
              <a:buNone/>
              <a:defRPr b="0" i="0">
                <a:solidFill>
                  <a:schemeClr val="accent2"/>
                </a:solidFill>
                <a:latin typeface="Century Gothic" panose="020B0502020202020204" pitchFamily="34" charset="0"/>
              </a:defRPr>
            </a:lvl4pPr>
            <a:lvl5pPr algn="l">
              <a:defRPr>
                <a:solidFill>
                  <a:schemeClr val="bg1"/>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Fourth level</a:t>
            </a:r>
          </a:p>
          <a:p>
            <a:pPr lvl="4"/>
            <a:r>
              <a:rPr lang="en-CA" dirty="0"/>
              <a:t>Fifth level</a:t>
            </a:r>
            <a:endParaRPr lang="en-US" dirty="0"/>
          </a:p>
        </p:txBody>
      </p:sp>
      <p:sp>
        <p:nvSpPr>
          <p:cNvPr id="9" name="Rectangle 8"/>
          <p:cNvSpPr/>
          <p:nvPr userDrawn="1"/>
        </p:nvSpPr>
        <p:spPr>
          <a:xfrm>
            <a:off x="11820" y="417347"/>
            <a:ext cx="7658981" cy="518615"/>
          </a:xfrm>
          <a:prstGeom prst="rect">
            <a:avLst/>
          </a:prstGeom>
          <a:solidFill>
            <a:srgbClr val="69B240"/>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prstClr val="white"/>
              </a:solidFill>
              <a:latin typeface="Century Gothic" panose="020B0502020202020204" pitchFamily="34" charset="0"/>
            </a:endParaRPr>
          </a:p>
        </p:txBody>
      </p:sp>
      <p:pic>
        <p:nvPicPr>
          <p:cNvPr id="11" name="Picture 10" descr="EI360_Logo-V2014.eps"/>
          <p:cNvPicPr>
            <a:picLocks noChangeAspect="1"/>
          </p:cNvPicPr>
          <p:nvPr userDrawn="1"/>
        </p:nvPicPr>
        <p:blipFill rotWithShape="1">
          <a:blip r:embed="rId2" cstate="email">
            <a:extLst>
              <a:ext uri="{28A0092B-C50C-407E-A947-70E740481C1C}">
                <a14:useLocalDpi xmlns:a14="http://schemas.microsoft.com/office/drawing/2010/main" val="0"/>
              </a:ext>
            </a:extLst>
          </a:blip>
          <a:srcRect r="70759"/>
          <a:stretch/>
        </p:blipFill>
        <p:spPr>
          <a:xfrm>
            <a:off x="7806018" y="2764214"/>
            <a:ext cx="1237562" cy="1119126"/>
          </a:xfrm>
          <a:prstGeom prst="rect">
            <a:avLst/>
          </a:prstGeom>
        </p:spPr>
      </p:pic>
      <p:sp>
        <p:nvSpPr>
          <p:cNvPr id="12" name="TextBox 11"/>
          <p:cNvSpPr txBox="1"/>
          <p:nvPr userDrawn="1"/>
        </p:nvSpPr>
        <p:spPr>
          <a:xfrm>
            <a:off x="56718" y="6621739"/>
            <a:ext cx="2978582" cy="309469"/>
          </a:xfrm>
          <a:prstGeom prst="rect">
            <a:avLst/>
          </a:prstGeom>
          <a:noFill/>
        </p:spPr>
        <p:txBody>
          <a:bodyPr wrap="square" lIns="0" tIns="0" rIns="0" bIns="0" rtlCol="0" anchor="t" anchorCtr="0">
            <a:noAutofit/>
          </a:bodyPr>
          <a:lstStyle/>
          <a:p>
            <a:pPr>
              <a:tabLst>
                <a:tab pos="2743200" algn="ctr"/>
                <a:tab pos="2968625" algn="ctr"/>
                <a:tab pos="5486400" algn="r"/>
                <a:tab pos="5935663" algn="r"/>
              </a:tabLst>
              <a:defRPr/>
            </a:pPr>
            <a:r>
              <a:rPr lang="en-CA" sz="700" dirty="0">
                <a:solidFill>
                  <a:prstClr val="white"/>
                </a:solidFill>
                <a:latin typeface="AvantGarde Bk BT"/>
                <a:ea typeface="Times New Roman" pitchFamily="18" charset="0"/>
                <a:cs typeface="AvantGarde Bk BT"/>
              </a:rPr>
              <a:t>Performing Under Pressure: The Science of Emotional Intelligence</a:t>
            </a:r>
          </a:p>
          <a:p>
            <a:pPr>
              <a:tabLst>
                <a:tab pos="2743200" algn="ctr"/>
                <a:tab pos="2968625" algn="ctr"/>
                <a:tab pos="5486400" algn="r"/>
                <a:tab pos="5935663" algn="r"/>
              </a:tabLst>
            </a:pPr>
            <a:r>
              <a:rPr lang="en-CA" sz="700" dirty="0">
                <a:solidFill>
                  <a:prstClr val="white"/>
                </a:solidFill>
                <a:latin typeface="AvantGarde Bk BT"/>
                <a:ea typeface="Times New Roman" pitchFamily="18" charset="0"/>
                <a:cs typeface="AvantGarde Bk BT"/>
              </a:rPr>
              <a:t>© 1999-2016 The Institute for Health and Human Potential </a:t>
            </a:r>
          </a:p>
        </p:txBody>
      </p:sp>
      <p:sp>
        <p:nvSpPr>
          <p:cNvPr id="18" name="Rectangle 17"/>
          <p:cNvSpPr/>
          <p:nvPr userDrawn="1"/>
        </p:nvSpPr>
        <p:spPr>
          <a:xfrm>
            <a:off x="7713429" y="-792"/>
            <a:ext cx="1440000" cy="126000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19" name="Rectangle 18"/>
          <p:cNvSpPr/>
          <p:nvPr userDrawn="1"/>
        </p:nvSpPr>
        <p:spPr>
          <a:xfrm>
            <a:off x="7717499" y="5595008"/>
            <a:ext cx="1440000" cy="126000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20" name="Picture 10" descr="IHHP-IM-handspring_BW.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t="19077" b="14487"/>
          <a:stretch>
            <a:fillRect/>
          </a:stretch>
        </p:blipFill>
        <p:spPr bwMode="auto">
          <a:xfrm>
            <a:off x="7704799" y="1300127"/>
            <a:ext cx="144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01 pressure"/>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717499" y="4093708"/>
            <a:ext cx="144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77668"/>
      </p:ext>
    </p:extLst>
  </p:cSld>
  <p:clrMapOvr>
    <a:masterClrMapping/>
  </p:clrMapOvr>
  <p:transition xmlns:p14="http://schemas.microsoft.com/office/powerpoint/2010/mai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urse Title">
    <p:spTree>
      <p:nvGrpSpPr>
        <p:cNvPr id="1" name=""/>
        <p:cNvGrpSpPr/>
        <p:nvPr/>
      </p:nvGrpSpPr>
      <p:grpSpPr>
        <a:xfrm>
          <a:off x="0" y="0"/>
          <a:ext cx="0" cy="0"/>
          <a:chOff x="0" y="0"/>
          <a:chExt cx="0" cy="0"/>
        </a:xfrm>
      </p:grpSpPr>
      <p:sp>
        <p:nvSpPr>
          <p:cNvPr id="2" name="Title 1"/>
          <p:cNvSpPr>
            <a:spLocks noGrp="1"/>
          </p:cNvSpPr>
          <p:nvPr>
            <p:ph type="ctrTitle"/>
          </p:nvPr>
        </p:nvSpPr>
        <p:spPr>
          <a:xfrm>
            <a:off x="1560511" y="4071295"/>
            <a:ext cx="6021387" cy="424505"/>
          </a:xfrm>
          <a:prstGeom prst="rect">
            <a:avLst/>
          </a:prstGeom>
        </p:spPr>
        <p:txBody>
          <a:bodyPr lIns="0" tIns="0" rIns="0" bIns="0"/>
          <a:lstStyle>
            <a:lvl1pPr algn="l">
              <a:defRPr sz="1800" b="0" i="0" baseline="0">
                <a:solidFill>
                  <a:srgbClr val="323E64"/>
                </a:solidFill>
                <a:latin typeface="Century Gothic" panose="020B0502020202020204" pitchFamily="34" charset="0"/>
                <a:cs typeface="Century Gothic" panose="020B0502020202020204" pitchFamily="34" charset="0"/>
              </a:defRPr>
            </a:lvl1pPr>
          </a:lstStyle>
          <a:p>
            <a:r>
              <a:rPr lang="en-CA" dirty="0"/>
              <a:t>Click to edit Master title style</a:t>
            </a:r>
            <a:endParaRPr lang="en-US" dirty="0"/>
          </a:p>
        </p:txBody>
      </p:sp>
      <p:pic>
        <p:nvPicPr>
          <p:cNvPr id="4" name="Picture 3" descr="IHHP_Logo-V2014.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415032" y="293512"/>
            <a:ext cx="2569127" cy="500944"/>
          </a:xfrm>
          <a:prstGeom prst="rect">
            <a:avLst/>
          </a:prstGeom>
        </p:spPr>
      </p:pic>
      <p:pic>
        <p:nvPicPr>
          <p:cNvPr id="14" name="Picture 13" descr="IHHP_EI_Nameplate-V2014.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8763" y="3146897"/>
            <a:ext cx="6053135" cy="820764"/>
          </a:xfrm>
          <a:prstGeom prst="rect">
            <a:avLst/>
          </a:prstGeom>
        </p:spPr>
      </p:pic>
      <p:pic>
        <p:nvPicPr>
          <p:cNvPr id="17" name="Picture 16" descr="IHHP_EI_Icon-V2014.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96" y="2416823"/>
            <a:ext cx="1431369" cy="1493192"/>
          </a:xfrm>
          <a:prstGeom prst="rect">
            <a:avLst/>
          </a:prstGeom>
        </p:spPr>
      </p:pic>
      <p:sp>
        <p:nvSpPr>
          <p:cNvPr id="18" name="Rectangle 17"/>
          <p:cNvSpPr/>
          <p:nvPr userDrawn="1"/>
        </p:nvSpPr>
        <p:spPr>
          <a:xfrm>
            <a:off x="1895" y="0"/>
            <a:ext cx="1440000" cy="978997"/>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sp>
        <p:nvSpPr>
          <p:cNvPr id="20" name="Rectangle 19"/>
          <p:cNvSpPr/>
          <p:nvPr userDrawn="1"/>
        </p:nvSpPr>
        <p:spPr>
          <a:xfrm>
            <a:off x="-6735" y="5586070"/>
            <a:ext cx="1440000" cy="982421"/>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latin typeface="Calibri"/>
            </a:endParaRPr>
          </a:p>
        </p:txBody>
      </p:sp>
      <p:pic>
        <p:nvPicPr>
          <p:cNvPr id="23" name="Picture 10" descr="IHHP-IM-handspring_BW.jpg"/>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t="19077" b="14487"/>
          <a:stretch>
            <a:fillRect/>
          </a:stretch>
        </p:blipFill>
        <p:spPr bwMode="auto">
          <a:xfrm>
            <a:off x="-6735" y="1027965"/>
            <a:ext cx="1440000" cy="130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01 pressure"/>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5965" y="3992321"/>
            <a:ext cx="1440000" cy="149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86453"/>
      </p:ext>
    </p:extLst>
  </p:cSld>
  <p:clrMapOvr>
    <a:masterClrMapping/>
  </p:clrMapOvr>
  <p:transition xmlns:p14="http://schemas.microsoft.com/office/powerpoint/2010/mai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nfo/Teach">
    <p:spTree>
      <p:nvGrpSpPr>
        <p:cNvPr id="1" name=""/>
        <p:cNvGrpSpPr/>
        <p:nvPr/>
      </p:nvGrpSpPr>
      <p:grpSpPr>
        <a:xfrm>
          <a:off x="0" y="0"/>
          <a:ext cx="0" cy="0"/>
          <a:chOff x="0" y="0"/>
          <a:chExt cx="0" cy="0"/>
        </a:xfrm>
      </p:grpSpPr>
      <p:sp>
        <p:nvSpPr>
          <p:cNvPr id="7" name="Rectangle 6"/>
          <p:cNvSpPr/>
          <p:nvPr userDrawn="1"/>
        </p:nvSpPr>
        <p:spPr>
          <a:xfrm>
            <a:off x="1524000" y="386170"/>
            <a:ext cx="7619999" cy="40947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srgbClr val="82C55C"/>
              </a:solidFill>
              <a:effectLst>
                <a:outerShdw blurRad="38100" dist="38100" dir="2700000" algn="tl">
                  <a:srgbClr val="000000">
                    <a:alpha val="43137"/>
                  </a:srgbClr>
                </a:outerShdw>
              </a:effectLst>
              <a:latin typeface="Calibri"/>
            </a:endParaRPr>
          </a:p>
        </p:txBody>
      </p:sp>
      <p:sp>
        <p:nvSpPr>
          <p:cNvPr id="16" name="Content Placeholder 15"/>
          <p:cNvSpPr>
            <a:spLocks noGrp="1"/>
          </p:cNvSpPr>
          <p:nvPr>
            <p:ph sz="quarter" idx="10"/>
          </p:nvPr>
        </p:nvSpPr>
        <p:spPr>
          <a:xfrm>
            <a:off x="498764" y="1296740"/>
            <a:ext cx="8566335" cy="5400840"/>
          </a:xfrm>
        </p:spPr>
        <p:txBody>
          <a:bodyPr/>
          <a:lstStyle>
            <a:lvl1pPr>
              <a:defRPr>
                <a:latin typeface="Century Gothic" panose="020B0502020202020204" pitchFamily="34" charset="0"/>
              </a:defRPr>
            </a:lvl1pPr>
            <a:lvl2pPr>
              <a:buClr>
                <a:srgbClr val="69B240"/>
              </a:buClr>
              <a:defRPr>
                <a:latin typeface="Century Gothic" panose="020B0502020202020204" pitchFamily="34" charset="0"/>
              </a:defRPr>
            </a:lvl2pPr>
            <a:lvl3pPr>
              <a:defRPr>
                <a:solidFill>
                  <a:srgbClr val="69B240"/>
                </a:solidFill>
                <a:latin typeface="Century Gothic" panose="020B0502020202020204" pitchFamily="34" charset="0"/>
              </a:defRPr>
            </a:lvl3pPr>
            <a:lvl4pPr marL="346075" indent="-219075">
              <a:buClr>
                <a:srgbClr val="69B240"/>
              </a:buClr>
              <a:defRPr>
                <a:latin typeface="Century Gothic" panose="020B0502020202020204" pitchFamily="34" charset="0"/>
              </a:defRPr>
            </a:lvl4pPr>
            <a:lvl5pPr>
              <a:defRPr>
                <a:solidFill>
                  <a:srgbClr val="69B240"/>
                </a:solidFill>
                <a:latin typeface="Century Gothic" panose="020B0502020202020204" pitchFamily="34" charset="0"/>
              </a:defRPr>
            </a:lvl5pPr>
          </a:lstStyle>
          <a:p>
            <a:pPr lvl="0"/>
            <a:r>
              <a:rPr lang="en-CA" dirty="0"/>
              <a:t>Click to edit Master text styles</a:t>
            </a:r>
          </a:p>
          <a:p>
            <a:pPr lvl="1"/>
            <a:r>
              <a:rPr lang="en-CA" dirty="0"/>
              <a:t> Second level</a:t>
            </a:r>
          </a:p>
          <a:p>
            <a:pPr lvl="2"/>
            <a:r>
              <a:rPr lang="en-CA" dirty="0"/>
              <a:t>Third level</a:t>
            </a:r>
          </a:p>
          <a:p>
            <a:pPr lvl="3"/>
            <a:r>
              <a:rPr lang="en-CA" dirty="0"/>
              <a:t> Fourth level</a:t>
            </a:r>
          </a:p>
          <a:p>
            <a:pPr lvl="4"/>
            <a:r>
              <a:rPr lang="en-CA" dirty="0"/>
              <a:t>Fifth level</a:t>
            </a:r>
            <a:endParaRPr lang="en-US" dirty="0"/>
          </a:p>
        </p:txBody>
      </p:sp>
      <p:sp>
        <p:nvSpPr>
          <p:cNvPr id="17" name="Title 16"/>
          <p:cNvSpPr>
            <a:spLocks noGrp="1"/>
          </p:cNvSpPr>
          <p:nvPr>
            <p:ph type="title" hasCustomPrompt="1"/>
          </p:nvPr>
        </p:nvSpPr>
        <p:spPr>
          <a:xfrm>
            <a:off x="1524000" y="-21174"/>
            <a:ext cx="7620000" cy="809518"/>
          </a:xfrm>
        </p:spPr>
        <p:txBody>
          <a:bodyPr/>
          <a:lstStyle>
            <a:lvl1pPr>
              <a:defRPr sz="2800" b="1">
                <a:solidFill>
                  <a:schemeClr val="bg1"/>
                </a:solidFill>
                <a:latin typeface="Century Gothic" panose="020B0502020202020204" pitchFamily="34" charset="0"/>
              </a:defRPr>
            </a:lvl1pPr>
          </a:lstStyle>
          <a:p>
            <a:r>
              <a:rPr lang="en-CA" dirty="0"/>
              <a:t> Click to edit Master 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85815"/>
            <a:ext cx="1524000" cy="314781"/>
          </a:xfrm>
          <a:prstGeom prst="rect">
            <a:avLst/>
          </a:prstGeom>
        </p:spPr>
      </p:pic>
    </p:spTree>
    <p:extLst>
      <p:ext uri="{BB962C8B-B14F-4D97-AF65-F5344CB8AC3E}">
        <p14:creationId xmlns:p14="http://schemas.microsoft.com/office/powerpoint/2010/main" val="2879206954"/>
      </p:ext>
    </p:extLst>
  </p:cSld>
  <p:clrMapOvr>
    <a:masterClrMapping/>
  </p:clrMapOvr>
  <p:transition xmlns:p14="http://schemas.microsoft.com/office/powerpoint/2010/mai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1524000" y="386170"/>
            <a:ext cx="7619999" cy="409470"/>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CA" dirty="0">
              <a:solidFill>
                <a:srgbClr val="82C55C"/>
              </a:solidFill>
              <a:effectLst>
                <a:outerShdw blurRad="38100" dist="38100" dir="2700000" algn="tl">
                  <a:srgbClr val="000000">
                    <a:alpha val="43137"/>
                  </a:srgbClr>
                </a:outerShdw>
              </a:effectLst>
              <a:latin typeface="Calibri"/>
            </a:endParaRPr>
          </a:p>
        </p:txBody>
      </p:sp>
      <p:sp>
        <p:nvSpPr>
          <p:cNvPr id="4" name="Title 16"/>
          <p:cNvSpPr>
            <a:spLocks noGrp="1"/>
          </p:cNvSpPr>
          <p:nvPr>
            <p:ph type="title" hasCustomPrompt="1"/>
          </p:nvPr>
        </p:nvSpPr>
        <p:spPr>
          <a:xfrm>
            <a:off x="1524000" y="-8474"/>
            <a:ext cx="7620000" cy="809518"/>
          </a:xfrm>
        </p:spPr>
        <p:txBody>
          <a:bodyPr/>
          <a:lstStyle>
            <a:lvl1pPr>
              <a:defRPr sz="2800" b="1">
                <a:solidFill>
                  <a:schemeClr val="bg1"/>
                </a:solidFill>
                <a:latin typeface="Century Gothic" panose="020B0502020202020204" pitchFamily="34" charset="0"/>
              </a:defRPr>
            </a:lvl1pPr>
          </a:lstStyle>
          <a:p>
            <a:r>
              <a:rPr lang="en-CA" dirty="0"/>
              <a:t> Click to edit Master title 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85815"/>
            <a:ext cx="1524000" cy="314781"/>
          </a:xfrm>
          <a:prstGeom prst="rect">
            <a:avLst/>
          </a:prstGeom>
        </p:spPr>
      </p:pic>
    </p:spTree>
    <p:extLst>
      <p:ext uri="{BB962C8B-B14F-4D97-AF65-F5344CB8AC3E}">
        <p14:creationId xmlns:p14="http://schemas.microsoft.com/office/powerpoint/2010/main" val="591945017"/>
      </p:ext>
    </p:extLst>
  </p:cSld>
  <p:clrMapOvr>
    <a:masterClrMapping/>
  </p:clrMapOvr>
  <p:transition xmlns:p14="http://schemas.microsoft.com/office/powerpoint/2010/mai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66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071254"/>
      </p:ext>
    </p:extLst>
  </p:cSld>
  <p:clrMapOvr>
    <a:masterClrMapping/>
  </p:clrMapOvr>
  <p:transition xmlns:p14="http://schemas.microsoft.com/office/powerpoint/2010/mai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Info/Teach-Title">
    <p:spTree>
      <p:nvGrpSpPr>
        <p:cNvPr id="1" name=""/>
        <p:cNvGrpSpPr/>
        <p:nvPr/>
      </p:nvGrpSpPr>
      <p:grpSpPr>
        <a:xfrm>
          <a:off x="0" y="0"/>
          <a:ext cx="0" cy="0"/>
          <a:chOff x="0" y="0"/>
          <a:chExt cx="0" cy="0"/>
        </a:xfrm>
      </p:grpSpPr>
      <p:sp>
        <p:nvSpPr>
          <p:cNvPr id="6" name="Rectangle 5"/>
          <p:cNvSpPr/>
          <p:nvPr userDrawn="1"/>
        </p:nvSpPr>
        <p:spPr>
          <a:xfrm>
            <a:off x="1524000" y="0"/>
            <a:ext cx="7619999" cy="643205"/>
          </a:xfrm>
          <a:prstGeom prst="rect">
            <a:avLst/>
          </a:prstGeom>
          <a:solidFill>
            <a:srgbClr val="69B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CA" dirty="0">
              <a:solidFill>
                <a:srgbClr val="82C55C"/>
              </a:solidFill>
              <a:effectLst>
                <a:outerShdw blurRad="38100" dist="38100" dir="2700000" algn="tl">
                  <a:srgbClr val="000000">
                    <a:alpha val="43137"/>
                  </a:srgbClr>
                </a:outerShdw>
              </a:effectLst>
              <a:latin typeface="Calibri"/>
            </a:endParaRPr>
          </a:p>
        </p:txBody>
      </p:sp>
      <p:sp>
        <p:nvSpPr>
          <p:cNvPr id="8" name="Title 16"/>
          <p:cNvSpPr>
            <a:spLocks noGrp="1"/>
          </p:cNvSpPr>
          <p:nvPr>
            <p:ph type="title" hasCustomPrompt="1"/>
          </p:nvPr>
        </p:nvSpPr>
        <p:spPr>
          <a:xfrm>
            <a:off x="1600200" y="-8474"/>
            <a:ext cx="7543798" cy="570449"/>
          </a:xfrm>
        </p:spPr>
        <p:txBody>
          <a:bodyPr/>
          <a:lstStyle>
            <a:lvl1pPr>
              <a:defRPr sz="2400" b="1">
                <a:solidFill>
                  <a:schemeClr val="bg1"/>
                </a:solidFill>
                <a:latin typeface="Century Gothic" panose="020B0502020202020204" pitchFamily="34" charset="0"/>
              </a:defRPr>
            </a:lvl1pPr>
          </a:lstStyle>
          <a:p>
            <a:r>
              <a:rPr lang="en-CA" dirty="0"/>
              <a:t> Click to edit Master title style</a:t>
            </a: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47690"/>
            <a:ext cx="1524000" cy="314781"/>
          </a:xfrm>
          <a:prstGeom prst="rect">
            <a:avLst/>
          </a:prstGeom>
        </p:spPr>
      </p:pic>
    </p:spTree>
    <p:extLst>
      <p:ext uri="{BB962C8B-B14F-4D97-AF65-F5344CB8AC3E}">
        <p14:creationId xmlns:p14="http://schemas.microsoft.com/office/powerpoint/2010/main" val="2792548909"/>
      </p:ext>
    </p:extLst>
  </p:cSld>
  <p:clrMapOvr>
    <a:masterClrMapping/>
  </p:clrMapOvr>
  <p:transition xmlns:p14="http://schemas.microsoft.com/office/powerpoint/2010/mai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8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atin typeface="Arial"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sz="1800">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atin typeface="Times New Roman" charset="0"/>
              </a:defRPr>
            </a:lvl1pPr>
          </a:lstStyle>
          <a:p>
            <a:pPr>
              <a:defRPr/>
            </a:pPr>
            <a:fld id="{E2A9BB14-8E8E-EE4A-91B3-495F3C6D27BD}" type="slidenum">
              <a:rPr lang="en-US"/>
              <a:pPr>
                <a:defRPr/>
              </a:pPr>
              <a:t>‹#›</a:t>
            </a:fld>
            <a:endParaRPr lang="en-US"/>
          </a:p>
        </p:txBody>
      </p:sp>
    </p:spTree>
    <p:extLst>
      <p:ext uri="{BB962C8B-B14F-4D97-AF65-F5344CB8AC3E}">
        <p14:creationId xmlns:p14="http://schemas.microsoft.com/office/powerpoint/2010/main" val="373976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1981200" y="992188"/>
            <a:ext cx="3467100" cy="5256212"/>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5600700" y="992188"/>
            <a:ext cx="3467100" cy="5256212"/>
          </a:xfrm>
          <a:prstGeom prst="rect">
            <a:avLst/>
          </a:prstGeo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64064776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402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9.xml"/><Relationship Id="rId21" Type="http://schemas.openxmlformats.org/officeDocument/2006/relationships/slideLayout" Target="../slideLayouts/slideLayout30.xml"/><Relationship Id="rId22" Type="http://schemas.openxmlformats.org/officeDocument/2006/relationships/slideLayout" Target="../slideLayouts/slideLayout31.xml"/><Relationship Id="rId23" Type="http://schemas.openxmlformats.org/officeDocument/2006/relationships/slideLayout" Target="../slideLayouts/slideLayout32.xml"/><Relationship Id="rId24" Type="http://schemas.openxmlformats.org/officeDocument/2006/relationships/slideLayout" Target="../slideLayouts/slideLayout33.xml"/><Relationship Id="rId25" Type="http://schemas.openxmlformats.org/officeDocument/2006/relationships/slideLayout" Target="../slideLayouts/slideLayout34.xml"/><Relationship Id="rId26" Type="http://schemas.openxmlformats.org/officeDocument/2006/relationships/slideLayout" Target="../slideLayouts/slideLayout35.xml"/><Relationship Id="rId27" Type="http://schemas.openxmlformats.org/officeDocument/2006/relationships/slideLayout" Target="../slideLayouts/slideLayout36.xml"/><Relationship Id="rId28" Type="http://schemas.openxmlformats.org/officeDocument/2006/relationships/slideLayout" Target="../slideLayouts/slideLayout37.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30" Type="http://schemas.openxmlformats.org/officeDocument/2006/relationships/slideLayout" Target="../slideLayouts/slideLayout39.xml"/><Relationship Id="rId31" Type="http://schemas.openxmlformats.org/officeDocument/2006/relationships/slideLayout" Target="../slideLayouts/slideLayout40.xml"/><Relationship Id="rId32" Type="http://schemas.openxmlformats.org/officeDocument/2006/relationships/slideLayout" Target="../slideLayouts/slideLayout41.xml"/><Relationship Id="rId9" Type="http://schemas.openxmlformats.org/officeDocument/2006/relationships/slideLayout" Target="../slideLayouts/slideLayout18.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33" Type="http://schemas.openxmlformats.org/officeDocument/2006/relationships/slideLayout" Target="../slideLayouts/slideLayout42.xml"/><Relationship Id="rId34" Type="http://schemas.openxmlformats.org/officeDocument/2006/relationships/slideLayout" Target="../slideLayouts/slideLayout43.xml"/><Relationship Id="rId35" Type="http://schemas.openxmlformats.org/officeDocument/2006/relationships/theme" Target="../theme/theme2.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slideLayout" Target="../slideLayouts/slideLayout27.xml"/><Relationship Id="rId1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20" Type="http://schemas.openxmlformats.org/officeDocument/2006/relationships/theme" Target="../theme/theme3.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_HMCTP_background full slide-2_colors_10x7.5_120_10-24-201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2" descr="HM Logo_newcolor_nolyr_3&quot;.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734300" y="6172200"/>
            <a:ext cx="12192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p:cNvSpPr txBox="1">
            <a:spLocks/>
          </p:cNvSpPr>
          <p:nvPr/>
        </p:nvSpPr>
        <p:spPr bwMode="auto">
          <a:xfrm>
            <a:off x="63500" y="6540500"/>
            <a:ext cx="2514600" cy="228600"/>
          </a:xfrm>
          <a:prstGeom prst="rect">
            <a:avLst/>
          </a:prstGeom>
          <a:noFill/>
          <a:ln w="9525">
            <a:noFill/>
            <a:miter lim="800000"/>
            <a:headEnd/>
            <a:tailEnd/>
          </a:ln>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Bef>
                <a:spcPct val="50000"/>
              </a:spcBef>
              <a:defRPr/>
            </a:pPr>
            <a:r>
              <a:rPr lang="en-US" sz="1000" smtClean="0">
                <a:solidFill>
                  <a:srgbClr val="404040"/>
                </a:solidFill>
                <a:latin typeface="Calibri" charset="0"/>
              </a:rPr>
              <a:t>© 2014 Copyright Institute of HeartMath</a:t>
            </a:r>
            <a:endParaRPr lang="en-US" sz="1000" baseline="30000" smtClean="0">
              <a:solidFill>
                <a:srgbClr val="404040"/>
              </a:solidFill>
              <a:latin typeface="Calibri" charset="0"/>
            </a:endParaRPr>
          </a:p>
        </p:txBody>
      </p:sp>
      <p:pic>
        <p:nvPicPr>
          <p:cNvPr id="1029" name="Picture 5" descr="_IHMlogo_new tagline-2014_4inolyr_300_SR.ps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6400800"/>
            <a:ext cx="2133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60" r:id="rId5"/>
    <p:sldLayoutId id="2147485957" r:id="rId6"/>
    <p:sldLayoutId id="2147485961" r:id="rId7"/>
    <p:sldLayoutId id="2147485962" r:id="rId8"/>
    <p:sldLayoutId id="2147485981" r:id="rId9"/>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CA"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7D290233-0DD1-4A80-BB1E-9ADC3556DBB6}" type="datetimeFigureOut">
              <a:rPr lang="en-US" smtClean="0"/>
              <a:t>17-06-20</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CFE4BAC9-6D41-4691-9299-18EF07EF01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6030" r:id="rId1"/>
    <p:sldLayoutId id="2147486031" r:id="rId2"/>
    <p:sldLayoutId id="2147486032" r:id="rId3"/>
    <p:sldLayoutId id="2147486033" r:id="rId4"/>
    <p:sldLayoutId id="2147486034" r:id="rId5"/>
    <p:sldLayoutId id="2147486035" r:id="rId6"/>
    <p:sldLayoutId id="2147486036" r:id="rId7"/>
    <p:sldLayoutId id="2147486037" r:id="rId8"/>
    <p:sldLayoutId id="2147486038" r:id="rId9"/>
    <p:sldLayoutId id="2147486039" r:id="rId10"/>
    <p:sldLayoutId id="2147486040" r:id="rId11"/>
    <p:sldLayoutId id="2147486041" r:id="rId12"/>
    <p:sldLayoutId id="2147486042" r:id="rId13"/>
    <p:sldLayoutId id="2147486043" r:id="rId14"/>
    <p:sldLayoutId id="2147486044" r:id="rId15"/>
    <p:sldLayoutId id="2147486045" r:id="rId16"/>
    <p:sldLayoutId id="2147486046" r:id="rId17"/>
    <p:sldLayoutId id="2147486048" r:id="rId18"/>
    <p:sldLayoutId id="2147486049" r:id="rId19"/>
    <p:sldLayoutId id="2147486050" r:id="rId20"/>
    <p:sldLayoutId id="2147486051" r:id="rId21"/>
    <p:sldLayoutId id="2147486053" r:id="rId22"/>
    <p:sldLayoutId id="2147486054" r:id="rId23"/>
    <p:sldLayoutId id="2147486056" r:id="rId24"/>
    <p:sldLayoutId id="2147486057" r:id="rId25"/>
    <p:sldLayoutId id="2147486058" r:id="rId26"/>
    <p:sldLayoutId id="2147486059" r:id="rId27"/>
    <p:sldLayoutId id="2147486060" r:id="rId28"/>
    <p:sldLayoutId id="2147486061" r:id="rId29"/>
    <p:sldLayoutId id="2147486062" r:id="rId30"/>
    <p:sldLayoutId id="2147485976" r:id="rId31"/>
    <p:sldLayoutId id="2147485978" r:id="rId32"/>
    <p:sldLayoutId id="2147485979" r:id="rId33"/>
    <p:sldLayoutId id="2147485980" r:id="rId34"/>
  </p:sldLayoutIdLst>
  <p:hf hdr="0" ft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6225" y="181082"/>
            <a:ext cx="7518873" cy="834919"/>
          </a:xfrm>
          <a:prstGeom prst="rect">
            <a:avLst/>
          </a:prstGeom>
        </p:spPr>
        <p:txBody>
          <a:bodyPr vert="horz" lIns="0" tIns="0" rIns="0" bIns="0" rtlCol="0" anchor="b" anchorCtr="0">
            <a:noAutofit/>
          </a:bodyPr>
          <a:lstStyle/>
          <a:p>
            <a:r>
              <a:rPr lang="en-CA" dirty="0"/>
              <a:t>Click to edit Master title style</a:t>
            </a:r>
            <a:endParaRPr lang="en-US" dirty="0"/>
          </a:p>
        </p:txBody>
      </p:sp>
      <p:sp>
        <p:nvSpPr>
          <p:cNvPr id="6" name="Text Placeholder 5"/>
          <p:cNvSpPr>
            <a:spLocks noGrp="1"/>
          </p:cNvSpPr>
          <p:nvPr>
            <p:ph type="body" idx="1"/>
          </p:nvPr>
        </p:nvSpPr>
        <p:spPr>
          <a:xfrm>
            <a:off x="1546225" y="1296738"/>
            <a:ext cx="7518873" cy="5387474"/>
          </a:xfrm>
          <a:prstGeom prst="rect">
            <a:avLst/>
          </a:prstGeom>
        </p:spPr>
        <p:txBody>
          <a:bodyPr vert="horz" lIns="0" tIns="0" rIns="0" bIns="0" rtlCol="0">
            <a:noAutofit/>
          </a:bodyPr>
          <a:lstStyle/>
          <a:p>
            <a:pPr lvl="0"/>
            <a:r>
              <a:rPr lang="en-CA" dirty="0"/>
              <a:t>Click to edit Master text styles</a:t>
            </a:r>
          </a:p>
          <a:p>
            <a:pPr lvl="1"/>
            <a:r>
              <a:rPr lang="en-CA" dirty="0"/>
              <a:t> Second level</a:t>
            </a:r>
          </a:p>
          <a:p>
            <a:pPr lvl="2"/>
            <a:r>
              <a:rPr lang="en-CA" dirty="0"/>
              <a:t>Third level</a:t>
            </a:r>
          </a:p>
          <a:p>
            <a:pPr lvl="3"/>
            <a:r>
              <a:rPr lang="en-CA" dirty="0"/>
              <a:t> Fourth level</a:t>
            </a:r>
          </a:p>
          <a:p>
            <a:pPr lvl="4"/>
            <a:r>
              <a:rPr lang="en-CA" dirty="0"/>
              <a:t>Fifth level</a:t>
            </a:r>
            <a:endParaRPr lang="en-US" dirty="0"/>
          </a:p>
        </p:txBody>
      </p:sp>
      <p:sp>
        <p:nvSpPr>
          <p:cNvPr id="4" name="TextBox 3"/>
          <p:cNvSpPr txBox="1"/>
          <p:nvPr userDrawn="1"/>
        </p:nvSpPr>
        <p:spPr>
          <a:xfrm>
            <a:off x="72266" y="6611228"/>
            <a:ext cx="3710700" cy="210861"/>
          </a:xfrm>
          <a:prstGeom prst="rect">
            <a:avLst/>
          </a:prstGeom>
          <a:noFill/>
        </p:spPr>
        <p:txBody>
          <a:bodyPr wrap="square" lIns="0" tIns="0" rIns="0" bIns="0" rtlCol="0" anchor="t" anchorCtr="0">
            <a:noAutofit/>
          </a:bodyPr>
          <a:lstStyle/>
          <a:p>
            <a:pPr>
              <a:tabLst>
                <a:tab pos="2743200" algn="ctr"/>
                <a:tab pos="2968625" algn="ctr"/>
                <a:tab pos="5486400" algn="r"/>
                <a:tab pos="5935663" algn="r"/>
              </a:tabLst>
              <a:defRPr/>
            </a:pPr>
            <a:r>
              <a:rPr lang="en-CA" sz="700" dirty="0">
                <a:solidFill>
                  <a:srgbClr val="323E64"/>
                </a:solidFill>
                <a:latin typeface="AvantGarde Bk BT"/>
                <a:ea typeface="Times New Roman" pitchFamily="18" charset="0"/>
                <a:cs typeface="AvantGarde Bk BT"/>
              </a:rPr>
              <a:t>Performing Under Pressure: The Science of Emotional Intelligence</a:t>
            </a:r>
          </a:p>
          <a:p>
            <a:pPr>
              <a:tabLst>
                <a:tab pos="2743200" algn="ctr"/>
                <a:tab pos="2968625" algn="ctr"/>
                <a:tab pos="5486400" algn="r"/>
                <a:tab pos="5935663" algn="r"/>
              </a:tabLst>
            </a:pPr>
            <a:r>
              <a:rPr lang="en-CA" sz="700" dirty="0">
                <a:solidFill>
                  <a:srgbClr val="323E64"/>
                </a:solidFill>
                <a:latin typeface="AvantGarde Bk BT"/>
                <a:ea typeface="Times New Roman" pitchFamily="18" charset="0"/>
                <a:cs typeface="AvantGarde Bk BT"/>
              </a:rPr>
              <a:t>© 1999-2016 The Institute for Health and Human Potential </a:t>
            </a:r>
          </a:p>
        </p:txBody>
      </p:sp>
    </p:spTree>
    <p:extLst>
      <p:ext uri="{BB962C8B-B14F-4D97-AF65-F5344CB8AC3E}">
        <p14:creationId xmlns:p14="http://schemas.microsoft.com/office/powerpoint/2010/main" val="2634858817"/>
      </p:ext>
    </p:extLst>
  </p:cSld>
  <p:clrMap bg1="lt1" tx1="dk1" bg2="lt2" tx2="dk2" accent1="accent1" accent2="accent2" accent3="accent3" accent4="accent4" accent5="accent5" accent6="accent6" hlink="hlink" folHlink="folHlink"/>
  <p:sldLayoutIdLst>
    <p:sldLayoutId id="2147486064" r:id="rId1"/>
    <p:sldLayoutId id="2147486065" r:id="rId2"/>
    <p:sldLayoutId id="2147486066" r:id="rId3"/>
    <p:sldLayoutId id="2147486067" r:id="rId4"/>
    <p:sldLayoutId id="2147486068" r:id="rId5"/>
    <p:sldLayoutId id="2147486069" r:id="rId6"/>
    <p:sldLayoutId id="2147486070" r:id="rId7"/>
    <p:sldLayoutId id="2147486071" r:id="rId8"/>
    <p:sldLayoutId id="2147486072" r:id="rId9"/>
    <p:sldLayoutId id="2147486073" r:id="rId10"/>
    <p:sldLayoutId id="2147486074" r:id="rId11"/>
    <p:sldLayoutId id="2147486075" r:id="rId12"/>
    <p:sldLayoutId id="2147486076" r:id="rId13"/>
    <p:sldLayoutId id="2147486077" r:id="rId14"/>
    <p:sldLayoutId id="2147486078" r:id="rId15"/>
    <p:sldLayoutId id="2147486079" r:id="rId16"/>
    <p:sldLayoutId id="2147486080" r:id="rId17"/>
    <p:sldLayoutId id="2147486081" r:id="rId18"/>
    <p:sldLayoutId id="2147486082" r:id="rId19"/>
  </p:sldLayoutIdLst>
  <p:transition xmlns:p14="http://schemas.microsoft.com/office/powerpoint/2010/main" spd="slow">
    <p:push dir="u"/>
  </p:transition>
  <p:txStyles>
    <p:titleStyle>
      <a:lvl1pPr algn="l" defTabSz="457200" rtl="0" eaLnBrk="1" latinLnBrk="0" hangingPunct="1">
        <a:spcBef>
          <a:spcPct val="0"/>
        </a:spcBef>
        <a:buNone/>
        <a:defRPr sz="2800" kern="1200">
          <a:solidFill>
            <a:srgbClr val="323E64"/>
          </a:solidFill>
          <a:latin typeface="ITC Avant Garde Gothic Demi"/>
          <a:ea typeface="+mj-ea"/>
          <a:cs typeface="+mj-cs"/>
        </a:defRPr>
      </a:lvl1pPr>
    </p:titleStyle>
    <p:bodyStyle>
      <a:lvl1pPr marL="0" indent="0" algn="l" defTabSz="457200" rtl="0" eaLnBrk="1" latinLnBrk="0" hangingPunct="1">
        <a:lnSpc>
          <a:spcPct val="120000"/>
        </a:lnSpc>
        <a:spcBef>
          <a:spcPts val="0"/>
        </a:spcBef>
        <a:spcAft>
          <a:spcPts val="1600"/>
        </a:spcAft>
        <a:buFontTx/>
        <a:buNone/>
        <a:defRPr lang="en-CA" sz="2000" kern="1200" baseline="0" dirty="0" smtClean="0">
          <a:solidFill>
            <a:srgbClr val="323E64"/>
          </a:solidFill>
          <a:latin typeface="ITC Avant Garde Gothic Book"/>
          <a:ea typeface="+mn-ea"/>
          <a:cs typeface="+mn-cs"/>
        </a:defRPr>
      </a:lvl1pPr>
      <a:lvl2pPr marL="457200" indent="-203200" algn="l" defTabSz="457200" rtl="0" eaLnBrk="1" latinLnBrk="0" hangingPunct="1">
        <a:lnSpc>
          <a:spcPct val="120000"/>
        </a:lnSpc>
        <a:spcBef>
          <a:spcPts val="0"/>
        </a:spcBef>
        <a:spcAft>
          <a:spcPts val="1600"/>
        </a:spcAft>
        <a:buClr>
          <a:schemeClr val="accent2"/>
        </a:buClr>
        <a:buSzPct val="80000"/>
        <a:buFont typeface="Lucida Grande"/>
        <a:buChar char="■"/>
        <a:defRPr sz="2000" kern="1200" baseline="0">
          <a:solidFill>
            <a:srgbClr val="323E64"/>
          </a:solidFill>
          <a:latin typeface="ITC Avant Garde Gothic Book"/>
          <a:ea typeface="+mn-ea"/>
          <a:cs typeface="+mn-cs"/>
        </a:defRPr>
      </a:lvl2pPr>
      <a:lvl3pPr marL="0" indent="0" algn="l" defTabSz="457200" rtl="0" eaLnBrk="1" latinLnBrk="0" hangingPunct="1">
        <a:lnSpc>
          <a:spcPct val="120000"/>
        </a:lnSpc>
        <a:spcBef>
          <a:spcPts val="0"/>
        </a:spcBef>
        <a:spcAft>
          <a:spcPts val="1600"/>
        </a:spcAft>
        <a:buSzPct val="80000"/>
        <a:buFontTx/>
        <a:buNone/>
        <a:defRPr sz="1800" kern="1200" baseline="0">
          <a:solidFill>
            <a:srgbClr val="82C55C"/>
          </a:solidFill>
          <a:latin typeface="ITC Avant Garde Gothic Medium Oblique"/>
          <a:ea typeface="+mn-ea"/>
          <a:cs typeface="+mn-cs"/>
        </a:defRPr>
      </a:lvl3pPr>
      <a:lvl4pPr marL="0" indent="127000" algn="l" defTabSz="457200" rtl="0" eaLnBrk="1" latinLnBrk="0" hangingPunct="1">
        <a:lnSpc>
          <a:spcPct val="120000"/>
        </a:lnSpc>
        <a:spcBef>
          <a:spcPts val="0"/>
        </a:spcBef>
        <a:spcAft>
          <a:spcPts val="1600"/>
        </a:spcAft>
        <a:buClr>
          <a:schemeClr val="accent2"/>
        </a:buClr>
        <a:buSzPct val="80000"/>
        <a:buFont typeface="Lucida Grande"/>
        <a:buChar char="■"/>
        <a:defRPr sz="2000" kern="1200" baseline="0">
          <a:solidFill>
            <a:srgbClr val="2B3C73"/>
          </a:solidFill>
          <a:latin typeface="ITC Avant Garde Gothic Book"/>
          <a:ea typeface="+mn-ea"/>
          <a:cs typeface="+mn-cs"/>
        </a:defRPr>
      </a:lvl4pPr>
      <a:lvl5pPr marL="0" indent="0" algn="l" defTabSz="457200" rtl="0" eaLnBrk="1" latinLnBrk="0" hangingPunct="1">
        <a:lnSpc>
          <a:spcPct val="120000"/>
        </a:lnSpc>
        <a:spcBef>
          <a:spcPts val="600"/>
        </a:spcBef>
        <a:buFontTx/>
        <a:buNone/>
        <a:defRPr sz="2400" kern="1200" cap="all" baseline="0">
          <a:solidFill>
            <a:srgbClr val="82C55C"/>
          </a:solidFill>
          <a:latin typeface="ITC Avant Garde Gothic Medium"/>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31.png"/><Relationship Id="rId1" Type="http://schemas.microsoft.com/office/2007/relationships/media" Target="../media/media1.mov"/><Relationship Id="rId2" Type="http://schemas.openxmlformats.org/officeDocument/2006/relationships/video" Target="../media/media1.mov"/></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wmf"/><Relationship Id="rId6" Type="http://schemas.openxmlformats.org/officeDocument/2006/relationships/image" Target="../media/image41.jpeg"/><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hyperlink" Target="http://www.google.ca/url?sa=i&amp;rct=j&amp;q=&amp;esrc=s&amp;frm=1&amp;source=images&amp;cd=&amp;cad=rja&amp;docid=_lkSONAJ-93GtM&amp;tbnid=Sw0YdYZeLmH6RM:&amp;ved=0CAUQjRw&amp;url=http://www.shutterstock.com/pic-5923897/stock-photo-business-man-reaching-up-to-something-imaginary-isolated-over-a-white-background.html&amp;ei=yqJbUf7OG9L02wWowYCYDA&amp;bvm=bv.44697112,d.b2I&amp;psig=AFQjCNHILqNB_0l59JQ3DTfe8v1CthFJdQ&amp;ust=1365046335809042" TargetMode="External"/><Relationship Id="rId5" Type="http://schemas.openxmlformats.org/officeDocument/2006/relationships/image" Target="../media/image46.jpe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5.xml"/><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9" descr="HeARTofPERFORM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0"/>
            <a:ext cx="4114799" cy="238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ctrTitle"/>
          </p:nvPr>
        </p:nvSpPr>
        <p:spPr/>
        <p:txBody>
          <a:bodyPr>
            <a:normAutofit/>
          </a:bodyPr>
          <a:lstStyle/>
          <a:p>
            <a:pPr eaLnBrk="1" hangingPunct="1"/>
            <a:r>
              <a:rPr lang="en-US" sz="3200" b="1" dirty="0">
                <a:solidFill>
                  <a:srgbClr val="FFA466"/>
                </a:solidFill>
                <a:latin typeface="Century Gothic" charset="0"/>
                <a:ea typeface="MS PGothic" charset="0"/>
              </a:rPr>
              <a:t/>
            </a:r>
            <a:br>
              <a:rPr lang="en-US" sz="3200" b="1" dirty="0">
                <a:solidFill>
                  <a:srgbClr val="FFA466"/>
                </a:solidFill>
                <a:latin typeface="Century Gothic" charset="0"/>
                <a:ea typeface="MS PGothic" charset="0"/>
              </a:rPr>
            </a:br>
            <a:r>
              <a:rPr lang="en-US" sz="3200" b="1" dirty="0">
                <a:solidFill>
                  <a:srgbClr val="FFA466"/>
                </a:solidFill>
                <a:latin typeface="Century Gothic" charset="0"/>
                <a:ea typeface="MS PGothic" charset="0"/>
              </a:rPr>
              <a:t/>
            </a:r>
            <a:br>
              <a:rPr lang="en-US" sz="3200" b="1" dirty="0">
                <a:solidFill>
                  <a:srgbClr val="FFA466"/>
                </a:solidFill>
                <a:latin typeface="Century Gothic" charset="0"/>
                <a:ea typeface="MS PGothic" charset="0"/>
              </a:rPr>
            </a:br>
            <a:endParaRPr lang="en-US" sz="2300" dirty="0">
              <a:solidFill>
                <a:srgbClr val="595959"/>
              </a:solidFill>
              <a:latin typeface="Century Gothic" charset="0"/>
              <a:ea typeface="MS PGothic" charset="0"/>
            </a:endParaRPr>
          </a:p>
        </p:txBody>
      </p:sp>
      <p:sp>
        <p:nvSpPr>
          <p:cNvPr id="3" name="Content Placeholder 2"/>
          <p:cNvSpPr>
            <a:spLocks noGrp="1"/>
          </p:cNvSpPr>
          <p:nvPr>
            <p:ph type="subTitle" idx="1"/>
          </p:nvPr>
        </p:nvSpPr>
        <p:spPr>
          <a:xfrm>
            <a:off x="685800" y="3429000"/>
            <a:ext cx="7924800" cy="2590800"/>
          </a:xfrm>
        </p:spPr>
        <p:txBody>
          <a:bodyPr rtlCol="0">
            <a:noAutofit/>
          </a:bodyPr>
          <a:lstStyle/>
          <a:p>
            <a:pPr marL="68580" indent="0" eaLnBrk="1" fontAlgn="auto" hangingPunct="1">
              <a:spcAft>
                <a:spcPts val="0"/>
              </a:spcAft>
              <a:buFont typeface="Wingdings 2" pitchFamily="18" charset="2"/>
              <a:buNone/>
              <a:defRPr/>
            </a:pPr>
            <a:r>
              <a:rPr lang="en-US" sz="4000" b="1" dirty="0" smtClean="0">
                <a:solidFill>
                  <a:schemeClr val="tx1">
                    <a:lumMod val="65000"/>
                    <a:lumOff val="35000"/>
                  </a:schemeClr>
                </a:solidFill>
              </a:rPr>
              <a:t>Resiliency </a:t>
            </a:r>
          </a:p>
          <a:p>
            <a:pPr marL="68580" indent="0" eaLnBrk="1" fontAlgn="auto" hangingPunct="1">
              <a:spcAft>
                <a:spcPts val="0"/>
              </a:spcAft>
              <a:buFont typeface="Wingdings 2" pitchFamily="18" charset="2"/>
              <a:buNone/>
              <a:defRPr/>
            </a:pPr>
            <a:r>
              <a:rPr lang="en-US" sz="4000" b="1" dirty="0" smtClean="0">
                <a:solidFill>
                  <a:schemeClr val="tx1">
                    <a:lumMod val="65000"/>
                    <a:lumOff val="35000"/>
                  </a:schemeClr>
                </a:solidFill>
              </a:rPr>
              <a:t>for </a:t>
            </a:r>
            <a:endParaRPr lang="en-US" sz="4000" b="1" dirty="0">
              <a:solidFill>
                <a:schemeClr val="tx1">
                  <a:lumMod val="65000"/>
                  <a:lumOff val="35000"/>
                </a:schemeClr>
              </a:solidFill>
            </a:endParaRPr>
          </a:p>
          <a:p>
            <a:pPr marL="68580" indent="0" eaLnBrk="1" fontAlgn="auto" hangingPunct="1">
              <a:spcAft>
                <a:spcPts val="0"/>
              </a:spcAft>
              <a:buFont typeface="Wingdings 2" pitchFamily="18" charset="2"/>
              <a:buNone/>
              <a:defRPr/>
            </a:pPr>
            <a:r>
              <a:rPr lang="en-US" sz="4000" b="1" dirty="0" smtClean="0">
                <a:solidFill>
                  <a:schemeClr val="tx1">
                    <a:lumMod val="65000"/>
                    <a:lumOff val="35000"/>
                  </a:schemeClr>
                </a:solidFill>
              </a:rPr>
              <a:t>Better Performing Teams</a:t>
            </a:r>
            <a:endParaRPr lang="en-US" sz="4000" b="1" dirty="0">
              <a:solidFill>
                <a:schemeClr val="tx1">
                  <a:lumMod val="65000"/>
                  <a:lumOff val="35000"/>
                </a:schemeClr>
              </a:solidFill>
            </a:endParaRPr>
          </a:p>
          <a:p>
            <a:pPr marL="68580" indent="0" algn="ctr" eaLnBrk="1" fontAlgn="auto" hangingPunct="1">
              <a:spcAft>
                <a:spcPts val="0"/>
              </a:spcAft>
              <a:buFont typeface="Wingdings 2" pitchFamily="18" charset="2"/>
              <a:buNone/>
              <a:defRPr/>
            </a:pPr>
            <a:endParaRPr lang="en-US" sz="4000" dirty="0" smtClean="0">
              <a:solidFill>
                <a:schemeClr val="tx1"/>
              </a:solidFill>
            </a:endParaRPr>
          </a:p>
          <a:p>
            <a:pPr marL="68580" indent="0" algn="ctr" eaLnBrk="1" fontAlgn="auto" hangingPunct="1">
              <a:spcAft>
                <a:spcPts val="0"/>
              </a:spcAft>
              <a:buFont typeface="Wingdings 2" pitchFamily="18" charset="2"/>
              <a:buNone/>
              <a:defRPr/>
            </a:pPr>
            <a:r>
              <a:rPr lang="en-US" sz="4000" dirty="0" smtClean="0">
                <a:solidFill>
                  <a:schemeClr val="tx1"/>
                </a:solidFill>
              </a:rPr>
              <a:t> </a:t>
            </a:r>
            <a:r>
              <a:rPr lang="en-US" sz="4000" dirty="0">
                <a:solidFill>
                  <a:schemeClr val="tx1"/>
                </a:solidFill>
              </a:rPr>
              <a:t> </a:t>
            </a:r>
          </a:p>
        </p:txBody>
      </p:sp>
      <p:sp>
        <p:nvSpPr>
          <p:cNvPr id="4" name="Picture Placeholder 3"/>
          <p:cNvSpPr>
            <a:spLocks noGrp="1"/>
          </p:cNvSpPr>
          <p:nvPr>
            <p:ph type="pic" sz="quarter" idx="12"/>
          </p:nvPr>
        </p:nvSpPr>
        <p:spPr/>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3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5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6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sz="4400" b="1">
                <a:latin typeface="Century Gothic" charset="0"/>
                <a:ea typeface="MS PGothic" charset="0"/>
              </a:rPr>
              <a:t>One Word</a:t>
            </a:r>
          </a:p>
        </p:txBody>
      </p:sp>
      <p:sp>
        <p:nvSpPr>
          <p:cNvPr id="3" name="Content Placeholder 2"/>
          <p:cNvSpPr>
            <a:spLocks noGrp="1"/>
          </p:cNvSpPr>
          <p:nvPr>
            <p:ph idx="1"/>
          </p:nvPr>
        </p:nvSpPr>
        <p:spPr/>
        <p:txBody>
          <a:bodyPr/>
          <a:lstStyle/>
          <a:p>
            <a:pPr marL="69850" indent="0">
              <a:buFont typeface="Wingdings 2" charset="0"/>
              <a:buNone/>
              <a:defRPr/>
            </a:pPr>
            <a:r>
              <a:rPr lang="en-US" sz="2800" b="1" dirty="0" smtClean="0">
                <a:ea typeface="ＭＳ Ｐゴシック" charset="0"/>
                <a:cs typeface="ＭＳ Ｐゴシック" charset="0"/>
              </a:rPr>
              <a:t>What word describes you when you are at your best at work?</a:t>
            </a:r>
          </a:p>
          <a:p>
            <a:pPr marL="69850" indent="0">
              <a:buFont typeface="Wingdings 2" charset="0"/>
              <a:buNone/>
              <a:defRPr/>
            </a:pPr>
            <a:endParaRPr lang="en-US" sz="2800" b="1" dirty="0">
              <a:ea typeface="ＭＳ Ｐゴシック" charset="0"/>
              <a:cs typeface="ＭＳ Ｐゴシック" charset="0"/>
            </a:endParaRPr>
          </a:p>
          <a:p>
            <a:pPr marL="69850" indent="0">
              <a:buFont typeface="Wingdings 2" charset="0"/>
              <a:buNone/>
              <a:defRPr/>
            </a:pPr>
            <a:r>
              <a:rPr lang="en-US" sz="2800" b="1" dirty="0" smtClean="0">
                <a:ea typeface="ＭＳ Ｐゴシック" charset="0"/>
                <a:cs typeface="ＭＳ Ｐゴシック" charset="0"/>
              </a:rPr>
              <a:t>What does it feel like when you are at your best?</a:t>
            </a:r>
          </a:p>
          <a:p>
            <a:pPr marL="69850" indent="0">
              <a:buNone/>
              <a:defRPr/>
            </a:pPr>
            <a:endParaRPr lang="en-US" sz="2800" b="1" dirty="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7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B67A6A3D-C7EE-FF4C-A968-76F9FDC9C5BA}" type="slidenum">
              <a:rPr lang="en-US" sz="1800"/>
              <a:pPr eaLnBrk="1" hangingPunct="1"/>
              <a:t>15</a:t>
            </a:fld>
            <a:endParaRPr lang="en-US" sz="180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9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10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5" name="Object 2"/>
          <p:cNvGraphicFramePr>
            <a:graphicFrameLocks noChangeAspect="1"/>
          </p:cNvGraphicFramePr>
          <p:nvPr>
            <p:extLst>
              <p:ext uri="{D42A27DB-BD31-4B8C-83A1-F6EECF244321}">
                <p14:modId xmlns:p14="http://schemas.microsoft.com/office/powerpoint/2010/main" val="1897044858"/>
              </p:ext>
            </p:extLst>
          </p:nvPr>
        </p:nvGraphicFramePr>
        <p:xfrm>
          <a:off x="669925" y="2009775"/>
          <a:ext cx="7781925" cy="3775075"/>
        </p:xfrm>
        <a:graphic>
          <a:graphicData uri="http://schemas.openxmlformats.org/presentationml/2006/ole">
            <mc:AlternateContent xmlns:mc="http://schemas.openxmlformats.org/markup-compatibility/2006">
              <mc:Choice xmlns:v="urn:schemas-microsoft-com:vml" Requires="v">
                <p:oleObj spid="_x0000_s11315" name="Chart" r:id="rId4" imgW="7670800" imgH="3721100" progId="MSGraph.Chart.8">
                  <p:embed followColorScheme="full"/>
                </p:oleObj>
              </mc:Choice>
              <mc:Fallback>
                <p:oleObj name="Chart" r:id="rId4" imgW="7670800" imgH="3721100" progId="MSGraph.Chart.8">
                  <p:embed followColorScheme="full"/>
                  <p:pic>
                    <p:nvPicPr>
                      <p:cNvPr id="0" name=""/>
                      <p:cNvPicPr>
                        <a:picLocks noChangeAspect="1" noChangeArrowheads="1"/>
                      </p:cNvPicPr>
                      <p:nvPr/>
                    </p:nvPicPr>
                    <p:blipFill>
                      <a:blip r:embed="rId5"/>
                      <a:srcRect/>
                      <a:stretch>
                        <a:fillRect/>
                      </a:stretch>
                    </p:blipFill>
                    <p:spPr bwMode="auto">
                      <a:xfrm>
                        <a:off x="669925" y="2009775"/>
                        <a:ext cx="7781925" cy="377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 name="Text Box 16"/>
          <p:cNvSpPr txBox="1">
            <a:spLocks noChangeArrowheads="1"/>
          </p:cNvSpPr>
          <p:nvPr/>
        </p:nvSpPr>
        <p:spPr bwMode="auto">
          <a:xfrm>
            <a:off x="381000" y="914400"/>
            <a:ext cx="2378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latin typeface="Calibri" charset="0"/>
                <a:cs typeface="Arial" charset="0"/>
              </a:rPr>
              <a:t>Embraces challenge and improves performance</a:t>
            </a:r>
          </a:p>
        </p:txBody>
      </p:sp>
      <p:sp>
        <p:nvSpPr>
          <p:cNvPr id="5" name="Text Box 17"/>
          <p:cNvSpPr txBox="1">
            <a:spLocks noChangeArrowheads="1"/>
          </p:cNvSpPr>
          <p:nvPr/>
        </p:nvSpPr>
        <p:spPr bwMode="auto">
          <a:xfrm>
            <a:off x="2759075" y="930275"/>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latin typeface="Calibri" charset="0"/>
                <a:cs typeface="Arial" charset="0"/>
              </a:rPr>
              <a:t>Period of </a:t>
            </a:r>
          </a:p>
          <a:p>
            <a:pPr algn="ctr" eaLnBrk="1" hangingPunct="1"/>
            <a:r>
              <a:rPr lang="en-US" sz="1600" b="1">
                <a:latin typeface="Calibri" charset="0"/>
                <a:cs typeface="Arial" charset="0"/>
              </a:rPr>
              <a:t>maximum efficiency</a:t>
            </a:r>
          </a:p>
        </p:txBody>
      </p:sp>
      <p:sp>
        <p:nvSpPr>
          <p:cNvPr id="6" name="Text Box 18"/>
          <p:cNvSpPr txBox="1">
            <a:spLocks noChangeArrowheads="1"/>
          </p:cNvSpPr>
          <p:nvPr/>
        </p:nvSpPr>
        <p:spPr bwMode="auto">
          <a:xfrm>
            <a:off x="4876800" y="1158875"/>
            <a:ext cx="190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latin typeface="Calibri" charset="0"/>
                <a:cs typeface="Arial" charset="0"/>
              </a:rPr>
              <a:t>Hyper-reactive</a:t>
            </a:r>
          </a:p>
          <a:p>
            <a:pPr algn="ctr" eaLnBrk="1" hangingPunct="1"/>
            <a:r>
              <a:rPr lang="en-US" sz="1600" b="1">
                <a:latin typeface="Calibri" charset="0"/>
                <a:cs typeface="Arial" charset="0"/>
              </a:rPr>
              <a:t>stage</a:t>
            </a:r>
          </a:p>
        </p:txBody>
      </p:sp>
      <p:sp>
        <p:nvSpPr>
          <p:cNvPr id="7" name="Text Box 19"/>
          <p:cNvSpPr txBox="1">
            <a:spLocks noChangeArrowheads="1"/>
          </p:cNvSpPr>
          <p:nvPr/>
        </p:nvSpPr>
        <p:spPr bwMode="auto">
          <a:xfrm>
            <a:off x="6416675" y="1158875"/>
            <a:ext cx="2346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latin typeface="Calibri" charset="0"/>
                <a:cs typeface="Arial" charset="0"/>
              </a:rPr>
              <a:t>Emotional exhaustion</a:t>
            </a:r>
          </a:p>
          <a:p>
            <a:pPr algn="ctr" eaLnBrk="1" hangingPunct="1"/>
            <a:r>
              <a:rPr lang="en-US" sz="1600" b="1">
                <a:latin typeface="Calibri" charset="0"/>
                <a:cs typeface="Arial" charset="0"/>
              </a:rPr>
              <a:t>stage</a:t>
            </a:r>
          </a:p>
        </p:txBody>
      </p:sp>
      <p:sp>
        <p:nvSpPr>
          <p:cNvPr id="9" name="AutoShape 3"/>
          <p:cNvSpPr>
            <a:spLocks/>
          </p:cNvSpPr>
          <p:nvPr/>
        </p:nvSpPr>
        <p:spPr bwMode="auto">
          <a:xfrm rot="5400000">
            <a:off x="2019300" y="1257300"/>
            <a:ext cx="457200" cy="838200"/>
          </a:xfrm>
          <a:prstGeom prst="leftBrace">
            <a:avLst>
              <a:gd name="adj1" fmla="val 26728"/>
              <a:gd name="adj2" fmla="val 51278"/>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1800"/>
          </a:p>
        </p:txBody>
      </p:sp>
      <p:sp>
        <p:nvSpPr>
          <p:cNvPr id="10" name="Line 5"/>
          <p:cNvSpPr>
            <a:spLocks noChangeShapeType="1"/>
          </p:cNvSpPr>
          <p:nvPr/>
        </p:nvSpPr>
        <p:spPr bwMode="auto">
          <a:xfrm>
            <a:off x="2667000" y="1905000"/>
            <a:ext cx="0" cy="533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7"/>
          <p:cNvSpPr>
            <a:spLocks noChangeShapeType="1"/>
          </p:cNvSpPr>
          <p:nvPr/>
        </p:nvSpPr>
        <p:spPr bwMode="auto">
          <a:xfrm>
            <a:off x="2438400" y="1828800"/>
            <a:ext cx="0" cy="762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8"/>
          <p:cNvSpPr>
            <a:spLocks noChangeShapeType="1"/>
          </p:cNvSpPr>
          <p:nvPr/>
        </p:nvSpPr>
        <p:spPr bwMode="auto">
          <a:xfrm>
            <a:off x="5105400" y="1905000"/>
            <a:ext cx="6350" cy="50006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4"/>
          <p:cNvSpPr>
            <a:spLocks noChangeShapeType="1"/>
          </p:cNvSpPr>
          <p:nvPr/>
        </p:nvSpPr>
        <p:spPr bwMode="auto">
          <a:xfrm>
            <a:off x="6705600" y="2133600"/>
            <a:ext cx="0" cy="1219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5"/>
          <p:cNvSpPr>
            <a:spLocks noChangeShapeType="1"/>
          </p:cNvSpPr>
          <p:nvPr/>
        </p:nvSpPr>
        <p:spPr bwMode="auto">
          <a:xfrm>
            <a:off x="8229600" y="2209800"/>
            <a:ext cx="0" cy="3124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4"/>
          <p:cNvSpPr>
            <a:spLocks noChangeShapeType="1"/>
          </p:cNvSpPr>
          <p:nvPr/>
        </p:nvSpPr>
        <p:spPr bwMode="auto">
          <a:xfrm>
            <a:off x="1828800" y="1828800"/>
            <a:ext cx="0" cy="15176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AutoShape 6"/>
          <p:cNvSpPr>
            <a:spLocks/>
          </p:cNvSpPr>
          <p:nvPr/>
        </p:nvSpPr>
        <p:spPr bwMode="auto">
          <a:xfrm rot="5400000">
            <a:off x="3543300" y="342900"/>
            <a:ext cx="457200" cy="2667000"/>
          </a:xfrm>
          <a:prstGeom prst="leftBrace">
            <a:avLst>
              <a:gd name="adj1" fmla="val 43399"/>
              <a:gd name="adj2" fmla="val 51278"/>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1800"/>
          </a:p>
        </p:txBody>
      </p:sp>
      <p:sp>
        <p:nvSpPr>
          <p:cNvPr id="17" name="AutoShape 10"/>
          <p:cNvSpPr>
            <a:spLocks/>
          </p:cNvSpPr>
          <p:nvPr/>
        </p:nvSpPr>
        <p:spPr bwMode="auto">
          <a:xfrm rot="5400000">
            <a:off x="5638800" y="838200"/>
            <a:ext cx="457200" cy="2133600"/>
          </a:xfrm>
          <a:prstGeom prst="leftBrace">
            <a:avLst>
              <a:gd name="adj1" fmla="val 34719"/>
              <a:gd name="adj2" fmla="val 51278"/>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1800"/>
          </a:p>
        </p:txBody>
      </p:sp>
      <p:sp>
        <p:nvSpPr>
          <p:cNvPr id="18" name="Line 11"/>
          <p:cNvSpPr>
            <a:spLocks noChangeShapeType="1"/>
          </p:cNvSpPr>
          <p:nvPr/>
        </p:nvSpPr>
        <p:spPr bwMode="auto">
          <a:xfrm>
            <a:off x="4800600" y="2133600"/>
            <a:ext cx="0" cy="1524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2"/>
          <p:cNvSpPr>
            <a:spLocks noChangeShapeType="1"/>
          </p:cNvSpPr>
          <p:nvPr/>
        </p:nvSpPr>
        <p:spPr bwMode="auto">
          <a:xfrm>
            <a:off x="6934200" y="2133600"/>
            <a:ext cx="0" cy="1447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AutoShape 13"/>
          <p:cNvSpPr>
            <a:spLocks/>
          </p:cNvSpPr>
          <p:nvPr/>
        </p:nvSpPr>
        <p:spPr bwMode="auto">
          <a:xfrm rot="5400000">
            <a:off x="7239000" y="1219200"/>
            <a:ext cx="457200" cy="1524000"/>
          </a:xfrm>
          <a:prstGeom prst="leftBrace">
            <a:avLst>
              <a:gd name="adj1" fmla="val 27284"/>
              <a:gd name="adj2" fmla="val 51278"/>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en-US" sz="1800"/>
          </a:p>
        </p:txBody>
      </p:sp>
      <p:sp>
        <p:nvSpPr>
          <p:cNvPr id="26642" name="Freeform 22"/>
          <p:cNvSpPr>
            <a:spLocks/>
          </p:cNvSpPr>
          <p:nvPr/>
        </p:nvSpPr>
        <p:spPr bwMode="auto">
          <a:xfrm>
            <a:off x="5943600" y="4303713"/>
            <a:ext cx="1676400" cy="569912"/>
          </a:xfrm>
          <a:custGeom>
            <a:avLst/>
            <a:gdLst>
              <a:gd name="T0" fmla="*/ 2147483647 w 943"/>
              <a:gd name="T1" fmla="*/ 2147483647 h 311"/>
              <a:gd name="T2" fmla="*/ 2147483647 w 943"/>
              <a:gd name="T3" fmla="*/ 2147483647 h 311"/>
              <a:gd name="T4" fmla="*/ 2147483647 w 943"/>
              <a:gd name="T5" fmla="*/ 0 h 311"/>
              <a:gd name="T6" fmla="*/ 0 60000 65536"/>
              <a:gd name="T7" fmla="*/ 0 60000 65536"/>
              <a:gd name="T8" fmla="*/ 0 60000 65536"/>
              <a:gd name="T9" fmla="*/ 0 w 943"/>
              <a:gd name="T10" fmla="*/ 0 h 311"/>
              <a:gd name="T11" fmla="*/ 943 w 943"/>
              <a:gd name="T12" fmla="*/ 311 h 311"/>
            </a:gdLst>
            <a:ahLst/>
            <a:cxnLst>
              <a:cxn ang="T6">
                <a:pos x="T0" y="T1"/>
              </a:cxn>
              <a:cxn ang="T7">
                <a:pos x="T2" y="T3"/>
              </a:cxn>
              <a:cxn ang="T8">
                <a:pos x="T4" y="T5"/>
              </a:cxn>
            </a:cxnLst>
            <a:rect l="T9" t="T10" r="T11" b="T12"/>
            <a:pathLst>
              <a:path w="943" h="311">
                <a:moveTo>
                  <a:pt x="943" y="311"/>
                </a:moveTo>
                <a:cubicBezTo>
                  <a:pt x="798" y="286"/>
                  <a:pt x="115" y="221"/>
                  <a:pt x="75" y="169"/>
                </a:cubicBezTo>
                <a:cubicBezTo>
                  <a:pt x="0" y="158"/>
                  <a:pt x="574" y="35"/>
                  <a:pt x="705" y="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3" name="Text Box 23"/>
          <p:cNvSpPr txBox="1">
            <a:spLocks noChangeArrowheads="1"/>
          </p:cNvSpPr>
          <p:nvPr/>
        </p:nvSpPr>
        <p:spPr bwMode="auto">
          <a:xfrm>
            <a:off x="4953000" y="4379913"/>
            <a:ext cx="1600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b="1" u="sng">
                <a:solidFill>
                  <a:srgbClr val="FF0000"/>
                </a:solidFill>
                <a:latin typeface="Calibri" charset="0"/>
                <a:cs typeface="Arial" charset="0"/>
              </a:rPr>
              <a:t>Breakdown</a:t>
            </a:r>
          </a:p>
          <a:p>
            <a:pPr eaLnBrk="1" hangingPunct="1"/>
            <a:endParaRPr lang="en-US" sz="1600" b="1">
              <a:solidFill>
                <a:srgbClr val="000090"/>
              </a:solidFill>
              <a:latin typeface="Calibri" charset="0"/>
              <a:cs typeface="Arial" charset="0"/>
            </a:endParaRPr>
          </a:p>
          <a:p>
            <a:pPr algn="ctr" eaLnBrk="1" hangingPunct="1"/>
            <a:endParaRPr lang="en-US" sz="1600" b="1">
              <a:solidFill>
                <a:schemeClr val="accent2"/>
              </a:solidFill>
              <a:latin typeface="Calibri" charset="0"/>
              <a:cs typeface="Arial" charset="0"/>
            </a:endParaRPr>
          </a:p>
        </p:txBody>
      </p:sp>
      <p:sp>
        <p:nvSpPr>
          <p:cNvPr id="23" name="Pentagon 22"/>
          <p:cNvSpPr/>
          <p:nvPr/>
        </p:nvSpPr>
        <p:spPr>
          <a:xfrm>
            <a:off x="2895600" y="5638800"/>
            <a:ext cx="3200400" cy="304800"/>
          </a:xfrm>
          <a:prstGeom prst="homePlate">
            <a:avLst/>
          </a:prstGeom>
          <a:solidFill>
            <a:srgbClr val="16267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b="1">
                <a:solidFill>
                  <a:srgbClr val="FFFEC9"/>
                </a:solidFill>
                <a:latin typeface="Calibri" charset="0"/>
              </a:rPr>
              <a:t>Time (Days)</a:t>
            </a:r>
          </a:p>
        </p:txBody>
      </p:sp>
      <p:sp>
        <p:nvSpPr>
          <p:cNvPr id="24" name="Freeform 27"/>
          <p:cNvSpPr>
            <a:spLocks/>
          </p:cNvSpPr>
          <p:nvPr/>
        </p:nvSpPr>
        <p:spPr bwMode="auto">
          <a:xfrm>
            <a:off x="1371600" y="2133600"/>
            <a:ext cx="6913563" cy="2457450"/>
          </a:xfrm>
          <a:custGeom>
            <a:avLst/>
            <a:gdLst>
              <a:gd name="T0" fmla="*/ 0 w 4355"/>
              <a:gd name="T1" fmla="*/ 2147483647 h 1548"/>
              <a:gd name="T2" fmla="*/ 2147483647 w 4355"/>
              <a:gd name="T3" fmla="*/ 2147483647 h 1548"/>
              <a:gd name="T4" fmla="*/ 2147483647 w 4355"/>
              <a:gd name="T5" fmla="*/ 2147483647 h 1548"/>
              <a:gd name="T6" fmla="*/ 2147483647 w 4355"/>
              <a:gd name="T7" fmla="*/ 2147483647 h 1548"/>
              <a:gd name="T8" fmla="*/ 2147483647 w 4355"/>
              <a:gd name="T9" fmla="*/ 2147483647 h 1548"/>
              <a:gd name="T10" fmla="*/ 2147483647 w 4355"/>
              <a:gd name="T11" fmla="*/ 2147483647 h 1548"/>
              <a:gd name="T12" fmla="*/ 2147483647 w 4355"/>
              <a:gd name="T13" fmla="*/ 2147483647 h 1548"/>
              <a:gd name="T14" fmla="*/ 2147483647 w 4355"/>
              <a:gd name="T15" fmla="*/ 2147483647 h 1548"/>
              <a:gd name="T16" fmla="*/ 2147483647 w 4355"/>
              <a:gd name="T17" fmla="*/ 2147483647 h 1548"/>
              <a:gd name="T18" fmla="*/ 2147483647 w 4355"/>
              <a:gd name="T19" fmla="*/ 2147483647 h 1548"/>
              <a:gd name="T20" fmla="*/ 2147483647 w 4355"/>
              <a:gd name="T21" fmla="*/ 2147483647 h 1548"/>
              <a:gd name="T22" fmla="*/ 2147483647 w 4355"/>
              <a:gd name="T23" fmla="*/ 2147483647 h 15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55"/>
              <a:gd name="T37" fmla="*/ 0 h 1548"/>
              <a:gd name="T38" fmla="*/ 4355 w 4355"/>
              <a:gd name="T39" fmla="*/ 1548 h 15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55" h="1548">
                <a:moveTo>
                  <a:pt x="0" y="1548"/>
                </a:moveTo>
                <a:cubicBezTo>
                  <a:pt x="108" y="1312"/>
                  <a:pt x="216" y="1076"/>
                  <a:pt x="336" y="876"/>
                </a:cubicBezTo>
                <a:cubicBezTo>
                  <a:pt x="456" y="676"/>
                  <a:pt x="577" y="482"/>
                  <a:pt x="720" y="348"/>
                </a:cubicBezTo>
                <a:cubicBezTo>
                  <a:pt x="863" y="214"/>
                  <a:pt x="1024" y="128"/>
                  <a:pt x="1194" y="70"/>
                </a:cubicBezTo>
                <a:cubicBezTo>
                  <a:pt x="1364" y="12"/>
                  <a:pt x="1529" y="4"/>
                  <a:pt x="1738" y="2"/>
                </a:cubicBezTo>
                <a:cubicBezTo>
                  <a:pt x="1947" y="0"/>
                  <a:pt x="2258" y="35"/>
                  <a:pt x="2446" y="58"/>
                </a:cubicBezTo>
                <a:cubicBezTo>
                  <a:pt x="2634" y="81"/>
                  <a:pt x="2744" y="111"/>
                  <a:pt x="2865" y="139"/>
                </a:cubicBezTo>
                <a:cubicBezTo>
                  <a:pt x="2986" y="167"/>
                  <a:pt x="3073" y="196"/>
                  <a:pt x="3172" y="227"/>
                </a:cubicBezTo>
                <a:cubicBezTo>
                  <a:pt x="3271" y="258"/>
                  <a:pt x="3364" y="290"/>
                  <a:pt x="3460" y="327"/>
                </a:cubicBezTo>
                <a:cubicBezTo>
                  <a:pt x="3556" y="364"/>
                  <a:pt x="3652" y="408"/>
                  <a:pt x="3748" y="446"/>
                </a:cubicBezTo>
                <a:cubicBezTo>
                  <a:pt x="3844" y="484"/>
                  <a:pt x="3935" y="517"/>
                  <a:pt x="4036" y="553"/>
                </a:cubicBezTo>
                <a:cubicBezTo>
                  <a:pt x="4137" y="589"/>
                  <a:pt x="4289" y="642"/>
                  <a:pt x="4355" y="665"/>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6" name="TextBox 2"/>
          <p:cNvSpPr txBox="1">
            <a:spLocks noChangeArrowheads="1"/>
          </p:cNvSpPr>
          <p:nvPr/>
        </p:nvSpPr>
        <p:spPr bwMode="auto">
          <a:xfrm>
            <a:off x="0" y="152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3200">
                <a:solidFill>
                  <a:srgbClr val="921118"/>
                </a:solidFill>
                <a:latin typeface="Calibri" charset="0"/>
              </a:rPr>
              <a:t>Stress, Resilience and Performance</a:t>
            </a:r>
            <a:r>
              <a:rPr lang="en-US" sz="3200">
                <a:solidFill>
                  <a:srgbClr val="921118"/>
                </a:solidFill>
              </a:rPr>
              <a:t> </a:t>
            </a:r>
          </a:p>
        </p:txBody>
      </p:sp>
      <p:sp>
        <p:nvSpPr>
          <p:cNvPr id="35" name="Rectangle 34"/>
          <p:cNvSpPr>
            <a:spLocks noChangeArrowheads="1"/>
          </p:cNvSpPr>
          <p:nvPr/>
        </p:nvSpPr>
        <p:spPr bwMode="auto">
          <a:xfrm>
            <a:off x="304800" y="762000"/>
            <a:ext cx="8534400" cy="93663"/>
          </a:xfrm>
          <a:prstGeom prst="rect">
            <a:avLst/>
          </a:prstGeom>
          <a:solidFill>
            <a:srgbClr val="335075"/>
          </a:solidFill>
          <a:ln>
            <a:noFill/>
          </a:ln>
          <a:effectLst>
            <a:outerShdw blurRad="40000" dist="38100" dir="5400000" rotWithShape="0">
              <a:srgbClr val="000000">
                <a:alpha val="17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dirty="0">
              <a:solidFill>
                <a:srgbClr val="7B0625"/>
              </a:solidFill>
              <a:latin typeface="Century Gothic"/>
              <a:ea typeface="ＭＳ Ｐゴシック" pitchFamily="-111" charset="-128"/>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12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9" descr="HeARTofPERFORM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0"/>
            <a:ext cx="4114799" cy="238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a:xfrm>
            <a:off x="2647950" y="111125"/>
            <a:ext cx="7381875" cy="1016000"/>
          </a:xfrm>
        </p:spPr>
        <p:txBody>
          <a:bodyPr>
            <a:normAutofit fontScale="90000"/>
          </a:bodyPr>
          <a:lstStyle/>
          <a:p>
            <a:pPr eaLnBrk="1" hangingPunct="1"/>
            <a:r>
              <a:rPr lang="en-US" sz="3200" b="1" dirty="0">
                <a:solidFill>
                  <a:srgbClr val="FFA466"/>
                </a:solidFill>
                <a:latin typeface="Century Gothic" charset="0"/>
                <a:ea typeface="MS PGothic" charset="0"/>
              </a:rPr>
              <a:t/>
            </a:r>
            <a:br>
              <a:rPr lang="en-US" sz="3200" b="1" dirty="0">
                <a:solidFill>
                  <a:srgbClr val="FFA466"/>
                </a:solidFill>
                <a:latin typeface="Century Gothic" charset="0"/>
                <a:ea typeface="MS PGothic" charset="0"/>
              </a:rPr>
            </a:br>
            <a:r>
              <a:rPr lang="en-US" sz="3200" b="1" dirty="0">
                <a:solidFill>
                  <a:srgbClr val="FFA466"/>
                </a:solidFill>
                <a:latin typeface="Century Gothic" charset="0"/>
                <a:ea typeface="MS PGothic" charset="0"/>
              </a:rPr>
              <a:t/>
            </a:r>
            <a:br>
              <a:rPr lang="en-US" sz="3200" b="1" dirty="0">
                <a:solidFill>
                  <a:srgbClr val="FFA466"/>
                </a:solidFill>
                <a:latin typeface="Century Gothic" charset="0"/>
                <a:ea typeface="MS PGothic" charset="0"/>
              </a:rPr>
            </a:br>
            <a:endParaRPr lang="en-US" sz="2300" dirty="0">
              <a:solidFill>
                <a:srgbClr val="595959"/>
              </a:solidFill>
              <a:latin typeface="Century Gothic" charset="0"/>
              <a:ea typeface="MS PGothic" charset="0"/>
            </a:endParaRPr>
          </a:p>
        </p:txBody>
      </p:sp>
      <p:sp>
        <p:nvSpPr>
          <p:cNvPr id="3" name="Content Placeholder 2"/>
          <p:cNvSpPr>
            <a:spLocks noGrp="1"/>
          </p:cNvSpPr>
          <p:nvPr>
            <p:ph idx="1"/>
          </p:nvPr>
        </p:nvSpPr>
        <p:spPr>
          <a:xfrm>
            <a:off x="685800" y="1582738"/>
            <a:ext cx="7696200" cy="4208462"/>
          </a:xfrm>
        </p:spPr>
        <p:txBody>
          <a:bodyPr rtlCol="0">
            <a:normAutofit fontScale="70000" lnSpcReduction="20000"/>
          </a:bodyPr>
          <a:lstStyle/>
          <a:p>
            <a:pPr marL="68580" indent="0" eaLnBrk="1" fontAlgn="auto" hangingPunct="1">
              <a:spcAft>
                <a:spcPts val="0"/>
              </a:spcAft>
              <a:buFont typeface="Wingdings 2" pitchFamily="18" charset="2"/>
              <a:buNone/>
              <a:defRPr/>
            </a:pPr>
            <a:endParaRPr lang="en-US" dirty="0">
              <a:solidFill>
                <a:schemeClr val="tx1"/>
              </a:solidFill>
              <a:ea typeface="+mn-ea"/>
              <a:cs typeface="+mn-cs"/>
            </a:endParaRPr>
          </a:p>
          <a:p>
            <a:pPr marL="68580" indent="0" eaLnBrk="1" fontAlgn="auto" hangingPunct="1">
              <a:spcAft>
                <a:spcPts val="0"/>
              </a:spcAft>
              <a:buFont typeface="Wingdings 2" pitchFamily="18" charset="2"/>
              <a:buNone/>
              <a:defRPr/>
            </a:pPr>
            <a:r>
              <a:rPr lang="en-US" dirty="0" smtClean="0">
                <a:solidFill>
                  <a:schemeClr val="tx1"/>
                </a:solidFill>
                <a:ea typeface="+mn-ea"/>
                <a:cs typeface="+mn-cs"/>
              </a:rPr>
              <a:t>                    </a:t>
            </a:r>
          </a:p>
          <a:p>
            <a:pPr marL="68580" indent="0" eaLnBrk="1" fontAlgn="auto" hangingPunct="1">
              <a:spcAft>
                <a:spcPts val="0"/>
              </a:spcAft>
              <a:buFont typeface="Wingdings 2" pitchFamily="18" charset="2"/>
              <a:buNone/>
              <a:defRPr/>
            </a:pPr>
            <a:r>
              <a:rPr lang="en-US" dirty="0">
                <a:solidFill>
                  <a:schemeClr val="tx1"/>
                </a:solidFill>
                <a:ea typeface="+mn-ea"/>
                <a:cs typeface="+mn-cs"/>
              </a:rPr>
              <a:t> </a:t>
            </a:r>
            <a:r>
              <a:rPr lang="en-US" dirty="0" smtClean="0">
                <a:solidFill>
                  <a:schemeClr val="tx1"/>
                </a:solidFill>
                <a:ea typeface="+mn-ea"/>
                <a:cs typeface="+mn-cs"/>
              </a:rPr>
              <a:t>                   </a:t>
            </a:r>
          </a:p>
          <a:p>
            <a:pPr marL="68580" indent="0" algn="ctr" eaLnBrk="1" fontAlgn="auto" hangingPunct="1">
              <a:spcAft>
                <a:spcPts val="0"/>
              </a:spcAft>
              <a:buFont typeface="Wingdings 2" pitchFamily="18" charset="2"/>
              <a:buNone/>
              <a:defRPr/>
            </a:pPr>
            <a:r>
              <a:rPr lang="en-US" dirty="0" smtClean="0">
                <a:solidFill>
                  <a:schemeClr val="tx1"/>
                </a:solidFill>
                <a:ea typeface="+mn-ea"/>
                <a:cs typeface="+mn-cs"/>
              </a:rPr>
              <a:t>    </a:t>
            </a:r>
            <a:r>
              <a:rPr lang="en-US" sz="3100" dirty="0" smtClean="0">
                <a:solidFill>
                  <a:schemeClr val="tx1"/>
                </a:solidFill>
                <a:ea typeface="+mn-ea"/>
                <a:cs typeface="+mn-cs"/>
              </a:rPr>
              <a:t>Personal Leadership Coaching</a:t>
            </a:r>
          </a:p>
          <a:p>
            <a:pPr marL="68580" indent="0" algn="ctr" eaLnBrk="1" fontAlgn="auto" hangingPunct="1">
              <a:spcAft>
                <a:spcPts val="0"/>
              </a:spcAft>
              <a:buFont typeface="Wingdings 2" pitchFamily="18" charset="2"/>
              <a:buNone/>
              <a:defRPr/>
            </a:pPr>
            <a:r>
              <a:rPr lang="en-US" sz="3100" dirty="0" smtClean="0">
                <a:solidFill>
                  <a:schemeClr val="tx1"/>
                </a:solidFill>
                <a:ea typeface="+mn-ea"/>
                <a:cs typeface="+mn-cs"/>
              </a:rPr>
              <a:t>  Corporate Training </a:t>
            </a:r>
            <a:endParaRPr lang="en-US" sz="3100" dirty="0" smtClean="0">
              <a:solidFill>
                <a:schemeClr val="tx1"/>
              </a:solidFill>
              <a:ea typeface="+mn-ea"/>
              <a:cs typeface="+mn-cs"/>
            </a:endParaRPr>
          </a:p>
          <a:p>
            <a:pPr marL="68580" indent="0" algn="ctr" eaLnBrk="1" fontAlgn="auto" hangingPunct="1">
              <a:spcAft>
                <a:spcPts val="0"/>
              </a:spcAft>
              <a:buFont typeface="Wingdings 2" pitchFamily="18" charset="2"/>
              <a:buNone/>
              <a:defRPr/>
            </a:pPr>
            <a:r>
              <a:rPr lang="en-US" dirty="0" smtClean="0">
                <a:solidFill>
                  <a:schemeClr val="tx1"/>
                </a:solidFill>
                <a:ea typeface="+mn-ea"/>
                <a:cs typeface="+mn-cs"/>
              </a:rPr>
              <a:t>Performing </a:t>
            </a:r>
            <a:r>
              <a:rPr lang="en-US" dirty="0" smtClean="0">
                <a:solidFill>
                  <a:schemeClr val="tx1"/>
                </a:solidFill>
                <a:ea typeface="+mn-ea"/>
                <a:cs typeface="+mn-cs"/>
              </a:rPr>
              <a:t>Under </a:t>
            </a:r>
            <a:r>
              <a:rPr lang="en-US" dirty="0" smtClean="0">
                <a:solidFill>
                  <a:schemeClr val="tx1"/>
                </a:solidFill>
                <a:ea typeface="+mn-ea"/>
                <a:cs typeface="+mn-cs"/>
              </a:rPr>
              <a:t>Pressure</a:t>
            </a:r>
            <a:endParaRPr lang="en-US" dirty="0" smtClean="0">
              <a:solidFill>
                <a:schemeClr val="tx1"/>
              </a:solidFill>
              <a:ea typeface="+mn-ea"/>
              <a:cs typeface="+mn-cs"/>
            </a:endParaRPr>
          </a:p>
          <a:p>
            <a:pPr marL="68580" indent="0" algn="ctr" eaLnBrk="1" fontAlgn="auto" hangingPunct="1">
              <a:spcAft>
                <a:spcPts val="0"/>
              </a:spcAft>
              <a:buFont typeface="Wingdings 2" pitchFamily="18" charset="2"/>
              <a:buNone/>
              <a:defRPr/>
            </a:pPr>
            <a:r>
              <a:rPr lang="en-US" dirty="0" smtClean="0">
                <a:solidFill>
                  <a:schemeClr val="tx1"/>
                </a:solidFill>
                <a:ea typeface="+mn-ea"/>
                <a:cs typeface="+mn-cs"/>
              </a:rPr>
              <a:t>         </a:t>
            </a:r>
            <a:r>
              <a:rPr lang="en-US" dirty="0" smtClean="0">
                <a:solidFill>
                  <a:schemeClr val="tx1"/>
                </a:solidFill>
                <a:ea typeface="+mn-ea"/>
                <a:cs typeface="+mn-cs"/>
              </a:rPr>
              <a:t>The Three Conversations of Leadership</a:t>
            </a:r>
            <a:endParaRPr lang="en-US" dirty="0">
              <a:solidFill>
                <a:schemeClr val="tx1"/>
              </a:solidFill>
              <a:ea typeface="+mn-ea"/>
              <a:cs typeface="+mn-cs"/>
            </a:endParaRPr>
          </a:p>
          <a:p>
            <a:pPr marL="68580" indent="0" algn="ctr" eaLnBrk="1" fontAlgn="auto" hangingPunct="1">
              <a:spcAft>
                <a:spcPts val="0"/>
              </a:spcAft>
              <a:buFont typeface="Wingdings 2" pitchFamily="18" charset="2"/>
              <a:buNone/>
              <a:defRPr/>
            </a:pPr>
            <a:endParaRPr lang="en-US" dirty="0" smtClean="0">
              <a:solidFill>
                <a:schemeClr val="tx1"/>
              </a:solidFill>
              <a:ea typeface="+mn-ea"/>
              <a:cs typeface="+mn-cs"/>
            </a:endParaRPr>
          </a:p>
          <a:p>
            <a:pPr marL="68580" indent="0" algn="ctr" eaLnBrk="1" fontAlgn="auto" hangingPunct="1">
              <a:spcAft>
                <a:spcPts val="0"/>
              </a:spcAft>
              <a:buFont typeface="Wingdings 2" pitchFamily="18" charset="2"/>
              <a:buNone/>
              <a:defRPr/>
            </a:pPr>
            <a:r>
              <a:rPr lang="en-US" dirty="0" smtClean="0">
                <a:solidFill>
                  <a:schemeClr val="tx1"/>
                </a:solidFill>
                <a:ea typeface="+mn-ea"/>
                <a:cs typeface="+mn-cs"/>
              </a:rPr>
              <a:t> </a:t>
            </a:r>
            <a:r>
              <a:rPr lang="en-US" dirty="0">
                <a:solidFill>
                  <a:schemeClr val="tx1"/>
                </a:solidFill>
                <a:ea typeface="+mn-ea"/>
                <a:cs typeface="+mn-cs"/>
              </a:rPr>
              <a:t> </a:t>
            </a:r>
            <a:r>
              <a:rPr lang="en-US" dirty="0" smtClean="0">
                <a:solidFill>
                  <a:schemeClr val="tx1"/>
                </a:solidFill>
                <a:ea typeface="+mn-ea"/>
                <a:cs typeface="+mn-cs"/>
              </a:rPr>
              <a:t>WORK   LIFE    SPORT    SCHOOL</a:t>
            </a:r>
            <a:endParaRPr lang="en-US" dirty="0">
              <a:solidFill>
                <a:schemeClr val="tx1"/>
              </a:solidFill>
              <a:ea typeface="+mn-ea"/>
              <a:cs typeface="+mn-cs"/>
            </a:endParaRPr>
          </a:p>
        </p:txBody>
      </p:sp>
      <p:cxnSp>
        <p:nvCxnSpPr>
          <p:cNvPr id="5" name="Straight Connector 4"/>
          <p:cNvCxnSpPr/>
          <p:nvPr/>
        </p:nvCxnSpPr>
        <p:spPr>
          <a:xfrm flipV="1">
            <a:off x="3657600" y="5410200"/>
            <a:ext cx="0" cy="25717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343400" y="5410200"/>
            <a:ext cx="0" cy="25717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34000" y="5410200"/>
            <a:ext cx="0" cy="257175"/>
          </a:xfrm>
          <a:prstGeom prst="line">
            <a:avLst/>
          </a:prstGeom>
          <a:ln>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886200" y="5638800"/>
            <a:ext cx="1814131" cy="923330"/>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entury Gothic"/>
                <a:ea typeface="+mn-ea"/>
                <a:cs typeface="+mn-cs"/>
              </a:rPr>
              <a:t>     </a:t>
            </a:r>
            <a:r>
              <a:rPr lang="en-US" sz="1800" dirty="0" smtClean="0">
                <a:solidFill>
                  <a:prstClr val="black"/>
                </a:solidFill>
                <a:latin typeface="Century Gothic"/>
                <a:ea typeface="+mn-ea"/>
                <a:cs typeface="+mn-cs"/>
              </a:rPr>
              <a:t>               </a:t>
            </a:r>
            <a:r>
              <a:rPr lang="en-US" sz="1800" b="1" dirty="0" smtClean="0">
                <a:solidFill>
                  <a:prstClr val="black"/>
                </a:solidFill>
                <a:latin typeface="Century Gothic"/>
                <a:ea typeface="+mn-ea"/>
                <a:cs typeface="+mn-cs"/>
              </a:rPr>
              <a:t>   </a:t>
            </a:r>
          </a:p>
          <a:p>
            <a:pPr defTabSz="457200" fontAlgn="auto">
              <a:spcBef>
                <a:spcPts val="0"/>
              </a:spcBef>
              <a:spcAft>
                <a:spcPts val="0"/>
              </a:spcAft>
              <a:defRPr/>
            </a:pPr>
            <a:r>
              <a:rPr lang="en-US" sz="1800" b="1" dirty="0" smtClean="0">
                <a:solidFill>
                  <a:prstClr val="black"/>
                </a:solidFill>
                <a:latin typeface="+mj-lt"/>
                <a:ea typeface="+mn-ea"/>
                <a:cs typeface="+mn-cs"/>
              </a:rPr>
              <a:t>Jo</a:t>
            </a:r>
            <a:r>
              <a:rPr lang="en-US" sz="1800" b="1" dirty="0">
                <a:solidFill>
                  <a:prstClr val="black"/>
                </a:solidFill>
                <a:latin typeface="+mj-lt"/>
                <a:ea typeface="+mn-ea"/>
                <a:cs typeface="+mn-cs"/>
              </a:rPr>
              <a:t>-Ann Pawliw</a:t>
            </a:r>
          </a:p>
          <a:p>
            <a:pPr defTabSz="457200" fontAlgn="auto">
              <a:spcBef>
                <a:spcPts val="0"/>
              </a:spcBef>
              <a:spcAft>
                <a:spcPts val="0"/>
              </a:spcAft>
              <a:defRPr/>
            </a:pPr>
            <a:r>
              <a:rPr lang="en-US" sz="1800" dirty="0" smtClean="0">
                <a:solidFill>
                  <a:prstClr val="black"/>
                </a:solidFill>
                <a:latin typeface="Century Gothic"/>
                <a:ea typeface="+mn-ea"/>
                <a:cs typeface="+mn-cs"/>
              </a:rPr>
              <a:t>  </a:t>
            </a:r>
            <a:endParaRPr lang="en-US" sz="1800" dirty="0">
              <a:solidFill>
                <a:prstClr val="black"/>
              </a:solidFill>
              <a:latin typeface="Century Gothic"/>
              <a:ea typeface="+mn-ea"/>
              <a:cs typeface="+mn-cs"/>
            </a:endParaRPr>
          </a:p>
        </p:txBody>
      </p:sp>
    </p:spTree>
    <p:extLst>
      <p:ext uri="{BB962C8B-B14F-4D97-AF65-F5344CB8AC3E}">
        <p14:creationId xmlns:p14="http://schemas.microsoft.com/office/powerpoint/2010/main" val="36794045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3" name="Atmospheres 640x427 32 kh (Converte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9881" b="9881"/>
          <a:stretch>
            <a:fillRect/>
          </a:stretch>
        </p:blipFill>
        <p:spPr>
          <a:xfrm>
            <a:off x="152400" y="609600"/>
            <a:ext cx="8769113" cy="5850012"/>
          </a:xfrm>
        </p:spPr>
      </p:pic>
    </p:spTree>
    <p:extLst>
      <p:ext uri="{BB962C8B-B14F-4D97-AF65-F5344CB8AC3E}">
        <p14:creationId xmlns:p14="http://schemas.microsoft.com/office/powerpoint/2010/main" val="29827411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4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38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descr="IHHP Brain P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2271713"/>
            <a:ext cx="23907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2" descr="IHHP Brain P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2362200"/>
            <a:ext cx="23907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6364288" y="1535113"/>
            <a:ext cx="1504950" cy="1893887"/>
            <a:chOff x="2962150" y="1535002"/>
            <a:chExt cx="1505075" cy="1893998"/>
          </a:xfrm>
        </p:grpSpPr>
        <p:sp>
          <p:nvSpPr>
            <p:cNvPr id="37899" name="Oval 14"/>
            <p:cNvSpPr>
              <a:spLocks noChangeArrowheads="1"/>
            </p:cNvSpPr>
            <p:nvPr/>
          </p:nvSpPr>
          <p:spPr bwMode="auto">
            <a:xfrm>
              <a:off x="3857625" y="2667000"/>
              <a:ext cx="609600" cy="762000"/>
            </a:xfrm>
            <a:prstGeom prst="ellipse">
              <a:avLst/>
            </a:prstGeom>
            <a:solidFill>
              <a:srgbClr val="00FF33">
                <a:alpha val="25098"/>
              </a:srgbClr>
            </a:solidFill>
            <a:ln w="9525">
              <a:solidFill>
                <a:srgbClr val="00FF33">
                  <a:alpha val="74901"/>
                </a:srgbClr>
              </a:solidFill>
              <a:round/>
              <a:headEnd/>
              <a:tailEnd/>
            </a:ln>
          </p:spPr>
          <p:txBody>
            <a:bodyPr/>
            <a:lstStyle/>
            <a:p>
              <a:endParaRPr lang="en-US"/>
            </a:p>
          </p:txBody>
        </p:sp>
        <p:sp>
          <p:nvSpPr>
            <p:cNvPr id="37900" name="TextBox 16"/>
            <p:cNvSpPr txBox="1">
              <a:spLocks noChangeArrowheads="1"/>
            </p:cNvSpPr>
            <p:nvPr/>
          </p:nvSpPr>
          <p:spPr bwMode="auto">
            <a:xfrm>
              <a:off x="2962150" y="1535002"/>
              <a:ext cx="1470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a:t>Cognitive</a:t>
              </a:r>
            </a:p>
            <a:p>
              <a:pPr algn="ctr" eaLnBrk="1" hangingPunct="1"/>
              <a:r>
                <a:rPr lang="en-US"/>
                <a:t>System</a:t>
              </a:r>
            </a:p>
          </p:txBody>
        </p:sp>
      </p:grpSp>
      <p:grpSp>
        <p:nvGrpSpPr>
          <p:cNvPr id="3" name="Group 13"/>
          <p:cNvGrpSpPr>
            <a:grpSpLocks/>
          </p:cNvGrpSpPr>
          <p:nvPr/>
        </p:nvGrpSpPr>
        <p:grpSpPr bwMode="auto">
          <a:xfrm>
            <a:off x="2208213" y="1524000"/>
            <a:ext cx="1211262" cy="2071688"/>
            <a:chOff x="6521787" y="1585756"/>
            <a:chExt cx="1210588" cy="2071844"/>
          </a:xfrm>
        </p:grpSpPr>
        <p:sp>
          <p:nvSpPr>
            <p:cNvPr id="37897" name="Oval 15"/>
            <p:cNvSpPr>
              <a:spLocks noChangeArrowheads="1"/>
            </p:cNvSpPr>
            <p:nvPr/>
          </p:nvSpPr>
          <p:spPr bwMode="auto">
            <a:xfrm>
              <a:off x="6677025" y="3048000"/>
              <a:ext cx="838200" cy="609600"/>
            </a:xfrm>
            <a:prstGeom prst="ellipse">
              <a:avLst/>
            </a:prstGeom>
            <a:solidFill>
              <a:srgbClr val="FF0000">
                <a:alpha val="25098"/>
              </a:srgbClr>
            </a:solidFill>
            <a:ln w="9525">
              <a:solidFill>
                <a:srgbClr val="FF0000">
                  <a:alpha val="74901"/>
                </a:srgbClr>
              </a:solidFill>
              <a:round/>
              <a:headEnd/>
              <a:tailEnd/>
            </a:ln>
          </p:spPr>
          <p:txBody>
            <a:bodyPr/>
            <a:lstStyle/>
            <a:p>
              <a:endParaRPr lang="en-US"/>
            </a:p>
          </p:txBody>
        </p:sp>
        <p:sp>
          <p:nvSpPr>
            <p:cNvPr id="37898" name="TextBox 17"/>
            <p:cNvSpPr txBox="1">
              <a:spLocks noChangeArrowheads="1"/>
            </p:cNvSpPr>
            <p:nvPr/>
          </p:nvSpPr>
          <p:spPr bwMode="auto">
            <a:xfrm>
              <a:off x="6521787" y="1585756"/>
              <a:ext cx="1210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a:t>Limbic</a:t>
              </a:r>
            </a:p>
            <a:p>
              <a:pPr algn="ctr" eaLnBrk="1" hangingPunct="1"/>
              <a:r>
                <a:rPr lang="en-US"/>
                <a:t>System</a:t>
              </a:r>
            </a:p>
          </p:txBody>
        </p:sp>
      </p:grpSp>
      <p:sp>
        <p:nvSpPr>
          <p:cNvPr id="50186" name="TextBox 25"/>
          <p:cNvSpPr txBox="1">
            <a:spLocks noChangeArrowheads="1"/>
          </p:cNvSpPr>
          <p:nvPr/>
        </p:nvSpPr>
        <p:spPr bwMode="auto">
          <a:xfrm>
            <a:off x="6518275" y="4795838"/>
            <a:ext cx="13509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a:t>Thinking</a:t>
            </a:r>
          </a:p>
          <a:p>
            <a:pPr algn="ctr" eaLnBrk="1" hangingPunct="1"/>
            <a:r>
              <a:rPr lang="en-US"/>
              <a:t>Mind</a:t>
            </a:r>
          </a:p>
        </p:txBody>
      </p:sp>
      <p:sp>
        <p:nvSpPr>
          <p:cNvPr id="50187" name="TextBox 26"/>
          <p:cNvSpPr txBox="1">
            <a:spLocks noChangeArrowheads="1"/>
          </p:cNvSpPr>
          <p:nvPr/>
        </p:nvSpPr>
        <p:spPr bwMode="auto">
          <a:xfrm>
            <a:off x="2222500" y="4806950"/>
            <a:ext cx="1196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a:t>Feeling</a:t>
            </a:r>
          </a:p>
          <a:p>
            <a:pPr algn="ctr" eaLnBrk="1" hangingPunct="1"/>
            <a:r>
              <a:rPr lang="en-US"/>
              <a:t>Mind</a:t>
            </a:r>
          </a:p>
        </p:txBody>
      </p:sp>
      <p:sp>
        <p:nvSpPr>
          <p:cNvPr id="28" name="TextBox 27"/>
          <p:cNvSpPr txBox="1"/>
          <p:nvPr/>
        </p:nvSpPr>
        <p:spPr>
          <a:xfrm>
            <a:off x="4694152" y="2969177"/>
            <a:ext cx="731365" cy="121571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73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mn-ea"/>
                <a:cs typeface="Arial" charset="0"/>
              </a:rPr>
              <a:t>+</a:t>
            </a:r>
          </a:p>
        </p:txBody>
      </p:sp>
      <p:sp>
        <p:nvSpPr>
          <p:cNvPr id="4" name="TextBox 3"/>
          <p:cNvSpPr txBox="1"/>
          <p:nvPr/>
        </p:nvSpPr>
        <p:spPr>
          <a:xfrm>
            <a:off x="3124200" y="762000"/>
            <a:ext cx="3216946" cy="584776"/>
          </a:xfrm>
          <a:prstGeom prst="rect">
            <a:avLst/>
          </a:prstGeom>
          <a:noFill/>
        </p:spPr>
        <p:txBody>
          <a:bodyPr wrap="none" rtlCol="0">
            <a:spAutoFit/>
          </a:bodyPr>
          <a:lstStyle/>
          <a:p>
            <a:r>
              <a:rPr lang="en-US" sz="3200" b="1" dirty="0" smtClean="0"/>
              <a:t>TWO SYSTEMS</a:t>
            </a:r>
            <a:endParaRPr lang="en-US" sz="32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0187"/>
                                        </p:tgtEl>
                                        <p:attrNameLst>
                                          <p:attrName>style.visibility</p:attrName>
                                        </p:attrNameLst>
                                      </p:cBhvr>
                                      <p:to>
                                        <p:strVal val="visible"/>
                                      </p:to>
                                    </p:set>
                                    <p:animEffect transition="in" filter="dissolve">
                                      <p:cBhvr>
                                        <p:cTn id="14" dur="500"/>
                                        <p:tgtEl>
                                          <p:spTgt spid="501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0186"/>
                                        </p:tgtEl>
                                        <p:attrNameLst>
                                          <p:attrName>style.visibility</p:attrName>
                                        </p:attrNameLst>
                                      </p:cBhvr>
                                      <p:to>
                                        <p:strVal val="visible"/>
                                      </p:to>
                                    </p:set>
                                    <p:animEffect transition="in" filter="dissolve">
                                      <p:cBhvr>
                                        <p:cTn id="26" dur="5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p:bldP spid="501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41363"/>
            <a:ext cx="72612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486400" y="1905000"/>
            <a:ext cx="3124200" cy="900246"/>
          </a:xfrm>
          <a:prstGeom prst="rect">
            <a:avLst/>
          </a:prstGeom>
          <a:solidFill>
            <a:srgbClr val="FFFFFF"/>
          </a:solidFill>
        </p:spPr>
        <p:txBody>
          <a:bodyPr wrap="square" rtlCol="0">
            <a:spAutoFit/>
          </a:bodyPr>
          <a:lstStyle/>
          <a:p>
            <a:r>
              <a:rPr lang="en-US" sz="1050" dirty="0"/>
              <a:t>Decreases decision making ability</a:t>
            </a:r>
          </a:p>
          <a:p>
            <a:r>
              <a:rPr lang="en-US" sz="1050" dirty="0"/>
              <a:t>Lose our higher reasoning</a:t>
            </a:r>
          </a:p>
          <a:p>
            <a:r>
              <a:rPr lang="en-US" sz="1050" dirty="0"/>
              <a:t>Impairs short term memory</a:t>
            </a:r>
          </a:p>
          <a:p>
            <a:r>
              <a:rPr lang="en-US" sz="1050" dirty="0"/>
              <a:t>Narrows our focus – become mentally rigid</a:t>
            </a:r>
          </a:p>
          <a:p>
            <a:endParaRPr lang="en-US" sz="105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9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43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19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153400" cy="4401205"/>
          </a:xfrm>
          <a:prstGeom prst="rect">
            <a:avLst/>
          </a:prstGeom>
          <a:noFill/>
        </p:spPr>
        <p:txBody>
          <a:bodyPr wrap="square" rtlCol="0">
            <a:spAutoFit/>
          </a:bodyPr>
          <a:lstStyle/>
          <a:p>
            <a:r>
              <a:rPr lang="en-US" sz="4000" dirty="0" smtClean="0"/>
              <a:t>Stand UP</a:t>
            </a:r>
          </a:p>
          <a:p>
            <a:endParaRPr lang="en-US" sz="4000" dirty="0"/>
          </a:p>
          <a:p>
            <a:r>
              <a:rPr lang="en-US" sz="4000" dirty="0" smtClean="0"/>
              <a:t>What were your symptoms?</a:t>
            </a:r>
          </a:p>
          <a:p>
            <a:endParaRPr lang="en-US" sz="4000" dirty="0"/>
          </a:p>
          <a:p>
            <a:r>
              <a:rPr lang="en-US" sz="4000" dirty="0" smtClean="0"/>
              <a:t>What is a time at </a:t>
            </a:r>
            <a:r>
              <a:rPr lang="en-US" sz="4000" b="1" i="1" dirty="0" smtClean="0"/>
              <a:t>work</a:t>
            </a:r>
            <a:r>
              <a:rPr lang="en-US" sz="4000" dirty="0" smtClean="0"/>
              <a:t> or </a:t>
            </a:r>
            <a:r>
              <a:rPr lang="en-US" sz="4000" b="1" i="1" dirty="0" smtClean="0"/>
              <a:t>home</a:t>
            </a:r>
            <a:r>
              <a:rPr lang="en-US" sz="4000" dirty="0" smtClean="0"/>
              <a:t> that you may feel the same symptoms?</a:t>
            </a:r>
          </a:p>
        </p:txBody>
      </p:sp>
    </p:spTree>
    <p:extLst>
      <p:ext uri="{BB962C8B-B14F-4D97-AF65-F5344CB8AC3E}">
        <p14:creationId xmlns:p14="http://schemas.microsoft.com/office/powerpoint/2010/main" val="1458730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Depletion to Renewal_color slide_10in_160_20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4" name="Group 15"/>
          <p:cNvGrpSpPr>
            <a:grpSpLocks/>
          </p:cNvGrpSpPr>
          <p:nvPr/>
        </p:nvGrpSpPr>
        <p:grpSpPr bwMode="auto">
          <a:xfrm>
            <a:off x="152400" y="6019800"/>
            <a:ext cx="698500" cy="685800"/>
            <a:chOff x="1066800" y="6019800"/>
            <a:chExt cx="698218" cy="685800"/>
          </a:xfrm>
        </p:grpSpPr>
        <p:pic>
          <p:nvPicPr>
            <p:cNvPr id="54276" name="Picture 16" descr="blue button_nolyr.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0"/>
              <a:ext cx="62179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1" descr="C:\Documents and Settings\CBishop\Local Settings\Temporary Internet Files\Content.IE5\NHKME77O\MC900237453[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6019800"/>
              <a:ext cx="622018" cy="45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75" name="Picture 1" descr="54_15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hhp logo.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51" t="9054" r="351" b="-197871"/>
          <a:stretch/>
        </p:blipFill>
        <p:spPr>
          <a:xfrm>
            <a:off x="1143000" y="1905000"/>
            <a:ext cx="6777037" cy="3508375"/>
          </a:xfrm>
        </p:spPr>
      </p:pic>
      <p:pic>
        <p:nvPicPr>
          <p:cNvPr id="7" name="Picture 6" descr="heartmath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4038600"/>
            <a:ext cx="5410200" cy="969753"/>
          </a:xfrm>
          <a:prstGeom prst="rect">
            <a:avLst/>
          </a:prstGeom>
        </p:spPr>
      </p:pic>
    </p:spTree>
    <p:extLst>
      <p:ext uri="{BB962C8B-B14F-4D97-AF65-F5344CB8AC3E}">
        <p14:creationId xmlns:p14="http://schemas.microsoft.com/office/powerpoint/2010/main" val="12368729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20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21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22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profitguide.com/wp-content/uploads/2012/07/life-preserver-1-res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900" y="2160769"/>
            <a:ext cx="6544151" cy="4362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6739" y="523836"/>
            <a:ext cx="2201863" cy="923330"/>
          </a:xfrm>
          <a:prstGeom prst="rect">
            <a:avLst/>
          </a:prstGeom>
          <a:noFill/>
        </p:spPr>
        <p:txBody>
          <a:bodyPr>
            <a:spAutoFit/>
          </a:bodyPr>
          <a:lstStyle/>
          <a:p>
            <a:pPr fontAlgn="auto">
              <a:spcBef>
                <a:spcPts val="0"/>
              </a:spcBef>
              <a:spcAft>
                <a:spcPts val="0"/>
              </a:spcAft>
              <a:defRPr/>
            </a:pPr>
            <a:r>
              <a:rPr lang="en-CA" sz="5400" b="1" cap="small" dirty="0" smtClean="0">
                <a:solidFill>
                  <a:srgbClr val="FB7109"/>
                </a:solidFill>
              </a:rPr>
              <a:t>S</a:t>
            </a:r>
            <a:endParaRPr lang="en-CA" sz="3600" b="1" cap="small" dirty="0">
              <a:solidFill>
                <a:srgbClr val="FB7109"/>
              </a:solidFill>
            </a:endParaRPr>
          </a:p>
        </p:txBody>
      </p:sp>
      <p:sp>
        <p:nvSpPr>
          <p:cNvPr id="11" name="TextBox 10"/>
          <p:cNvSpPr txBox="1"/>
          <p:nvPr/>
        </p:nvSpPr>
        <p:spPr>
          <a:xfrm>
            <a:off x="566737" y="1362036"/>
            <a:ext cx="3810000" cy="923330"/>
          </a:xfrm>
          <a:prstGeom prst="rect">
            <a:avLst/>
          </a:prstGeom>
          <a:noFill/>
        </p:spPr>
        <p:txBody>
          <a:bodyPr>
            <a:spAutoFit/>
          </a:bodyPr>
          <a:lstStyle/>
          <a:p>
            <a:pPr fontAlgn="auto">
              <a:spcBef>
                <a:spcPts val="0"/>
              </a:spcBef>
              <a:spcAft>
                <a:spcPts val="0"/>
              </a:spcAft>
              <a:defRPr/>
            </a:pPr>
            <a:r>
              <a:rPr lang="en-CA" sz="5400" b="1" cap="small" dirty="0" smtClean="0">
                <a:solidFill>
                  <a:srgbClr val="FB7109"/>
                </a:solidFill>
              </a:rPr>
              <a:t>O</a:t>
            </a:r>
            <a:endParaRPr lang="en-CA" sz="3600" b="1" cap="small" dirty="0">
              <a:solidFill>
                <a:srgbClr val="FB7109"/>
              </a:solidFill>
            </a:endParaRPr>
          </a:p>
        </p:txBody>
      </p:sp>
      <p:sp>
        <p:nvSpPr>
          <p:cNvPr id="22" name="TextBox 21"/>
          <p:cNvSpPr txBox="1"/>
          <p:nvPr/>
        </p:nvSpPr>
        <p:spPr>
          <a:xfrm>
            <a:off x="1219200" y="1524000"/>
            <a:ext cx="3810000" cy="646331"/>
          </a:xfrm>
          <a:prstGeom prst="rect">
            <a:avLst/>
          </a:prstGeom>
          <a:noFill/>
        </p:spPr>
        <p:txBody>
          <a:bodyPr>
            <a:spAutoFit/>
          </a:bodyPr>
          <a:lstStyle/>
          <a:p>
            <a:pPr fontAlgn="auto">
              <a:spcBef>
                <a:spcPts val="0"/>
              </a:spcBef>
              <a:spcAft>
                <a:spcPts val="0"/>
              </a:spcAft>
              <a:defRPr/>
            </a:pPr>
            <a:r>
              <a:rPr lang="en-CA" sz="3600" b="1" cap="small" dirty="0" smtClean="0"/>
              <a:t>xygenate</a:t>
            </a:r>
            <a:endParaRPr lang="en-CA" sz="3600" b="1" cap="small" dirty="0"/>
          </a:p>
        </p:txBody>
      </p:sp>
      <p:sp>
        <p:nvSpPr>
          <p:cNvPr id="23" name="TextBox 22"/>
          <p:cNvSpPr txBox="1"/>
          <p:nvPr/>
        </p:nvSpPr>
        <p:spPr>
          <a:xfrm>
            <a:off x="1074739" y="715706"/>
            <a:ext cx="2201863" cy="646331"/>
          </a:xfrm>
          <a:prstGeom prst="rect">
            <a:avLst/>
          </a:prstGeom>
          <a:noFill/>
        </p:spPr>
        <p:txBody>
          <a:bodyPr>
            <a:spAutoFit/>
          </a:bodyPr>
          <a:lstStyle/>
          <a:p>
            <a:pPr fontAlgn="auto">
              <a:spcBef>
                <a:spcPts val="0"/>
              </a:spcBef>
              <a:spcAft>
                <a:spcPts val="0"/>
              </a:spcAft>
              <a:defRPr/>
            </a:pPr>
            <a:r>
              <a:rPr lang="en-CA" sz="3600" b="1" cap="small" dirty="0" smtClean="0"/>
              <a:t>top</a:t>
            </a:r>
            <a:endParaRPr lang="en-CA" sz="3600" b="1" cap="small" dirty="0"/>
          </a:p>
        </p:txBody>
      </p:sp>
      <p:pic>
        <p:nvPicPr>
          <p:cNvPr id="33794" name="Picture 2" descr="http://image.shutterstock.com/display_pic_with_logo/1294/1294,1191794342,3/stock-photo-business-man-reaching-up-to-something-imaginary-isolated-over-a-white-background-5923897.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301" b="57343"/>
          <a:stretch/>
        </p:blipFill>
        <p:spPr bwMode="auto">
          <a:xfrm rot="2081016" flipH="1">
            <a:off x="-292052" y="4159432"/>
            <a:ext cx="2711173" cy="303395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5096" y="6443990"/>
            <a:ext cx="1056700" cy="215444"/>
          </a:xfrm>
          <a:prstGeom prst="rect">
            <a:avLst/>
          </a:prstGeom>
          <a:noFill/>
        </p:spPr>
        <p:txBody>
          <a:bodyPr wrap="none" rtlCol="0">
            <a:spAutoFit/>
          </a:bodyPr>
          <a:lstStyle/>
          <a:p>
            <a:r>
              <a:rPr lang="en-CA" sz="800" dirty="0" smtClean="0">
                <a:latin typeface="Arial Narrow" pitchFamily="34" charset="0"/>
              </a:rPr>
              <a:t>© 1998-2013 IHHP Inc.</a:t>
            </a:r>
            <a:endParaRPr lang="en-CA" sz="800" dirty="0">
              <a:latin typeface="Arial Narrow" pitchFamily="34" charset="0"/>
            </a:endParaRPr>
          </a:p>
        </p:txBody>
      </p:sp>
      <p:sp>
        <p:nvSpPr>
          <p:cNvPr id="2" name="TextBox 1"/>
          <p:cNvSpPr txBox="1"/>
          <p:nvPr/>
        </p:nvSpPr>
        <p:spPr>
          <a:xfrm>
            <a:off x="609600" y="2133600"/>
            <a:ext cx="7315123" cy="923330"/>
          </a:xfrm>
          <a:prstGeom prst="rect">
            <a:avLst/>
          </a:prstGeom>
          <a:noFill/>
        </p:spPr>
        <p:txBody>
          <a:bodyPr wrap="none" rtlCol="0">
            <a:spAutoFit/>
          </a:bodyPr>
          <a:lstStyle/>
          <a:p>
            <a:r>
              <a:rPr lang="en-US" sz="5400" b="1" dirty="0" smtClean="0">
                <a:solidFill>
                  <a:srgbClr val="FF6600"/>
                </a:solidFill>
              </a:rPr>
              <a:t>S</a:t>
            </a:r>
            <a:r>
              <a:rPr lang="en-US" dirty="0" smtClean="0"/>
              <a:t> </a:t>
            </a:r>
            <a:r>
              <a:rPr lang="en-US" sz="2800" b="1" dirty="0" smtClean="0"/>
              <a:t>TRENGTHEN attitude/one word feeling</a:t>
            </a:r>
            <a:endParaRPr lang="en-US" sz="2800" b="1" dirty="0"/>
          </a:p>
        </p:txBody>
      </p:sp>
    </p:spTree>
    <p:extLst>
      <p:ext uri="{BB962C8B-B14F-4D97-AF65-F5344CB8AC3E}">
        <p14:creationId xmlns:p14="http://schemas.microsoft.com/office/powerpoint/2010/main" val="3144271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504545-C901-844A-BAE9-F6CA0D87E12D}" type="slidenum">
              <a:rPr lang="en-US" smtClean="0"/>
              <a:pPr>
                <a:defRPr/>
              </a:pPr>
              <a:t>34</a:t>
            </a:fld>
            <a:endParaRPr lang="en-US"/>
          </a:p>
        </p:txBody>
      </p:sp>
      <p:sp>
        <p:nvSpPr>
          <p:cNvPr id="3" name="Rectangle 2"/>
          <p:cNvSpPr/>
          <p:nvPr/>
        </p:nvSpPr>
        <p:spPr>
          <a:xfrm>
            <a:off x="762000" y="685800"/>
            <a:ext cx="6096000" cy="3477875"/>
          </a:xfrm>
          <a:prstGeom prst="rect">
            <a:avLst/>
          </a:prstGeom>
        </p:spPr>
        <p:txBody>
          <a:bodyPr wrap="square">
            <a:spAutoFit/>
          </a:bodyPr>
          <a:lstStyle/>
          <a:p>
            <a:pPr marL="0" indent="0">
              <a:buNone/>
            </a:pPr>
            <a:r>
              <a:rPr lang="en-US" sz="4400" dirty="0">
                <a:solidFill>
                  <a:srgbClr val="595959"/>
                </a:solidFill>
              </a:rPr>
              <a:t>Managing the “O’s” </a:t>
            </a:r>
          </a:p>
          <a:p>
            <a:endParaRPr lang="en-US" sz="4400" dirty="0">
              <a:solidFill>
                <a:srgbClr val="595959"/>
              </a:solidFill>
            </a:endParaRPr>
          </a:p>
          <a:p>
            <a:pPr marL="571500" indent="-571500">
              <a:buFont typeface="Arial"/>
              <a:buChar char="•"/>
            </a:pPr>
            <a:r>
              <a:rPr lang="en-US" sz="4400" dirty="0">
                <a:solidFill>
                  <a:srgbClr val="D9D9D9"/>
                </a:solidFill>
              </a:rPr>
              <a:t>Ourselves</a:t>
            </a:r>
          </a:p>
          <a:p>
            <a:pPr marL="571500" indent="-571500">
              <a:buFont typeface="Arial"/>
              <a:buChar char="•"/>
            </a:pPr>
            <a:r>
              <a:rPr lang="en-US" sz="4400" b="1" dirty="0">
                <a:solidFill>
                  <a:srgbClr val="595959"/>
                </a:solidFill>
              </a:rPr>
              <a:t>Others</a:t>
            </a:r>
          </a:p>
          <a:p>
            <a:pPr marL="571500" indent="-571500">
              <a:buFont typeface="Arial"/>
              <a:buChar char="•"/>
            </a:pPr>
            <a:r>
              <a:rPr lang="en-US" sz="4400" dirty="0">
                <a:solidFill>
                  <a:srgbClr val="D9D9D9"/>
                </a:solidFill>
              </a:rPr>
              <a:t>Our Communication</a:t>
            </a:r>
          </a:p>
        </p:txBody>
      </p:sp>
    </p:spTree>
    <p:extLst>
      <p:ext uri="{BB962C8B-B14F-4D97-AF65-F5344CB8AC3E}">
        <p14:creationId xmlns:p14="http://schemas.microsoft.com/office/powerpoint/2010/main" val="1513382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27769"/>
            <a:ext cx="7620000" cy="809518"/>
          </a:xfrm>
        </p:spPr>
        <p:txBody>
          <a:bodyPr/>
          <a:lstStyle/>
          <a:p>
            <a:r>
              <a:rPr lang="en-US" dirty="0"/>
              <a:t> Building Bridges From Our Side</a:t>
            </a:r>
          </a:p>
        </p:txBody>
      </p:sp>
      <p:sp>
        <p:nvSpPr>
          <p:cNvPr id="20" name="TextBox 19"/>
          <p:cNvSpPr txBox="1"/>
          <p:nvPr/>
        </p:nvSpPr>
        <p:spPr>
          <a:xfrm>
            <a:off x="141110" y="2387883"/>
            <a:ext cx="3249467" cy="1600438"/>
          </a:xfrm>
          <a:prstGeom prst="rect">
            <a:avLst/>
          </a:prstGeom>
          <a:noFill/>
        </p:spPr>
        <p:txBody>
          <a:bodyPr wrap="square" lIns="0" tIns="0" rIns="0" bIns="0" rtlCol="0">
            <a:spAutoFit/>
          </a:bodyPr>
          <a:lstStyle/>
          <a:p>
            <a:pPr defTabSz="457200" fontAlgn="auto">
              <a:spcBef>
                <a:spcPts val="0"/>
              </a:spcBef>
              <a:spcAft>
                <a:spcPts val="0"/>
              </a:spcAft>
              <a:buClr>
                <a:srgbClr val="82C55C"/>
              </a:buClr>
            </a:pPr>
            <a:r>
              <a:rPr lang="en-US" b="1" dirty="0">
                <a:solidFill>
                  <a:srgbClr val="69B240"/>
                </a:solidFill>
                <a:latin typeface="Century Gothic" panose="020B0502020202020204" pitchFamily="34" charset="0"/>
                <a:ea typeface="+mn-ea"/>
                <a:cs typeface="AvantGarde Bd BT"/>
              </a:rPr>
              <a:t>Your Perspectives… </a:t>
            </a:r>
          </a:p>
          <a:p>
            <a:pPr marL="285750" indent="-285750" defTabSz="457200" fontAlgn="auto">
              <a:spcBef>
                <a:spcPts val="0"/>
              </a:spcBef>
              <a:spcAft>
                <a:spcPts val="0"/>
              </a:spcAft>
              <a:buClr>
                <a:srgbClr val="82C55C"/>
              </a:buClr>
              <a:buFont typeface="Calibri" panose="020F0502020204030204" pitchFamily="34" charset="0"/>
              <a:buChar char="‒"/>
            </a:pPr>
            <a:r>
              <a:rPr lang="en-US" sz="1600" dirty="0">
                <a:solidFill>
                  <a:srgbClr val="323E64"/>
                </a:solidFill>
                <a:latin typeface="Century Gothic" panose="020B0502020202020204" pitchFamily="34" charset="0"/>
                <a:ea typeface="+mn-ea"/>
                <a:cs typeface="AvantGarde Bk BT"/>
              </a:rPr>
              <a:t>Beliefs</a:t>
            </a:r>
          </a:p>
          <a:p>
            <a:pPr marL="285750" indent="-285750" defTabSz="457200" fontAlgn="auto">
              <a:spcBef>
                <a:spcPts val="0"/>
              </a:spcBef>
              <a:spcAft>
                <a:spcPts val="0"/>
              </a:spcAft>
              <a:buClr>
                <a:srgbClr val="82C55C"/>
              </a:buClr>
              <a:buFont typeface="Calibri" panose="020F0502020204030204" pitchFamily="34" charset="0"/>
              <a:buChar char="‒"/>
            </a:pPr>
            <a:r>
              <a:rPr lang="en-US" sz="1600" dirty="0">
                <a:solidFill>
                  <a:srgbClr val="323E64"/>
                </a:solidFill>
                <a:latin typeface="Century Gothic" panose="020B0502020202020204" pitchFamily="34" charset="0"/>
                <a:ea typeface="+mn-ea"/>
                <a:cs typeface="AvantGarde Bk BT"/>
              </a:rPr>
              <a:t>Opinions</a:t>
            </a:r>
          </a:p>
          <a:p>
            <a:pPr marL="285750" indent="-285750" defTabSz="457200" fontAlgn="auto">
              <a:spcBef>
                <a:spcPts val="0"/>
              </a:spcBef>
              <a:spcAft>
                <a:spcPts val="0"/>
              </a:spcAft>
              <a:buClr>
                <a:srgbClr val="82C55C"/>
              </a:buClr>
              <a:buFont typeface="Calibri" panose="020F0502020204030204" pitchFamily="34" charset="0"/>
              <a:buChar char="‒"/>
            </a:pPr>
            <a:r>
              <a:rPr lang="en-US" sz="1600" dirty="0">
                <a:solidFill>
                  <a:srgbClr val="323E64"/>
                </a:solidFill>
                <a:latin typeface="Century Gothic" panose="020B0502020202020204" pitchFamily="34" charset="0"/>
                <a:ea typeface="+mn-ea"/>
                <a:cs typeface="AvantGarde Bk BT"/>
              </a:rPr>
              <a:t>Assumptions</a:t>
            </a:r>
          </a:p>
          <a:p>
            <a:pPr marL="285750" indent="-285750" defTabSz="457200" fontAlgn="auto">
              <a:spcBef>
                <a:spcPts val="0"/>
              </a:spcBef>
              <a:spcAft>
                <a:spcPts val="0"/>
              </a:spcAft>
              <a:buClr>
                <a:srgbClr val="82C55C"/>
              </a:buClr>
              <a:buFont typeface="Calibri" panose="020F0502020204030204" pitchFamily="34" charset="0"/>
              <a:buChar char="‒"/>
            </a:pPr>
            <a:r>
              <a:rPr lang="en-US" sz="1600" dirty="0">
                <a:solidFill>
                  <a:srgbClr val="323E64"/>
                </a:solidFill>
                <a:latin typeface="Century Gothic" panose="020B0502020202020204" pitchFamily="34" charset="0"/>
                <a:ea typeface="+mn-ea"/>
                <a:cs typeface="AvantGarde Bk BT"/>
              </a:rPr>
              <a:t>Experiences</a:t>
            </a:r>
          </a:p>
          <a:p>
            <a:pPr marL="285750" indent="-285750" defTabSz="457200" fontAlgn="auto">
              <a:spcBef>
                <a:spcPts val="0"/>
              </a:spcBef>
              <a:spcAft>
                <a:spcPts val="0"/>
              </a:spcAft>
              <a:buClr>
                <a:srgbClr val="82C55C"/>
              </a:buClr>
              <a:buFont typeface="Calibri" panose="020F0502020204030204" pitchFamily="34" charset="0"/>
              <a:buChar char="‒"/>
            </a:pPr>
            <a:r>
              <a:rPr lang="en-US" sz="1600" dirty="0">
                <a:solidFill>
                  <a:srgbClr val="323E64"/>
                </a:solidFill>
                <a:latin typeface="Century Gothic" panose="020B0502020202020204" pitchFamily="34" charset="0"/>
                <a:ea typeface="+mn-ea"/>
                <a:cs typeface="AvantGarde Bk BT"/>
              </a:rPr>
              <a:t>Needs/Concerns</a:t>
            </a:r>
          </a:p>
        </p:txBody>
      </p:sp>
      <p:sp>
        <p:nvSpPr>
          <p:cNvPr id="25" name="Content Placeholder 3"/>
          <p:cNvSpPr txBox="1">
            <a:spLocks/>
          </p:cNvSpPr>
          <p:nvPr/>
        </p:nvSpPr>
        <p:spPr>
          <a:xfrm>
            <a:off x="458412" y="1248534"/>
            <a:ext cx="8285538" cy="784982"/>
          </a:xfrm>
          <a:prstGeom prst="rect">
            <a:avLst/>
          </a:prstGeom>
        </p:spPr>
        <p:txBody>
          <a:bodyPr/>
          <a:lstStyle>
            <a:defPPr>
              <a:defRPr lang="en-US"/>
            </a:defPPr>
            <a:lvl1pPr indent="0">
              <a:lnSpc>
                <a:spcPct val="120000"/>
              </a:lnSpc>
              <a:spcBef>
                <a:spcPts val="0"/>
              </a:spcBef>
              <a:spcAft>
                <a:spcPts val="1600"/>
              </a:spcAft>
              <a:buFontTx/>
              <a:buNone/>
              <a:defRPr sz="2000" baseline="0">
                <a:solidFill>
                  <a:srgbClr val="323E64"/>
                </a:solidFill>
                <a:latin typeface="ITC Avant Garde Gothic Book"/>
              </a:defRPr>
            </a:lvl1pPr>
            <a:lvl2pPr marL="381000" indent="-127000">
              <a:lnSpc>
                <a:spcPct val="120000"/>
              </a:lnSpc>
              <a:spcBef>
                <a:spcPts val="0"/>
              </a:spcBef>
              <a:spcAft>
                <a:spcPts val="1600"/>
              </a:spcAft>
              <a:buClr>
                <a:schemeClr val="accent2"/>
              </a:buClr>
              <a:buSzPct val="80000"/>
              <a:buFont typeface="Lucida Grande"/>
              <a:buChar char="■"/>
              <a:defRPr sz="2000" baseline="0">
                <a:solidFill>
                  <a:srgbClr val="323E64"/>
                </a:solidFill>
                <a:latin typeface="ITC Avant Garde Gothic Book"/>
              </a:defRPr>
            </a:lvl2pPr>
            <a:lvl3pPr marL="0" indent="0">
              <a:lnSpc>
                <a:spcPct val="120000"/>
              </a:lnSpc>
              <a:spcBef>
                <a:spcPts val="0"/>
              </a:spcBef>
              <a:spcAft>
                <a:spcPts val="1600"/>
              </a:spcAft>
              <a:buSzPct val="80000"/>
              <a:buFontTx/>
              <a:buNone/>
              <a:defRPr baseline="0">
                <a:solidFill>
                  <a:srgbClr val="82C55C"/>
                </a:solidFill>
                <a:latin typeface="ITC Avant Garde Gothic Medium Oblique"/>
              </a:defRPr>
            </a:lvl3pPr>
            <a:lvl4pPr marL="400050" lvl="3" indent="-273050">
              <a:lnSpc>
                <a:spcPct val="120000"/>
              </a:lnSpc>
              <a:spcBef>
                <a:spcPts val="0"/>
              </a:spcBef>
              <a:spcAft>
                <a:spcPts val="1600"/>
              </a:spcAft>
              <a:buClr>
                <a:schemeClr val="accent2"/>
              </a:buClr>
              <a:buSzPct val="80000"/>
              <a:buFont typeface="Lucida Grande"/>
              <a:buChar char="■"/>
              <a:defRPr sz="2000" baseline="0">
                <a:solidFill>
                  <a:srgbClr val="2B3C73"/>
                </a:solidFill>
                <a:latin typeface="ITC Avant Garde Gothic Book"/>
              </a:defRPr>
            </a:lvl4pPr>
            <a:lvl5pPr marL="0" indent="0">
              <a:lnSpc>
                <a:spcPct val="120000"/>
              </a:lnSpc>
              <a:spcBef>
                <a:spcPts val="600"/>
              </a:spcBef>
              <a:buFontTx/>
              <a:buNone/>
              <a:defRPr sz="2400" cap="all" baseline="0">
                <a:solidFill>
                  <a:srgbClr val="82C55C"/>
                </a:solidFill>
                <a:latin typeface="ITC Avant Garde Gothic Medium"/>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3" defTabSz="457200" fontAlgn="auto">
              <a:buClr>
                <a:srgbClr val="82C55C"/>
              </a:buClr>
            </a:pPr>
            <a:r>
              <a:rPr lang="en-US" sz="1800" dirty="0">
                <a:latin typeface="Century Gothic" panose="020B0502020202020204" pitchFamily="34" charset="0"/>
                <a:ea typeface="+mn-ea"/>
                <a:cs typeface="+mn-cs"/>
              </a:rPr>
              <a:t>We tend to </a:t>
            </a:r>
            <a:r>
              <a:rPr lang="en-CA" sz="1800" dirty="0">
                <a:latin typeface="Century Gothic" panose="020B0502020202020204" pitchFamily="34" charset="0"/>
                <a:ea typeface="+mn-ea"/>
                <a:cs typeface="+mn-cs"/>
              </a:rPr>
              <a:t>build the bridge from our side based on what we think we have heard, or the conclusions we have jumped to.</a:t>
            </a:r>
            <a:endParaRPr lang="en-US" sz="1800" dirty="0">
              <a:latin typeface="Century Gothic" panose="020B0502020202020204" pitchFamily="34" charset="0"/>
              <a:ea typeface="+mn-ea"/>
              <a:cs typeface="+mn-cs"/>
            </a:endParaRPr>
          </a:p>
        </p:txBody>
      </p:sp>
      <p:sp>
        <p:nvSpPr>
          <p:cNvPr id="8" name="TextBox 7"/>
          <p:cNvSpPr txBox="1"/>
          <p:nvPr/>
        </p:nvSpPr>
        <p:spPr>
          <a:xfrm>
            <a:off x="4395445" y="4661165"/>
            <a:ext cx="549350" cy="646331"/>
          </a:xfrm>
          <a:prstGeom prst="rect">
            <a:avLst/>
          </a:prstGeom>
          <a:noFill/>
        </p:spPr>
        <p:txBody>
          <a:bodyPr wrap="square" rtlCol="0">
            <a:spAutoFit/>
          </a:bodyPr>
          <a:lstStyle/>
          <a:p>
            <a:pPr defTabSz="457200" fontAlgn="auto">
              <a:spcBef>
                <a:spcPts val="0"/>
              </a:spcBef>
              <a:spcAft>
                <a:spcPts val="0"/>
              </a:spcAft>
            </a:pPr>
            <a:r>
              <a:rPr lang="en-US" sz="1800" dirty="0">
                <a:solidFill>
                  <a:prstClr val="white"/>
                </a:solidFill>
                <a:latin typeface="AvantGarde Bd BT"/>
                <a:ea typeface="+mn-ea"/>
                <a:cs typeface="AvantGarde Bd BT"/>
              </a:rPr>
              <a:t>3</a:t>
            </a:r>
          </a:p>
          <a:p>
            <a:pPr defTabSz="457200" fontAlgn="auto">
              <a:spcBef>
                <a:spcPts val="0"/>
              </a:spcBef>
              <a:spcAft>
                <a:spcPts val="0"/>
              </a:spcAft>
            </a:pPr>
            <a:endParaRPr lang="en-CA" sz="1800" dirty="0">
              <a:solidFill>
                <a:prstClr val="white"/>
              </a:solidFill>
              <a:latin typeface="Calibri"/>
              <a:ea typeface="+mn-ea"/>
              <a:cs typeface="+mn-cs"/>
            </a:endParaRPr>
          </a:p>
        </p:txBody>
      </p:sp>
      <p:sp>
        <p:nvSpPr>
          <p:cNvPr id="26" name="Rectangle 25"/>
          <p:cNvSpPr/>
          <p:nvPr/>
        </p:nvSpPr>
        <p:spPr>
          <a:xfrm>
            <a:off x="3615397" y="5089411"/>
            <a:ext cx="1828800" cy="662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CA" sz="1800">
              <a:solidFill>
                <a:prstClr val="white"/>
              </a:solidFill>
              <a:latin typeface="Calibri"/>
            </a:endParaRPr>
          </a:p>
        </p:txBody>
      </p:sp>
      <p:sp>
        <p:nvSpPr>
          <p:cNvPr id="14" name="TextBox 13"/>
          <p:cNvSpPr txBox="1"/>
          <p:nvPr/>
        </p:nvSpPr>
        <p:spPr>
          <a:xfrm>
            <a:off x="4454868" y="4647097"/>
            <a:ext cx="651706" cy="646331"/>
          </a:xfrm>
          <a:prstGeom prst="rect">
            <a:avLst/>
          </a:prstGeom>
          <a:noFill/>
        </p:spPr>
        <p:txBody>
          <a:bodyPr wrap="square" rtlCol="0">
            <a:spAutoFit/>
          </a:bodyPr>
          <a:lstStyle/>
          <a:p>
            <a:pPr defTabSz="457200" fontAlgn="auto">
              <a:spcBef>
                <a:spcPts val="0"/>
              </a:spcBef>
              <a:spcAft>
                <a:spcPts val="0"/>
              </a:spcAft>
            </a:pPr>
            <a:r>
              <a:rPr lang="en-US" sz="1800" dirty="0">
                <a:solidFill>
                  <a:prstClr val="white"/>
                </a:solidFill>
                <a:latin typeface="AvantGarde Bd BT"/>
                <a:ea typeface="+mn-ea"/>
                <a:cs typeface="AvantGarde Bd BT"/>
              </a:rPr>
              <a:t>3</a:t>
            </a:r>
          </a:p>
          <a:p>
            <a:pPr defTabSz="457200" fontAlgn="auto">
              <a:spcBef>
                <a:spcPts val="0"/>
              </a:spcBef>
              <a:spcAft>
                <a:spcPts val="0"/>
              </a:spcAft>
            </a:pPr>
            <a:endParaRPr lang="en-CA" sz="1800" dirty="0">
              <a:solidFill>
                <a:prstClr val="white"/>
              </a:solidFill>
              <a:latin typeface="Calibri"/>
              <a:ea typeface="+mn-ea"/>
              <a:cs typeface="+mn-cs"/>
            </a:endParaRPr>
          </a:p>
        </p:txBody>
      </p:sp>
      <p:grpSp>
        <p:nvGrpSpPr>
          <p:cNvPr id="197" name="Group 196"/>
          <p:cNvGrpSpPr>
            <a:grpSpLocks/>
          </p:cNvGrpSpPr>
          <p:nvPr/>
        </p:nvGrpSpPr>
        <p:grpSpPr bwMode="auto">
          <a:xfrm>
            <a:off x="0" y="3998251"/>
            <a:ext cx="9144000" cy="2732782"/>
            <a:chOff x="1293" y="6041"/>
            <a:chExt cx="9698" cy="4086"/>
          </a:xfrm>
        </p:grpSpPr>
        <p:sp>
          <p:nvSpPr>
            <p:cNvPr id="198" name="Freeform 197"/>
            <p:cNvSpPr>
              <a:spLocks/>
            </p:cNvSpPr>
            <p:nvPr/>
          </p:nvSpPr>
          <p:spPr bwMode="auto">
            <a:xfrm>
              <a:off x="1756" y="7837"/>
              <a:ext cx="8671" cy="2290"/>
            </a:xfrm>
            <a:custGeom>
              <a:avLst/>
              <a:gdLst/>
              <a:ahLst/>
              <a:cxnLst>
                <a:cxn ang="0">
                  <a:pos x="4334" y="203"/>
                </a:cxn>
                <a:cxn ang="0">
                  <a:pos x="5203" y="183"/>
                </a:cxn>
                <a:cxn ang="0">
                  <a:pos x="6018" y="137"/>
                </a:cxn>
                <a:cxn ang="0">
                  <a:pos x="6752" y="80"/>
                </a:cxn>
                <a:cxn ang="0">
                  <a:pos x="7397" y="33"/>
                </a:cxn>
                <a:cxn ang="0">
                  <a:pos x="7927" y="0"/>
                </a:cxn>
                <a:cxn ang="0">
                  <a:pos x="8329" y="6"/>
                </a:cxn>
                <a:cxn ang="0">
                  <a:pos x="8581" y="63"/>
                </a:cxn>
                <a:cxn ang="0">
                  <a:pos x="8671" y="187"/>
                </a:cxn>
                <a:cxn ang="0">
                  <a:pos x="8581" y="394"/>
                </a:cxn>
                <a:cxn ang="0">
                  <a:pos x="8329" y="691"/>
                </a:cxn>
                <a:cxn ang="0">
                  <a:pos x="7927" y="1035"/>
                </a:cxn>
                <a:cxn ang="0">
                  <a:pos x="7397" y="1395"/>
                </a:cxn>
                <a:cxn ang="0">
                  <a:pos x="6752" y="1732"/>
                </a:cxn>
                <a:cxn ang="0">
                  <a:pos x="6018" y="2019"/>
                </a:cxn>
                <a:cxn ang="0">
                  <a:pos x="5203" y="2213"/>
                </a:cxn>
                <a:cxn ang="0">
                  <a:pos x="4334" y="2290"/>
                </a:cxn>
                <a:cxn ang="0">
                  <a:pos x="3458" y="2213"/>
                </a:cxn>
                <a:cxn ang="0">
                  <a:pos x="2647" y="2019"/>
                </a:cxn>
                <a:cxn ang="0">
                  <a:pos x="1912" y="1732"/>
                </a:cxn>
                <a:cxn ang="0">
                  <a:pos x="1271" y="1395"/>
                </a:cxn>
                <a:cxn ang="0">
                  <a:pos x="738" y="1035"/>
                </a:cxn>
                <a:cxn ang="0">
                  <a:pos x="339" y="691"/>
                </a:cxn>
                <a:cxn ang="0">
                  <a:pos x="87" y="394"/>
                </a:cxn>
                <a:cxn ang="0">
                  <a:pos x="0" y="187"/>
                </a:cxn>
                <a:cxn ang="0">
                  <a:pos x="87" y="63"/>
                </a:cxn>
                <a:cxn ang="0">
                  <a:pos x="339" y="6"/>
                </a:cxn>
                <a:cxn ang="0">
                  <a:pos x="738" y="0"/>
                </a:cxn>
                <a:cxn ang="0">
                  <a:pos x="1271" y="33"/>
                </a:cxn>
                <a:cxn ang="0">
                  <a:pos x="1912" y="80"/>
                </a:cxn>
                <a:cxn ang="0">
                  <a:pos x="2647" y="137"/>
                </a:cxn>
                <a:cxn ang="0">
                  <a:pos x="3458" y="183"/>
                </a:cxn>
                <a:cxn ang="0">
                  <a:pos x="4334" y="203"/>
                </a:cxn>
              </a:cxnLst>
              <a:rect l="0" t="0" r="r" b="b"/>
              <a:pathLst>
                <a:path w="8671" h="2290">
                  <a:moveTo>
                    <a:pt x="4334" y="203"/>
                  </a:moveTo>
                  <a:lnTo>
                    <a:pt x="5203" y="183"/>
                  </a:lnTo>
                  <a:lnTo>
                    <a:pt x="6018" y="137"/>
                  </a:lnTo>
                  <a:lnTo>
                    <a:pt x="6752" y="80"/>
                  </a:lnTo>
                  <a:lnTo>
                    <a:pt x="7397" y="33"/>
                  </a:lnTo>
                  <a:lnTo>
                    <a:pt x="7927" y="0"/>
                  </a:lnTo>
                  <a:lnTo>
                    <a:pt x="8329" y="6"/>
                  </a:lnTo>
                  <a:lnTo>
                    <a:pt x="8581" y="63"/>
                  </a:lnTo>
                  <a:lnTo>
                    <a:pt x="8671" y="187"/>
                  </a:lnTo>
                  <a:lnTo>
                    <a:pt x="8581" y="394"/>
                  </a:lnTo>
                  <a:lnTo>
                    <a:pt x="8329" y="691"/>
                  </a:lnTo>
                  <a:lnTo>
                    <a:pt x="7927" y="1035"/>
                  </a:lnTo>
                  <a:lnTo>
                    <a:pt x="7397" y="1395"/>
                  </a:lnTo>
                  <a:lnTo>
                    <a:pt x="6752" y="1732"/>
                  </a:lnTo>
                  <a:lnTo>
                    <a:pt x="6018" y="2019"/>
                  </a:lnTo>
                  <a:lnTo>
                    <a:pt x="5203" y="2213"/>
                  </a:lnTo>
                  <a:lnTo>
                    <a:pt x="4334" y="2290"/>
                  </a:lnTo>
                  <a:lnTo>
                    <a:pt x="3458" y="2213"/>
                  </a:lnTo>
                  <a:lnTo>
                    <a:pt x="2647" y="2019"/>
                  </a:lnTo>
                  <a:lnTo>
                    <a:pt x="1912" y="1732"/>
                  </a:lnTo>
                  <a:lnTo>
                    <a:pt x="1271" y="1395"/>
                  </a:lnTo>
                  <a:lnTo>
                    <a:pt x="738" y="1035"/>
                  </a:lnTo>
                  <a:lnTo>
                    <a:pt x="339" y="691"/>
                  </a:lnTo>
                  <a:lnTo>
                    <a:pt x="87" y="394"/>
                  </a:lnTo>
                  <a:lnTo>
                    <a:pt x="0" y="187"/>
                  </a:lnTo>
                  <a:lnTo>
                    <a:pt x="87" y="63"/>
                  </a:lnTo>
                  <a:lnTo>
                    <a:pt x="339" y="6"/>
                  </a:lnTo>
                  <a:lnTo>
                    <a:pt x="738" y="0"/>
                  </a:lnTo>
                  <a:lnTo>
                    <a:pt x="1271" y="33"/>
                  </a:lnTo>
                  <a:lnTo>
                    <a:pt x="1912" y="80"/>
                  </a:lnTo>
                  <a:lnTo>
                    <a:pt x="2647" y="137"/>
                  </a:lnTo>
                  <a:lnTo>
                    <a:pt x="3458" y="183"/>
                  </a:lnTo>
                  <a:lnTo>
                    <a:pt x="4334" y="2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199" name="Freeform 198"/>
            <p:cNvSpPr>
              <a:spLocks/>
            </p:cNvSpPr>
            <p:nvPr/>
          </p:nvSpPr>
          <p:spPr bwMode="auto">
            <a:xfrm>
              <a:off x="1756" y="7860"/>
              <a:ext cx="8671" cy="2203"/>
            </a:xfrm>
            <a:custGeom>
              <a:avLst/>
              <a:gdLst/>
              <a:ahLst/>
              <a:cxnLst>
                <a:cxn ang="0">
                  <a:pos x="4334" y="190"/>
                </a:cxn>
                <a:cxn ang="0">
                  <a:pos x="5203" y="170"/>
                </a:cxn>
                <a:cxn ang="0">
                  <a:pos x="6018" y="130"/>
                </a:cxn>
                <a:cxn ang="0">
                  <a:pos x="6752" y="77"/>
                </a:cxn>
                <a:cxn ang="0">
                  <a:pos x="7397" y="30"/>
                </a:cxn>
                <a:cxn ang="0">
                  <a:pos x="7927" y="0"/>
                </a:cxn>
                <a:cxn ang="0">
                  <a:pos x="8329" y="7"/>
                </a:cxn>
                <a:cxn ang="0">
                  <a:pos x="8581" y="63"/>
                </a:cxn>
                <a:cxn ang="0">
                  <a:pos x="8671" y="187"/>
                </a:cxn>
                <a:cxn ang="0">
                  <a:pos x="8581" y="387"/>
                </a:cxn>
                <a:cxn ang="0">
                  <a:pos x="8329" y="671"/>
                </a:cxn>
                <a:cxn ang="0">
                  <a:pos x="7927" y="1002"/>
                </a:cxn>
                <a:cxn ang="0">
                  <a:pos x="7397" y="1349"/>
                </a:cxn>
                <a:cxn ang="0">
                  <a:pos x="6752" y="1669"/>
                </a:cxn>
                <a:cxn ang="0">
                  <a:pos x="6018" y="1943"/>
                </a:cxn>
                <a:cxn ang="0">
                  <a:pos x="5203" y="2130"/>
                </a:cxn>
                <a:cxn ang="0">
                  <a:pos x="4334" y="2203"/>
                </a:cxn>
                <a:cxn ang="0">
                  <a:pos x="3458" y="2130"/>
                </a:cxn>
                <a:cxn ang="0">
                  <a:pos x="2647" y="1943"/>
                </a:cxn>
                <a:cxn ang="0">
                  <a:pos x="1912" y="1669"/>
                </a:cxn>
                <a:cxn ang="0">
                  <a:pos x="1271" y="1349"/>
                </a:cxn>
                <a:cxn ang="0">
                  <a:pos x="738" y="1002"/>
                </a:cxn>
                <a:cxn ang="0">
                  <a:pos x="339" y="671"/>
                </a:cxn>
                <a:cxn ang="0">
                  <a:pos x="87" y="387"/>
                </a:cxn>
                <a:cxn ang="0">
                  <a:pos x="0" y="187"/>
                </a:cxn>
                <a:cxn ang="0">
                  <a:pos x="87" y="63"/>
                </a:cxn>
                <a:cxn ang="0">
                  <a:pos x="339" y="7"/>
                </a:cxn>
                <a:cxn ang="0">
                  <a:pos x="738" y="0"/>
                </a:cxn>
                <a:cxn ang="0">
                  <a:pos x="1271" y="30"/>
                </a:cxn>
                <a:cxn ang="0">
                  <a:pos x="1912" y="77"/>
                </a:cxn>
                <a:cxn ang="0">
                  <a:pos x="2647" y="130"/>
                </a:cxn>
                <a:cxn ang="0">
                  <a:pos x="3458" y="170"/>
                </a:cxn>
                <a:cxn ang="0">
                  <a:pos x="4334" y="190"/>
                </a:cxn>
              </a:cxnLst>
              <a:rect l="0" t="0" r="r" b="b"/>
              <a:pathLst>
                <a:path w="8671" h="2203">
                  <a:moveTo>
                    <a:pt x="4334" y="190"/>
                  </a:moveTo>
                  <a:lnTo>
                    <a:pt x="5203" y="170"/>
                  </a:lnTo>
                  <a:lnTo>
                    <a:pt x="6018" y="130"/>
                  </a:lnTo>
                  <a:lnTo>
                    <a:pt x="6752" y="77"/>
                  </a:lnTo>
                  <a:lnTo>
                    <a:pt x="7397" y="30"/>
                  </a:lnTo>
                  <a:lnTo>
                    <a:pt x="7927" y="0"/>
                  </a:lnTo>
                  <a:lnTo>
                    <a:pt x="8329" y="7"/>
                  </a:lnTo>
                  <a:lnTo>
                    <a:pt x="8581" y="63"/>
                  </a:lnTo>
                  <a:lnTo>
                    <a:pt x="8671" y="187"/>
                  </a:lnTo>
                  <a:lnTo>
                    <a:pt x="8581" y="387"/>
                  </a:lnTo>
                  <a:lnTo>
                    <a:pt x="8329" y="671"/>
                  </a:lnTo>
                  <a:lnTo>
                    <a:pt x="7927" y="1002"/>
                  </a:lnTo>
                  <a:lnTo>
                    <a:pt x="7397" y="1349"/>
                  </a:lnTo>
                  <a:lnTo>
                    <a:pt x="6752" y="1669"/>
                  </a:lnTo>
                  <a:lnTo>
                    <a:pt x="6018" y="1943"/>
                  </a:lnTo>
                  <a:lnTo>
                    <a:pt x="5203" y="2130"/>
                  </a:lnTo>
                  <a:lnTo>
                    <a:pt x="4334" y="2203"/>
                  </a:lnTo>
                  <a:lnTo>
                    <a:pt x="3458" y="2130"/>
                  </a:lnTo>
                  <a:lnTo>
                    <a:pt x="2647" y="1943"/>
                  </a:lnTo>
                  <a:lnTo>
                    <a:pt x="1912" y="1669"/>
                  </a:lnTo>
                  <a:lnTo>
                    <a:pt x="1271" y="1349"/>
                  </a:lnTo>
                  <a:lnTo>
                    <a:pt x="738" y="1002"/>
                  </a:lnTo>
                  <a:lnTo>
                    <a:pt x="339" y="671"/>
                  </a:lnTo>
                  <a:lnTo>
                    <a:pt x="87" y="387"/>
                  </a:lnTo>
                  <a:lnTo>
                    <a:pt x="0" y="187"/>
                  </a:lnTo>
                  <a:lnTo>
                    <a:pt x="87" y="63"/>
                  </a:lnTo>
                  <a:lnTo>
                    <a:pt x="339" y="7"/>
                  </a:lnTo>
                  <a:lnTo>
                    <a:pt x="738" y="0"/>
                  </a:lnTo>
                  <a:lnTo>
                    <a:pt x="1271" y="30"/>
                  </a:lnTo>
                  <a:lnTo>
                    <a:pt x="1912" y="77"/>
                  </a:lnTo>
                  <a:lnTo>
                    <a:pt x="2647" y="130"/>
                  </a:lnTo>
                  <a:lnTo>
                    <a:pt x="3458" y="170"/>
                  </a:lnTo>
                  <a:lnTo>
                    <a:pt x="4334" y="190"/>
                  </a:lnTo>
                  <a:close/>
                </a:path>
              </a:pathLst>
            </a:custGeom>
            <a:solidFill>
              <a:srgbClr val="F7FAF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0" name="Freeform 199"/>
            <p:cNvSpPr>
              <a:spLocks/>
            </p:cNvSpPr>
            <p:nvPr/>
          </p:nvSpPr>
          <p:spPr bwMode="auto">
            <a:xfrm>
              <a:off x="1756" y="7887"/>
              <a:ext cx="8671" cy="2113"/>
            </a:xfrm>
            <a:custGeom>
              <a:avLst/>
              <a:gdLst/>
              <a:ahLst/>
              <a:cxnLst>
                <a:cxn ang="0">
                  <a:pos x="4334" y="173"/>
                </a:cxn>
                <a:cxn ang="0">
                  <a:pos x="5203" y="153"/>
                </a:cxn>
                <a:cxn ang="0">
                  <a:pos x="6018" y="117"/>
                </a:cxn>
                <a:cxn ang="0">
                  <a:pos x="6752" y="66"/>
                </a:cxn>
                <a:cxn ang="0">
                  <a:pos x="7397" y="26"/>
                </a:cxn>
                <a:cxn ang="0">
                  <a:pos x="7927" y="0"/>
                </a:cxn>
                <a:cxn ang="0">
                  <a:pos x="8329" y="6"/>
                </a:cxn>
                <a:cxn ang="0">
                  <a:pos x="8581" y="63"/>
                </a:cxn>
                <a:cxn ang="0">
                  <a:pos x="8671" y="180"/>
                </a:cxn>
                <a:cxn ang="0">
                  <a:pos x="8581" y="377"/>
                </a:cxn>
                <a:cxn ang="0">
                  <a:pos x="8329" y="651"/>
                </a:cxn>
                <a:cxn ang="0">
                  <a:pos x="7927" y="965"/>
                </a:cxn>
                <a:cxn ang="0">
                  <a:pos x="7397" y="1295"/>
                </a:cxn>
                <a:cxn ang="0">
                  <a:pos x="6752" y="1605"/>
                </a:cxn>
                <a:cxn ang="0">
                  <a:pos x="6018" y="1866"/>
                </a:cxn>
                <a:cxn ang="0">
                  <a:pos x="5203" y="2043"/>
                </a:cxn>
                <a:cxn ang="0">
                  <a:pos x="4334" y="2113"/>
                </a:cxn>
                <a:cxn ang="0">
                  <a:pos x="3458" y="2043"/>
                </a:cxn>
                <a:cxn ang="0">
                  <a:pos x="2647" y="1866"/>
                </a:cxn>
                <a:cxn ang="0">
                  <a:pos x="1912" y="1605"/>
                </a:cxn>
                <a:cxn ang="0">
                  <a:pos x="1271" y="1295"/>
                </a:cxn>
                <a:cxn ang="0">
                  <a:pos x="738" y="965"/>
                </a:cxn>
                <a:cxn ang="0">
                  <a:pos x="339" y="651"/>
                </a:cxn>
                <a:cxn ang="0">
                  <a:pos x="87" y="377"/>
                </a:cxn>
                <a:cxn ang="0">
                  <a:pos x="0" y="180"/>
                </a:cxn>
                <a:cxn ang="0">
                  <a:pos x="87" y="63"/>
                </a:cxn>
                <a:cxn ang="0">
                  <a:pos x="339" y="6"/>
                </a:cxn>
                <a:cxn ang="0">
                  <a:pos x="738" y="0"/>
                </a:cxn>
                <a:cxn ang="0">
                  <a:pos x="1271" y="26"/>
                </a:cxn>
                <a:cxn ang="0">
                  <a:pos x="1912" y="66"/>
                </a:cxn>
                <a:cxn ang="0">
                  <a:pos x="2647" y="117"/>
                </a:cxn>
                <a:cxn ang="0">
                  <a:pos x="3458" y="153"/>
                </a:cxn>
                <a:cxn ang="0">
                  <a:pos x="4334" y="173"/>
                </a:cxn>
              </a:cxnLst>
              <a:rect l="0" t="0" r="r" b="b"/>
              <a:pathLst>
                <a:path w="8671" h="2113">
                  <a:moveTo>
                    <a:pt x="4334" y="173"/>
                  </a:moveTo>
                  <a:lnTo>
                    <a:pt x="5203" y="153"/>
                  </a:lnTo>
                  <a:lnTo>
                    <a:pt x="6018" y="117"/>
                  </a:lnTo>
                  <a:lnTo>
                    <a:pt x="6752" y="66"/>
                  </a:lnTo>
                  <a:lnTo>
                    <a:pt x="7397" y="26"/>
                  </a:lnTo>
                  <a:lnTo>
                    <a:pt x="7927" y="0"/>
                  </a:lnTo>
                  <a:lnTo>
                    <a:pt x="8329" y="6"/>
                  </a:lnTo>
                  <a:lnTo>
                    <a:pt x="8581" y="63"/>
                  </a:lnTo>
                  <a:lnTo>
                    <a:pt x="8671" y="180"/>
                  </a:lnTo>
                  <a:lnTo>
                    <a:pt x="8581" y="377"/>
                  </a:lnTo>
                  <a:lnTo>
                    <a:pt x="8329" y="651"/>
                  </a:lnTo>
                  <a:lnTo>
                    <a:pt x="7927" y="965"/>
                  </a:lnTo>
                  <a:lnTo>
                    <a:pt x="7397" y="1295"/>
                  </a:lnTo>
                  <a:lnTo>
                    <a:pt x="6752" y="1605"/>
                  </a:lnTo>
                  <a:lnTo>
                    <a:pt x="6018" y="1866"/>
                  </a:lnTo>
                  <a:lnTo>
                    <a:pt x="5203" y="2043"/>
                  </a:lnTo>
                  <a:lnTo>
                    <a:pt x="4334" y="2113"/>
                  </a:lnTo>
                  <a:lnTo>
                    <a:pt x="3458" y="2043"/>
                  </a:lnTo>
                  <a:lnTo>
                    <a:pt x="2647" y="1866"/>
                  </a:lnTo>
                  <a:lnTo>
                    <a:pt x="1912" y="1605"/>
                  </a:lnTo>
                  <a:lnTo>
                    <a:pt x="1271" y="1295"/>
                  </a:lnTo>
                  <a:lnTo>
                    <a:pt x="738" y="965"/>
                  </a:lnTo>
                  <a:lnTo>
                    <a:pt x="339" y="651"/>
                  </a:lnTo>
                  <a:lnTo>
                    <a:pt x="87" y="377"/>
                  </a:lnTo>
                  <a:lnTo>
                    <a:pt x="0" y="180"/>
                  </a:lnTo>
                  <a:lnTo>
                    <a:pt x="87" y="63"/>
                  </a:lnTo>
                  <a:lnTo>
                    <a:pt x="339" y="6"/>
                  </a:lnTo>
                  <a:lnTo>
                    <a:pt x="738" y="0"/>
                  </a:lnTo>
                  <a:lnTo>
                    <a:pt x="1271" y="26"/>
                  </a:lnTo>
                  <a:lnTo>
                    <a:pt x="1912" y="66"/>
                  </a:lnTo>
                  <a:lnTo>
                    <a:pt x="2647" y="117"/>
                  </a:lnTo>
                  <a:lnTo>
                    <a:pt x="3458" y="153"/>
                  </a:lnTo>
                  <a:lnTo>
                    <a:pt x="4334" y="173"/>
                  </a:lnTo>
                  <a:close/>
                </a:path>
              </a:pathLst>
            </a:custGeom>
            <a:solidFill>
              <a:srgbClr val="F0F2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1" name="Freeform 200"/>
            <p:cNvSpPr>
              <a:spLocks/>
            </p:cNvSpPr>
            <p:nvPr/>
          </p:nvSpPr>
          <p:spPr bwMode="auto">
            <a:xfrm>
              <a:off x="1756" y="7910"/>
              <a:ext cx="8671" cy="2023"/>
            </a:xfrm>
            <a:custGeom>
              <a:avLst/>
              <a:gdLst/>
              <a:ahLst/>
              <a:cxnLst>
                <a:cxn ang="0">
                  <a:pos x="4334" y="157"/>
                </a:cxn>
                <a:cxn ang="0">
                  <a:pos x="5203" y="140"/>
                </a:cxn>
                <a:cxn ang="0">
                  <a:pos x="6018" y="104"/>
                </a:cxn>
                <a:cxn ang="0">
                  <a:pos x="6752" y="60"/>
                </a:cxn>
                <a:cxn ang="0">
                  <a:pos x="7397" y="23"/>
                </a:cxn>
                <a:cxn ang="0">
                  <a:pos x="7927" y="0"/>
                </a:cxn>
                <a:cxn ang="0">
                  <a:pos x="8329" y="10"/>
                </a:cxn>
                <a:cxn ang="0">
                  <a:pos x="8581" y="67"/>
                </a:cxn>
                <a:cxn ang="0">
                  <a:pos x="8671" y="180"/>
                </a:cxn>
                <a:cxn ang="0">
                  <a:pos x="8581" y="371"/>
                </a:cxn>
                <a:cxn ang="0">
                  <a:pos x="8329" y="631"/>
                </a:cxn>
                <a:cxn ang="0">
                  <a:pos x="7927" y="931"/>
                </a:cxn>
                <a:cxn ang="0">
                  <a:pos x="7397" y="1245"/>
                </a:cxn>
                <a:cxn ang="0">
                  <a:pos x="6752" y="1539"/>
                </a:cxn>
                <a:cxn ang="0">
                  <a:pos x="6018" y="1789"/>
                </a:cxn>
                <a:cxn ang="0">
                  <a:pos x="5203" y="1956"/>
                </a:cxn>
                <a:cxn ang="0">
                  <a:pos x="4334" y="2023"/>
                </a:cxn>
                <a:cxn ang="0">
                  <a:pos x="3458" y="1956"/>
                </a:cxn>
                <a:cxn ang="0">
                  <a:pos x="2647" y="1789"/>
                </a:cxn>
                <a:cxn ang="0">
                  <a:pos x="1912" y="1539"/>
                </a:cxn>
                <a:cxn ang="0">
                  <a:pos x="1271" y="1245"/>
                </a:cxn>
                <a:cxn ang="0">
                  <a:pos x="738" y="931"/>
                </a:cxn>
                <a:cxn ang="0">
                  <a:pos x="339" y="631"/>
                </a:cxn>
                <a:cxn ang="0">
                  <a:pos x="87" y="371"/>
                </a:cxn>
                <a:cxn ang="0">
                  <a:pos x="0" y="180"/>
                </a:cxn>
                <a:cxn ang="0">
                  <a:pos x="87" y="67"/>
                </a:cxn>
                <a:cxn ang="0">
                  <a:pos x="339" y="10"/>
                </a:cxn>
                <a:cxn ang="0">
                  <a:pos x="738" y="0"/>
                </a:cxn>
                <a:cxn ang="0">
                  <a:pos x="1271" y="23"/>
                </a:cxn>
                <a:cxn ang="0">
                  <a:pos x="1912" y="60"/>
                </a:cxn>
                <a:cxn ang="0">
                  <a:pos x="2647" y="104"/>
                </a:cxn>
                <a:cxn ang="0">
                  <a:pos x="3458" y="140"/>
                </a:cxn>
                <a:cxn ang="0">
                  <a:pos x="4334" y="157"/>
                </a:cxn>
              </a:cxnLst>
              <a:rect l="0" t="0" r="r" b="b"/>
              <a:pathLst>
                <a:path w="8671" h="2023">
                  <a:moveTo>
                    <a:pt x="4334" y="157"/>
                  </a:moveTo>
                  <a:lnTo>
                    <a:pt x="5203" y="140"/>
                  </a:lnTo>
                  <a:lnTo>
                    <a:pt x="6018" y="104"/>
                  </a:lnTo>
                  <a:lnTo>
                    <a:pt x="6752" y="60"/>
                  </a:lnTo>
                  <a:lnTo>
                    <a:pt x="7397" y="23"/>
                  </a:lnTo>
                  <a:lnTo>
                    <a:pt x="7927" y="0"/>
                  </a:lnTo>
                  <a:lnTo>
                    <a:pt x="8329" y="10"/>
                  </a:lnTo>
                  <a:lnTo>
                    <a:pt x="8581" y="67"/>
                  </a:lnTo>
                  <a:lnTo>
                    <a:pt x="8671" y="180"/>
                  </a:lnTo>
                  <a:lnTo>
                    <a:pt x="8581" y="371"/>
                  </a:lnTo>
                  <a:lnTo>
                    <a:pt x="8329" y="631"/>
                  </a:lnTo>
                  <a:lnTo>
                    <a:pt x="7927" y="931"/>
                  </a:lnTo>
                  <a:lnTo>
                    <a:pt x="7397" y="1245"/>
                  </a:lnTo>
                  <a:lnTo>
                    <a:pt x="6752" y="1539"/>
                  </a:lnTo>
                  <a:lnTo>
                    <a:pt x="6018" y="1789"/>
                  </a:lnTo>
                  <a:lnTo>
                    <a:pt x="5203" y="1956"/>
                  </a:lnTo>
                  <a:lnTo>
                    <a:pt x="4334" y="2023"/>
                  </a:lnTo>
                  <a:lnTo>
                    <a:pt x="3458" y="1956"/>
                  </a:lnTo>
                  <a:lnTo>
                    <a:pt x="2647" y="1789"/>
                  </a:lnTo>
                  <a:lnTo>
                    <a:pt x="1912" y="1539"/>
                  </a:lnTo>
                  <a:lnTo>
                    <a:pt x="1271" y="1245"/>
                  </a:lnTo>
                  <a:lnTo>
                    <a:pt x="738" y="931"/>
                  </a:lnTo>
                  <a:lnTo>
                    <a:pt x="339" y="631"/>
                  </a:lnTo>
                  <a:lnTo>
                    <a:pt x="87" y="371"/>
                  </a:lnTo>
                  <a:lnTo>
                    <a:pt x="0" y="180"/>
                  </a:lnTo>
                  <a:lnTo>
                    <a:pt x="87" y="67"/>
                  </a:lnTo>
                  <a:lnTo>
                    <a:pt x="339" y="10"/>
                  </a:lnTo>
                  <a:lnTo>
                    <a:pt x="738" y="0"/>
                  </a:lnTo>
                  <a:lnTo>
                    <a:pt x="1271" y="23"/>
                  </a:lnTo>
                  <a:lnTo>
                    <a:pt x="1912" y="60"/>
                  </a:lnTo>
                  <a:lnTo>
                    <a:pt x="2647" y="104"/>
                  </a:lnTo>
                  <a:lnTo>
                    <a:pt x="3458" y="140"/>
                  </a:lnTo>
                  <a:lnTo>
                    <a:pt x="4334" y="157"/>
                  </a:lnTo>
                  <a:close/>
                </a:path>
              </a:pathLst>
            </a:custGeom>
            <a:solidFill>
              <a:srgbClr val="E8ED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2" name="Freeform 201"/>
            <p:cNvSpPr>
              <a:spLocks/>
            </p:cNvSpPr>
            <p:nvPr/>
          </p:nvSpPr>
          <p:spPr bwMode="auto">
            <a:xfrm>
              <a:off x="1756" y="7933"/>
              <a:ext cx="8671" cy="1937"/>
            </a:xfrm>
            <a:custGeom>
              <a:avLst/>
              <a:gdLst/>
              <a:ahLst/>
              <a:cxnLst>
                <a:cxn ang="0">
                  <a:pos x="4334" y="144"/>
                </a:cxn>
                <a:cxn ang="0">
                  <a:pos x="5203" y="127"/>
                </a:cxn>
                <a:cxn ang="0">
                  <a:pos x="6018" y="94"/>
                </a:cxn>
                <a:cxn ang="0">
                  <a:pos x="6752" y="51"/>
                </a:cxn>
                <a:cxn ang="0">
                  <a:pos x="7397" y="20"/>
                </a:cxn>
                <a:cxn ang="0">
                  <a:pos x="7927" y="0"/>
                </a:cxn>
                <a:cxn ang="0">
                  <a:pos x="8329" y="14"/>
                </a:cxn>
                <a:cxn ang="0">
                  <a:pos x="8581" y="71"/>
                </a:cxn>
                <a:cxn ang="0">
                  <a:pos x="8671" y="181"/>
                </a:cxn>
                <a:cxn ang="0">
                  <a:pos x="8581" y="361"/>
                </a:cxn>
                <a:cxn ang="0">
                  <a:pos x="8329" y="611"/>
                </a:cxn>
                <a:cxn ang="0">
                  <a:pos x="7927" y="898"/>
                </a:cxn>
                <a:cxn ang="0">
                  <a:pos x="7397" y="1199"/>
                </a:cxn>
                <a:cxn ang="0">
                  <a:pos x="6752" y="1476"/>
                </a:cxn>
                <a:cxn ang="0">
                  <a:pos x="6018" y="1713"/>
                </a:cxn>
                <a:cxn ang="0">
                  <a:pos x="5203" y="1873"/>
                </a:cxn>
                <a:cxn ang="0">
                  <a:pos x="4334" y="1937"/>
                </a:cxn>
                <a:cxn ang="0">
                  <a:pos x="3458" y="1873"/>
                </a:cxn>
                <a:cxn ang="0">
                  <a:pos x="2647" y="1713"/>
                </a:cxn>
                <a:cxn ang="0">
                  <a:pos x="1912" y="1476"/>
                </a:cxn>
                <a:cxn ang="0">
                  <a:pos x="1271" y="1199"/>
                </a:cxn>
                <a:cxn ang="0">
                  <a:pos x="738" y="898"/>
                </a:cxn>
                <a:cxn ang="0">
                  <a:pos x="339" y="611"/>
                </a:cxn>
                <a:cxn ang="0">
                  <a:pos x="87" y="361"/>
                </a:cxn>
                <a:cxn ang="0">
                  <a:pos x="0" y="181"/>
                </a:cxn>
                <a:cxn ang="0">
                  <a:pos x="87" y="71"/>
                </a:cxn>
                <a:cxn ang="0">
                  <a:pos x="339" y="14"/>
                </a:cxn>
                <a:cxn ang="0">
                  <a:pos x="738" y="0"/>
                </a:cxn>
                <a:cxn ang="0">
                  <a:pos x="1271" y="20"/>
                </a:cxn>
                <a:cxn ang="0">
                  <a:pos x="1912" y="51"/>
                </a:cxn>
                <a:cxn ang="0">
                  <a:pos x="2647" y="94"/>
                </a:cxn>
                <a:cxn ang="0">
                  <a:pos x="3458" y="127"/>
                </a:cxn>
                <a:cxn ang="0">
                  <a:pos x="4334" y="144"/>
                </a:cxn>
              </a:cxnLst>
              <a:rect l="0" t="0" r="r" b="b"/>
              <a:pathLst>
                <a:path w="8671" h="1937">
                  <a:moveTo>
                    <a:pt x="4334" y="144"/>
                  </a:moveTo>
                  <a:lnTo>
                    <a:pt x="5203" y="127"/>
                  </a:lnTo>
                  <a:lnTo>
                    <a:pt x="6018" y="94"/>
                  </a:lnTo>
                  <a:lnTo>
                    <a:pt x="6752" y="51"/>
                  </a:lnTo>
                  <a:lnTo>
                    <a:pt x="7397" y="20"/>
                  </a:lnTo>
                  <a:lnTo>
                    <a:pt x="7927" y="0"/>
                  </a:lnTo>
                  <a:lnTo>
                    <a:pt x="8329" y="14"/>
                  </a:lnTo>
                  <a:lnTo>
                    <a:pt x="8581" y="71"/>
                  </a:lnTo>
                  <a:lnTo>
                    <a:pt x="8671" y="181"/>
                  </a:lnTo>
                  <a:lnTo>
                    <a:pt x="8581" y="361"/>
                  </a:lnTo>
                  <a:lnTo>
                    <a:pt x="8329" y="611"/>
                  </a:lnTo>
                  <a:lnTo>
                    <a:pt x="7927" y="898"/>
                  </a:lnTo>
                  <a:lnTo>
                    <a:pt x="7397" y="1199"/>
                  </a:lnTo>
                  <a:lnTo>
                    <a:pt x="6752" y="1476"/>
                  </a:lnTo>
                  <a:lnTo>
                    <a:pt x="6018" y="1713"/>
                  </a:lnTo>
                  <a:lnTo>
                    <a:pt x="5203" y="1873"/>
                  </a:lnTo>
                  <a:lnTo>
                    <a:pt x="4334" y="1937"/>
                  </a:lnTo>
                  <a:lnTo>
                    <a:pt x="3458" y="1873"/>
                  </a:lnTo>
                  <a:lnTo>
                    <a:pt x="2647" y="1713"/>
                  </a:lnTo>
                  <a:lnTo>
                    <a:pt x="1912" y="1476"/>
                  </a:lnTo>
                  <a:lnTo>
                    <a:pt x="1271" y="1199"/>
                  </a:lnTo>
                  <a:lnTo>
                    <a:pt x="738" y="898"/>
                  </a:lnTo>
                  <a:lnTo>
                    <a:pt x="339" y="611"/>
                  </a:lnTo>
                  <a:lnTo>
                    <a:pt x="87" y="361"/>
                  </a:lnTo>
                  <a:lnTo>
                    <a:pt x="0" y="181"/>
                  </a:lnTo>
                  <a:lnTo>
                    <a:pt x="87" y="71"/>
                  </a:lnTo>
                  <a:lnTo>
                    <a:pt x="339" y="14"/>
                  </a:lnTo>
                  <a:lnTo>
                    <a:pt x="738" y="0"/>
                  </a:lnTo>
                  <a:lnTo>
                    <a:pt x="1271" y="20"/>
                  </a:lnTo>
                  <a:lnTo>
                    <a:pt x="1912" y="51"/>
                  </a:lnTo>
                  <a:lnTo>
                    <a:pt x="2647" y="94"/>
                  </a:lnTo>
                  <a:lnTo>
                    <a:pt x="3458" y="127"/>
                  </a:lnTo>
                  <a:lnTo>
                    <a:pt x="4334" y="144"/>
                  </a:lnTo>
                  <a:close/>
                </a:path>
              </a:pathLst>
            </a:custGeom>
            <a:solidFill>
              <a:srgbClr val="E0E6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3" name="Freeform 202"/>
            <p:cNvSpPr>
              <a:spLocks/>
            </p:cNvSpPr>
            <p:nvPr/>
          </p:nvSpPr>
          <p:spPr bwMode="auto">
            <a:xfrm>
              <a:off x="1756" y="7957"/>
              <a:ext cx="8671" cy="1846"/>
            </a:xfrm>
            <a:custGeom>
              <a:avLst/>
              <a:gdLst/>
              <a:ahLst/>
              <a:cxnLst>
                <a:cxn ang="0">
                  <a:pos x="4334" y="127"/>
                </a:cxn>
                <a:cxn ang="0">
                  <a:pos x="5203" y="113"/>
                </a:cxn>
                <a:cxn ang="0">
                  <a:pos x="6018" y="80"/>
                </a:cxn>
                <a:cxn ang="0">
                  <a:pos x="6752" y="43"/>
                </a:cxn>
                <a:cxn ang="0">
                  <a:pos x="7397" y="17"/>
                </a:cxn>
                <a:cxn ang="0">
                  <a:pos x="7927" y="0"/>
                </a:cxn>
                <a:cxn ang="0">
                  <a:pos x="8329" y="17"/>
                </a:cxn>
                <a:cxn ang="0">
                  <a:pos x="8581" y="70"/>
                </a:cxn>
                <a:cxn ang="0">
                  <a:pos x="8671" y="180"/>
                </a:cxn>
                <a:cxn ang="0">
                  <a:pos x="8581" y="354"/>
                </a:cxn>
                <a:cxn ang="0">
                  <a:pos x="8329" y="591"/>
                </a:cxn>
                <a:cxn ang="0">
                  <a:pos x="7927" y="864"/>
                </a:cxn>
                <a:cxn ang="0">
                  <a:pos x="7397" y="1148"/>
                </a:cxn>
                <a:cxn ang="0">
                  <a:pos x="6752" y="1412"/>
                </a:cxn>
                <a:cxn ang="0">
                  <a:pos x="6018" y="1636"/>
                </a:cxn>
                <a:cxn ang="0">
                  <a:pos x="5203" y="1786"/>
                </a:cxn>
                <a:cxn ang="0">
                  <a:pos x="4334" y="1846"/>
                </a:cxn>
                <a:cxn ang="0">
                  <a:pos x="3458" y="1786"/>
                </a:cxn>
                <a:cxn ang="0">
                  <a:pos x="2647" y="1636"/>
                </a:cxn>
                <a:cxn ang="0">
                  <a:pos x="1912" y="1412"/>
                </a:cxn>
                <a:cxn ang="0">
                  <a:pos x="1271" y="1148"/>
                </a:cxn>
                <a:cxn ang="0">
                  <a:pos x="738" y="864"/>
                </a:cxn>
                <a:cxn ang="0">
                  <a:pos x="339" y="591"/>
                </a:cxn>
                <a:cxn ang="0">
                  <a:pos x="87" y="354"/>
                </a:cxn>
                <a:cxn ang="0">
                  <a:pos x="0" y="180"/>
                </a:cxn>
                <a:cxn ang="0">
                  <a:pos x="87" y="70"/>
                </a:cxn>
                <a:cxn ang="0">
                  <a:pos x="339" y="17"/>
                </a:cxn>
                <a:cxn ang="0">
                  <a:pos x="738" y="0"/>
                </a:cxn>
                <a:cxn ang="0">
                  <a:pos x="1271" y="17"/>
                </a:cxn>
                <a:cxn ang="0">
                  <a:pos x="1912" y="43"/>
                </a:cxn>
                <a:cxn ang="0">
                  <a:pos x="2647" y="80"/>
                </a:cxn>
                <a:cxn ang="0">
                  <a:pos x="3458" y="113"/>
                </a:cxn>
                <a:cxn ang="0">
                  <a:pos x="4334" y="127"/>
                </a:cxn>
              </a:cxnLst>
              <a:rect l="0" t="0" r="r" b="b"/>
              <a:pathLst>
                <a:path w="8671" h="1846">
                  <a:moveTo>
                    <a:pt x="4334" y="127"/>
                  </a:moveTo>
                  <a:lnTo>
                    <a:pt x="5203" y="113"/>
                  </a:lnTo>
                  <a:lnTo>
                    <a:pt x="6018" y="80"/>
                  </a:lnTo>
                  <a:lnTo>
                    <a:pt x="6752" y="43"/>
                  </a:lnTo>
                  <a:lnTo>
                    <a:pt x="7397" y="17"/>
                  </a:lnTo>
                  <a:lnTo>
                    <a:pt x="7927" y="0"/>
                  </a:lnTo>
                  <a:lnTo>
                    <a:pt x="8329" y="17"/>
                  </a:lnTo>
                  <a:lnTo>
                    <a:pt x="8581" y="70"/>
                  </a:lnTo>
                  <a:lnTo>
                    <a:pt x="8671" y="180"/>
                  </a:lnTo>
                  <a:lnTo>
                    <a:pt x="8581" y="354"/>
                  </a:lnTo>
                  <a:lnTo>
                    <a:pt x="8329" y="591"/>
                  </a:lnTo>
                  <a:lnTo>
                    <a:pt x="7927" y="864"/>
                  </a:lnTo>
                  <a:lnTo>
                    <a:pt x="7397" y="1148"/>
                  </a:lnTo>
                  <a:lnTo>
                    <a:pt x="6752" y="1412"/>
                  </a:lnTo>
                  <a:lnTo>
                    <a:pt x="6018" y="1636"/>
                  </a:lnTo>
                  <a:lnTo>
                    <a:pt x="5203" y="1786"/>
                  </a:lnTo>
                  <a:lnTo>
                    <a:pt x="4334" y="1846"/>
                  </a:lnTo>
                  <a:lnTo>
                    <a:pt x="3458" y="1786"/>
                  </a:lnTo>
                  <a:lnTo>
                    <a:pt x="2647" y="1636"/>
                  </a:lnTo>
                  <a:lnTo>
                    <a:pt x="1912" y="1412"/>
                  </a:lnTo>
                  <a:lnTo>
                    <a:pt x="1271" y="1148"/>
                  </a:lnTo>
                  <a:lnTo>
                    <a:pt x="738" y="864"/>
                  </a:lnTo>
                  <a:lnTo>
                    <a:pt x="339" y="591"/>
                  </a:lnTo>
                  <a:lnTo>
                    <a:pt x="87" y="354"/>
                  </a:lnTo>
                  <a:lnTo>
                    <a:pt x="0" y="180"/>
                  </a:lnTo>
                  <a:lnTo>
                    <a:pt x="87" y="70"/>
                  </a:lnTo>
                  <a:lnTo>
                    <a:pt x="339" y="17"/>
                  </a:lnTo>
                  <a:lnTo>
                    <a:pt x="738" y="0"/>
                  </a:lnTo>
                  <a:lnTo>
                    <a:pt x="1271" y="17"/>
                  </a:lnTo>
                  <a:lnTo>
                    <a:pt x="1912" y="43"/>
                  </a:lnTo>
                  <a:lnTo>
                    <a:pt x="2647" y="80"/>
                  </a:lnTo>
                  <a:lnTo>
                    <a:pt x="3458" y="113"/>
                  </a:lnTo>
                  <a:lnTo>
                    <a:pt x="4334" y="127"/>
                  </a:lnTo>
                  <a:close/>
                </a:path>
              </a:pathLst>
            </a:custGeom>
            <a:solidFill>
              <a:srgbClr val="D9E0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4" name="Freeform 203"/>
            <p:cNvSpPr>
              <a:spLocks/>
            </p:cNvSpPr>
            <p:nvPr/>
          </p:nvSpPr>
          <p:spPr bwMode="auto">
            <a:xfrm>
              <a:off x="1756" y="7980"/>
              <a:ext cx="8671" cy="1760"/>
            </a:xfrm>
            <a:custGeom>
              <a:avLst/>
              <a:gdLst/>
              <a:ahLst/>
              <a:cxnLst>
                <a:cxn ang="0">
                  <a:pos x="4334" y="110"/>
                </a:cxn>
                <a:cxn ang="0">
                  <a:pos x="5203" y="97"/>
                </a:cxn>
                <a:cxn ang="0">
                  <a:pos x="6018" y="70"/>
                </a:cxn>
                <a:cxn ang="0">
                  <a:pos x="6752" y="37"/>
                </a:cxn>
                <a:cxn ang="0">
                  <a:pos x="7397" y="14"/>
                </a:cxn>
                <a:cxn ang="0">
                  <a:pos x="7927" y="0"/>
                </a:cxn>
                <a:cxn ang="0">
                  <a:pos x="8329" y="20"/>
                </a:cxn>
                <a:cxn ang="0">
                  <a:pos x="8581" y="74"/>
                </a:cxn>
                <a:cxn ang="0">
                  <a:pos x="8671" y="177"/>
                </a:cxn>
                <a:cxn ang="0">
                  <a:pos x="8581" y="344"/>
                </a:cxn>
                <a:cxn ang="0">
                  <a:pos x="8329" y="571"/>
                </a:cxn>
                <a:cxn ang="0">
                  <a:pos x="7927" y="828"/>
                </a:cxn>
                <a:cxn ang="0">
                  <a:pos x="7397" y="1099"/>
                </a:cxn>
                <a:cxn ang="0">
                  <a:pos x="6752" y="1349"/>
                </a:cxn>
                <a:cxn ang="0">
                  <a:pos x="6018" y="1559"/>
                </a:cxn>
                <a:cxn ang="0">
                  <a:pos x="5203" y="1703"/>
                </a:cxn>
                <a:cxn ang="0">
                  <a:pos x="4334" y="1760"/>
                </a:cxn>
                <a:cxn ang="0">
                  <a:pos x="3458" y="1703"/>
                </a:cxn>
                <a:cxn ang="0">
                  <a:pos x="2647" y="1559"/>
                </a:cxn>
                <a:cxn ang="0">
                  <a:pos x="1912" y="1349"/>
                </a:cxn>
                <a:cxn ang="0">
                  <a:pos x="1271" y="1099"/>
                </a:cxn>
                <a:cxn ang="0">
                  <a:pos x="738" y="828"/>
                </a:cxn>
                <a:cxn ang="0">
                  <a:pos x="339" y="571"/>
                </a:cxn>
                <a:cxn ang="0">
                  <a:pos x="87" y="344"/>
                </a:cxn>
                <a:cxn ang="0">
                  <a:pos x="0" y="177"/>
                </a:cxn>
                <a:cxn ang="0">
                  <a:pos x="87" y="74"/>
                </a:cxn>
                <a:cxn ang="0">
                  <a:pos x="339" y="20"/>
                </a:cxn>
                <a:cxn ang="0">
                  <a:pos x="738" y="0"/>
                </a:cxn>
                <a:cxn ang="0">
                  <a:pos x="1271" y="14"/>
                </a:cxn>
                <a:cxn ang="0">
                  <a:pos x="1912" y="37"/>
                </a:cxn>
                <a:cxn ang="0">
                  <a:pos x="2647" y="70"/>
                </a:cxn>
                <a:cxn ang="0">
                  <a:pos x="3458" y="97"/>
                </a:cxn>
                <a:cxn ang="0">
                  <a:pos x="4334" y="110"/>
                </a:cxn>
              </a:cxnLst>
              <a:rect l="0" t="0" r="r" b="b"/>
              <a:pathLst>
                <a:path w="8671" h="1760">
                  <a:moveTo>
                    <a:pt x="4334" y="110"/>
                  </a:moveTo>
                  <a:lnTo>
                    <a:pt x="5203" y="97"/>
                  </a:lnTo>
                  <a:lnTo>
                    <a:pt x="6018" y="70"/>
                  </a:lnTo>
                  <a:lnTo>
                    <a:pt x="6752" y="37"/>
                  </a:lnTo>
                  <a:lnTo>
                    <a:pt x="7397" y="14"/>
                  </a:lnTo>
                  <a:lnTo>
                    <a:pt x="7927" y="0"/>
                  </a:lnTo>
                  <a:lnTo>
                    <a:pt x="8329" y="20"/>
                  </a:lnTo>
                  <a:lnTo>
                    <a:pt x="8581" y="74"/>
                  </a:lnTo>
                  <a:lnTo>
                    <a:pt x="8671" y="177"/>
                  </a:lnTo>
                  <a:lnTo>
                    <a:pt x="8581" y="344"/>
                  </a:lnTo>
                  <a:lnTo>
                    <a:pt x="8329" y="571"/>
                  </a:lnTo>
                  <a:lnTo>
                    <a:pt x="7927" y="828"/>
                  </a:lnTo>
                  <a:lnTo>
                    <a:pt x="7397" y="1099"/>
                  </a:lnTo>
                  <a:lnTo>
                    <a:pt x="6752" y="1349"/>
                  </a:lnTo>
                  <a:lnTo>
                    <a:pt x="6018" y="1559"/>
                  </a:lnTo>
                  <a:lnTo>
                    <a:pt x="5203" y="1703"/>
                  </a:lnTo>
                  <a:lnTo>
                    <a:pt x="4334" y="1760"/>
                  </a:lnTo>
                  <a:lnTo>
                    <a:pt x="3458" y="1703"/>
                  </a:lnTo>
                  <a:lnTo>
                    <a:pt x="2647" y="1559"/>
                  </a:lnTo>
                  <a:lnTo>
                    <a:pt x="1912" y="1349"/>
                  </a:lnTo>
                  <a:lnTo>
                    <a:pt x="1271" y="1099"/>
                  </a:lnTo>
                  <a:lnTo>
                    <a:pt x="738" y="828"/>
                  </a:lnTo>
                  <a:lnTo>
                    <a:pt x="339" y="571"/>
                  </a:lnTo>
                  <a:lnTo>
                    <a:pt x="87" y="344"/>
                  </a:lnTo>
                  <a:lnTo>
                    <a:pt x="0" y="177"/>
                  </a:lnTo>
                  <a:lnTo>
                    <a:pt x="87" y="74"/>
                  </a:lnTo>
                  <a:lnTo>
                    <a:pt x="339" y="20"/>
                  </a:lnTo>
                  <a:lnTo>
                    <a:pt x="738" y="0"/>
                  </a:lnTo>
                  <a:lnTo>
                    <a:pt x="1271" y="14"/>
                  </a:lnTo>
                  <a:lnTo>
                    <a:pt x="1912" y="37"/>
                  </a:lnTo>
                  <a:lnTo>
                    <a:pt x="2647" y="70"/>
                  </a:lnTo>
                  <a:lnTo>
                    <a:pt x="3458" y="97"/>
                  </a:lnTo>
                  <a:lnTo>
                    <a:pt x="4334" y="110"/>
                  </a:lnTo>
                  <a:close/>
                </a:path>
              </a:pathLst>
            </a:custGeom>
            <a:solidFill>
              <a:srgbClr val="D4DB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5" name="Freeform 204"/>
            <p:cNvSpPr>
              <a:spLocks/>
            </p:cNvSpPr>
            <p:nvPr/>
          </p:nvSpPr>
          <p:spPr bwMode="auto">
            <a:xfrm>
              <a:off x="1756" y="8007"/>
              <a:ext cx="8671" cy="1669"/>
            </a:xfrm>
            <a:custGeom>
              <a:avLst/>
              <a:gdLst/>
              <a:ahLst/>
              <a:cxnLst>
                <a:cxn ang="0">
                  <a:pos x="4334" y="93"/>
                </a:cxn>
                <a:cxn ang="0">
                  <a:pos x="5203" y="80"/>
                </a:cxn>
                <a:cxn ang="0">
                  <a:pos x="6018" y="57"/>
                </a:cxn>
                <a:cxn ang="0">
                  <a:pos x="6752" y="27"/>
                </a:cxn>
                <a:cxn ang="0">
                  <a:pos x="7397" y="7"/>
                </a:cxn>
                <a:cxn ang="0">
                  <a:pos x="7927" y="0"/>
                </a:cxn>
                <a:cxn ang="0">
                  <a:pos x="8329" y="20"/>
                </a:cxn>
                <a:cxn ang="0">
                  <a:pos x="8581" y="73"/>
                </a:cxn>
                <a:cxn ang="0">
                  <a:pos x="8671" y="177"/>
                </a:cxn>
                <a:cxn ang="0">
                  <a:pos x="8581" y="334"/>
                </a:cxn>
                <a:cxn ang="0">
                  <a:pos x="8329" y="547"/>
                </a:cxn>
                <a:cxn ang="0">
                  <a:pos x="7927" y="791"/>
                </a:cxn>
                <a:cxn ang="0">
                  <a:pos x="7397" y="1048"/>
                </a:cxn>
                <a:cxn ang="0">
                  <a:pos x="6752" y="1282"/>
                </a:cxn>
                <a:cxn ang="0">
                  <a:pos x="6018" y="1482"/>
                </a:cxn>
                <a:cxn ang="0">
                  <a:pos x="5203" y="1616"/>
                </a:cxn>
                <a:cxn ang="0">
                  <a:pos x="4334" y="1669"/>
                </a:cxn>
                <a:cxn ang="0">
                  <a:pos x="3458" y="1616"/>
                </a:cxn>
                <a:cxn ang="0">
                  <a:pos x="2647" y="1482"/>
                </a:cxn>
                <a:cxn ang="0">
                  <a:pos x="1912" y="1282"/>
                </a:cxn>
                <a:cxn ang="0">
                  <a:pos x="1271" y="1048"/>
                </a:cxn>
                <a:cxn ang="0">
                  <a:pos x="738" y="791"/>
                </a:cxn>
                <a:cxn ang="0">
                  <a:pos x="339" y="547"/>
                </a:cxn>
                <a:cxn ang="0">
                  <a:pos x="87" y="334"/>
                </a:cxn>
                <a:cxn ang="0">
                  <a:pos x="0" y="177"/>
                </a:cxn>
                <a:cxn ang="0">
                  <a:pos x="87" y="73"/>
                </a:cxn>
                <a:cxn ang="0">
                  <a:pos x="339" y="20"/>
                </a:cxn>
                <a:cxn ang="0">
                  <a:pos x="738" y="0"/>
                </a:cxn>
                <a:cxn ang="0">
                  <a:pos x="1271" y="7"/>
                </a:cxn>
                <a:cxn ang="0">
                  <a:pos x="1912" y="27"/>
                </a:cxn>
                <a:cxn ang="0">
                  <a:pos x="2647" y="57"/>
                </a:cxn>
                <a:cxn ang="0">
                  <a:pos x="3458" y="80"/>
                </a:cxn>
                <a:cxn ang="0">
                  <a:pos x="4334" y="93"/>
                </a:cxn>
              </a:cxnLst>
              <a:rect l="0" t="0" r="r" b="b"/>
              <a:pathLst>
                <a:path w="8671" h="1669">
                  <a:moveTo>
                    <a:pt x="4334" y="93"/>
                  </a:moveTo>
                  <a:lnTo>
                    <a:pt x="5203" y="80"/>
                  </a:lnTo>
                  <a:lnTo>
                    <a:pt x="6018" y="57"/>
                  </a:lnTo>
                  <a:lnTo>
                    <a:pt x="6752" y="27"/>
                  </a:lnTo>
                  <a:lnTo>
                    <a:pt x="7397" y="7"/>
                  </a:lnTo>
                  <a:lnTo>
                    <a:pt x="7927" y="0"/>
                  </a:lnTo>
                  <a:lnTo>
                    <a:pt x="8329" y="20"/>
                  </a:lnTo>
                  <a:lnTo>
                    <a:pt x="8581" y="73"/>
                  </a:lnTo>
                  <a:lnTo>
                    <a:pt x="8671" y="177"/>
                  </a:lnTo>
                  <a:lnTo>
                    <a:pt x="8581" y="334"/>
                  </a:lnTo>
                  <a:lnTo>
                    <a:pt x="8329" y="547"/>
                  </a:lnTo>
                  <a:lnTo>
                    <a:pt x="7927" y="791"/>
                  </a:lnTo>
                  <a:lnTo>
                    <a:pt x="7397" y="1048"/>
                  </a:lnTo>
                  <a:lnTo>
                    <a:pt x="6752" y="1282"/>
                  </a:lnTo>
                  <a:lnTo>
                    <a:pt x="6018" y="1482"/>
                  </a:lnTo>
                  <a:lnTo>
                    <a:pt x="5203" y="1616"/>
                  </a:lnTo>
                  <a:lnTo>
                    <a:pt x="4334" y="1669"/>
                  </a:lnTo>
                  <a:lnTo>
                    <a:pt x="3458" y="1616"/>
                  </a:lnTo>
                  <a:lnTo>
                    <a:pt x="2647" y="1482"/>
                  </a:lnTo>
                  <a:lnTo>
                    <a:pt x="1912" y="1282"/>
                  </a:lnTo>
                  <a:lnTo>
                    <a:pt x="1271" y="1048"/>
                  </a:lnTo>
                  <a:lnTo>
                    <a:pt x="738" y="791"/>
                  </a:lnTo>
                  <a:lnTo>
                    <a:pt x="339" y="547"/>
                  </a:lnTo>
                  <a:lnTo>
                    <a:pt x="87" y="334"/>
                  </a:lnTo>
                  <a:lnTo>
                    <a:pt x="0" y="177"/>
                  </a:lnTo>
                  <a:lnTo>
                    <a:pt x="87" y="73"/>
                  </a:lnTo>
                  <a:lnTo>
                    <a:pt x="339" y="20"/>
                  </a:lnTo>
                  <a:lnTo>
                    <a:pt x="738" y="0"/>
                  </a:lnTo>
                  <a:lnTo>
                    <a:pt x="1271" y="7"/>
                  </a:lnTo>
                  <a:lnTo>
                    <a:pt x="1912" y="27"/>
                  </a:lnTo>
                  <a:lnTo>
                    <a:pt x="2647" y="57"/>
                  </a:lnTo>
                  <a:lnTo>
                    <a:pt x="3458" y="80"/>
                  </a:lnTo>
                  <a:lnTo>
                    <a:pt x="4334" y="93"/>
                  </a:lnTo>
                  <a:close/>
                </a:path>
              </a:pathLst>
            </a:custGeom>
            <a:solidFill>
              <a:srgbClr val="CCD4D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6" name="Freeform 205"/>
            <p:cNvSpPr>
              <a:spLocks/>
            </p:cNvSpPr>
            <p:nvPr/>
          </p:nvSpPr>
          <p:spPr bwMode="auto">
            <a:xfrm>
              <a:off x="1756" y="8030"/>
              <a:ext cx="8671" cy="1579"/>
            </a:xfrm>
            <a:custGeom>
              <a:avLst/>
              <a:gdLst/>
              <a:ahLst/>
              <a:cxnLst>
                <a:cxn ang="0">
                  <a:pos x="4334" y="80"/>
                </a:cxn>
                <a:cxn ang="0">
                  <a:pos x="5203" y="67"/>
                </a:cxn>
                <a:cxn ang="0">
                  <a:pos x="6018" y="47"/>
                </a:cxn>
                <a:cxn ang="0">
                  <a:pos x="6752" y="24"/>
                </a:cxn>
                <a:cxn ang="0">
                  <a:pos x="7397" y="7"/>
                </a:cxn>
                <a:cxn ang="0">
                  <a:pos x="7927" y="0"/>
                </a:cxn>
                <a:cxn ang="0">
                  <a:pos x="8329" y="24"/>
                </a:cxn>
                <a:cxn ang="0">
                  <a:pos x="8581" y="77"/>
                </a:cxn>
                <a:cxn ang="0">
                  <a:pos x="8671" y="174"/>
                </a:cxn>
                <a:cxn ang="0">
                  <a:pos x="8581" y="324"/>
                </a:cxn>
                <a:cxn ang="0">
                  <a:pos x="8329" y="528"/>
                </a:cxn>
                <a:cxn ang="0">
                  <a:pos x="7927" y="755"/>
                </a:cxn>
                <a:cxn ang="0">
                  <a:pos x="7397" y="995"/>
                </a:cxn>
                <a:cxn ang="0">
                  <a:pos x="6752" y="1215"/>
                </a:cxn>
                <a:cxn ang="0">
                  <a:pos x="6018" y="1402"/>
                </a:cxn>
                <a:cxn ang="0">
                  <a:pos x="5203" y="1529"/>
                </a:cxn>
                <a:cxn ang="0">
                  <a:pos x="4334" y="1579"/>
                </a:cxn>
                <a:cxn ang="0">
                  <a:pos x="3458" y="1529"/>
                </a:cxn>
                <a:cxn ang="0">
                  <a:pos x="2647" y="1402"/>
                </a:cxn>
                <a:cxn ang="0">
                  <a:pos x="1912" y="1215"/>
                </a:cxn>
                <a:cxn ang="0">
                  <a:pos x="1271" y="995"/>
                </a:cxn>
                <a:cxn ang="0">
                  <a:pos x="738" y="755"/>
                </a:cxn>
                <a:cxn ang="0">
                  <a:pos x="339" y="528"/>
                </a:cxn>
                <a:cxn ang="0">
                  <a:pos x="87" y="324"/>
                </a:cxn>
                <a:cxn ang="0">
                  <a:pos x="0" y="174"/>
                </a:cxn>
                <a:cxn ang="0">
                  <a:pos x="87" y="77"/>
                </a:cxn>
                <a:cxn ang="0">
                  <a:pos x="339" y="24"/>
                </a:cxn>
                <a:cxn ang="0">
                  <a:pos x="738" y="0"/>
                </a:cxn>
                <a:cxn ang="0">
                  <a:pos x="1271" y="7"/>
                </a:cxn>
                <a:cxn ang="0">
                  <a:pos x="1912" y="24"/>
                </a:cxn>
                <a:cxn ang="0">
                  <a:pos x="2647" y="47"/>
                </a:cxn>
                <a:cxn ang="0">
                  <a:pos x="3458" y="67"/>
                </a:cxn>
                <a:cxn ang="0">
                  <a:pos x="4334" y="80"/>
                </a:cxn>
              </a:cxnLst>
              <a:rect l="0" t="0" r="r" b="b"/>
              <a:pathLst>
                <a:path w="8671" h="1579">
                  <a:moveTo>
                    <a:pt x="4334" y="80"/>
                  </a:moveTo>
                  <a:lnTo>
                    <a:pt x="5203" y="67"/>
                  </a:lnTo>
                  <a:lnTo>
                    <a:pt x="6018" y="47"/>
                  </a:lnTo>
                  <a:lnTo>
                    <a:pt x="6752" y="24"/>
                  </a:lnTo>
                  <a:lnTo>
                    <a:pt x="7397" y="7"/>
                  </a:lnTo>
                  <a:lnTo>
                    <a:pt x="7927" y="0"/>
                  </a:lnTo>
                  <a:lnTo>
                    <a:pt x="8329" y="24"/>
                  </a:lnTo>
                  <a:lnTo>
                    <a:pt x="8581" y="77"/>
                  </a:lnTo>
                  <a:lnTo>
                    <a:pt x="8671" y="174"/>
                  </a:lnTo>
                  <a:lnTo>
                    <a:pt x="8581" y="324"/>
                  </a:lnTo>
                  <a:lnTo>
                    <a:pt x="8329" y="528"/>
                  </a:lnTo>
                  <a:lnTo>
                    <a:pt x="7927" y="755"/>
                  </a:lnTo>
                  <a:lnTo>
                    <a:pt x="7397" y="995"/>
                  </a:lnTo>
                  <a:lnTo>
                    <a:pt x="6752" y="1215"/>
                  </a:lnTo>
                  <a:lnTo>
                    <a:pt x="6018" y="1402"/>
                  </a:lnTo>
                  <a:lnTo>
                    <a:pt x="5203" y="1529"/>
                  </a:lnTo>
                  <a:lnTo>
                    <a:pt x="4334" y="1579"/>
                  </a:lnTo>
                  <a:lnTo>
                    <a:pt x="3458" y="1529"/>
                  </a:lnTo>
                  <a:lnTo>
                    <a:pt x="2647" y="1402"/>
                  </a:lnTo>
                  <a:lnTo>
                    <a:pt x="1912" y="1215"/>
                  </a:lnTo>
                  <a:lnTo>
                    <a:pt x="1271" y="995"/>
                  </a:lnTo>
                  <a:lnTo>
                    <a:pt x="738" y="755"/>
                  </a:lnTo>
                  <a:lnTo>
                    <a:pt x="339" y="528"/>
                  </a:lnTo>
                  <a:lnTo>
                    <a:pt x="87" y="324"/>
                  </a:lnTo>
                  <a:lnTo>
                    <a:pt x="0" y="174"/>
                  </a:lnTo>
                  <a:lnTo>
                    <a:pt x="87" y="77"/>
                  </a:lnTo>
                  <a:lnTo>
                    <a:pt x="339" y="24"/>
                  </a:lnTo>
                  <a:lnTo>
                    <a:pt x="738" y="0"/>
                  </a:lnTo>
                  <a:lnTo>
                    <a:pt x="1271" y="7"/>
                  </a:lnTo>
                  <a:lnTo>
                    <a:pt x="1912" y="24"/>
                  </a:lnTo>
                  <a:lnTo>
                    <a:pt x="2647" y="47"/>
                  </a:lnTo>
                  <a:lnTo>
                    <a:pt x="3458" y="67"/>
                  </a:lnTo>
                  <a:lnTo>
                    <a:pt x="4334" y="80"/>
                  </a:lnTo>
                  <a:close/>
                </a:path>
              </a:pathLst>
            </a:custGeom>
            <a:solidFill>
              <a:srgbClr val="C4CFD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7" name="Freeform 206"/>
            <p:cNvSpPr>
              <a:spLocks/>
            </p:cNvSpPr>
            <p:nvPr/>
          </p:nvSpPr>
          <p:spPr bwMode="auto">
            <a:xfrm>
              <a:off x="1756" y="8054"/>
              <a:ext cx="8671" cy="1495"/>
            </a:xfrm>
            <a:custGeom>
              <a:avLst/>
              <a:gdLst/>
              <a:ahLst/>
              <a:cxnLst>
                <a:cxn ang="0">
                  <a:pos x="4334" y="66"/>
                </a:cxn>
                <a:cxn ang="0">
                  <a:pos x="5203" y="56"/>
                </a:cxn>
                <a:cxn ang="0">
                  <a:pos x="6018" y="40"/>
                </a:cxn>
                <a:cxn ang="0">
                  <a:pos x="6752" y="16"/>
                </a:cxn>
                <a:cxn ang="0">
                  <a:pos x="7397" y="3"/>
                </a:cxn>
                <a:cxn ang="0">
                  <a:pos x="7927" y="0"/>
                </a:cxn>
                <a:cxn ang="0">
                  <a:pos x="8329" y="26"/>
                </a:cxn>
                <a:cxn ang="0">
                  <a:pos x="8581" y="80"/>
                </a:cxn>
                <a:cxn ang="0">
                  <a:pos x="8671" y="173"/>
                </a:cxn>
                <a:cxn ang="0">
                  <a:pos x="8581" y="317"/>
                </a:cxn>
                <a:cxn ang="0">
                  <a:pos x="8329" y="507"/>
                </a:cxn>
                <a:cxn ang="0">
                  <a:pos x="7927" y="724"/>
                </a:cxn>
                <a:cxn ang="0">
                  <a:pos x="7397" y="948"/>
                </a:cxn>
                <a:cxn ang="0">
                  <a:pos x="6752" y="1155"/>
                </a:cxn>
                <a:cxn ang="0">
                  <a:pos x="6018" y="1332"/>
                </a:cxn>
                <a:cxn ang="0">
                  <a:pos x="5203" y="1448"/>
                </a:cxn>
                <a:cxn ang="0">
                  <a:pos x="4334" y="1495"/>
                </a:cxn>
                <a:cxn ang="0">
                  <a:pos x="3458" y="1448"/>
                </a:cxn>
                <a:cxn ang="0">
                  <a:pos x="2647" y="1332"/>
                </a:cxn>
                <a:cxn ang="0">
                  <a:pos x="1912" y="1155"/>
                </a:cxn>
                <a:cxn ang="0">
                  <a:pos x="1271" y="948"/>
                </a:cxn>
                <a:cxn ang="0">
                  <a:pos x="738" y="724"/>
                </a:cxn>
                <a:cxn ang="0">
                  <a:pos x="339" y="507"/>
                </a:cxn>
                <a:cxn ang="0">
                  <a:pos x="87" y="317"/>
                </a:cxn>
                <a:cxn ang="0">
                  <a:pos x="0" y="173"/>
                </a:cxn>
                <a:cxn ang="0">
                  <a:pos x="87" y="80"/>
                </a:cxn>
                <a:cxn ang="0">
                  <a:pos x="339" y="26"/>
                </a:cxn>
                <a:cxn ang="0">
                  <a:pos x="738" y="0"/>
                </a:cxn>
                <a:cxn ang="0">
                  <a:pos x="1271" y="3"/>
                </a:cxn>
                <a:cxn ang="0">
                  <a:pos x="1912" y="16"/>
                </a:cxn>
                <a:cxn ang="0">
                  <a:pos x="2647" y="40"/>
                </a:cxn>
                <a:cxn ang="0">
                  <a:pos x="3458" y="56"/>
                </a:cxn>
                <a:cxn ang="0">
                  <a:pos x="4334" y="66"/>
                </a:cxn>
              </a:cxnLst>
              <a:rect l="0" t="0" r="r" b="b"/>
              <a:pathLst>
                <a:path w="8671" h="1495">
                  <a:moveTo>
                    <a:pt x="4334" y="66"/>
                  </a:moveTo>
                  <a:lnTo>
                    <a:pt x="5203" y="56"/>
                  </a:lnTo>
                  <a:lnTo>
                    <a:pt x="6018" y="40"/>
                  </a:lnTo>
                  <a:lnTo>
                    <a:pt x="6752" y="16"/>
                  </a:lnTo>
                  <a:lnTo>
                    <a:pt x="7397" y="3"/>
                  </a:lnTo>
                  <a:lnTo>
                    <a:pt x="7927" y="0"/>
                  </a:lnTo>
                  <a:lnTo>
                    <a:pt x="8329" y="26"/>
                  </a:lnTo>
                  <a:lnTo>
                    <a:pt x="8581" y="80"/>
                  </a:lnTo>
                  <a:lnTo>
                    <a:pt x="8671" y="173"/>
                  </a:lnTo>
                  <a:lnTo>
                    <a:pt x="8581" y="317"/>
                  </a:lnTo>
                  <a:lnTo>
                    <a:pt x="8329" y="507"/>
                  </a:lnTo>
                  <a:lnTo>
                    <a:pt x="7927" y="724"/>
                  </a:lnTo>
                  <a:lnTo>
                    <a:pt x="7397" y="948"/>
                  </a:lnTo>
                  <a:lnTo>
                    <a:pt x="6752" y="1155"/>
                  </a:lnTo>
                  <a:lnTo>
                    <a:pt x="6018" y="1332"/>
                  </a:lnTo>
                  <a:lnTo>
                    <a:pt x="5203" y="1448"/>
                  </a:lnTo>
                  <a:lnTo>
                    <a:pt x="4334" y="1495"/>
                  </a:lnTo>
                  <a:lnTo>
                    <a:pt x="3458" y="1448"/>
                  </a:lnTo>
                  <a:lnTo>
                    <a:pt x="2647" y="1332"/>
                  </a:lnTo>
                  <a:lnTo>
                    <a:pt x="1912" y="1155"/>
                  </a:lnTo>
                  <a:lnTo>
                    <a:pt x="1271" y="948"/>
                  </a:lnTo>
                  <a:lnTo>
                    <a:pt x="738" y="724"/>
                  </a:lnTo>
                  <a:lnTo>
                    <a:pt x="339" y="507"/>
                  </a:lnTo>
                  <a:lnTo>
                    <a:pt x="87" y="317"/>
                  </a:lnTo>
                  <a:lnTo>
                    <a:pt x="0" y="173"/>
                  </a:lnTo>
                  <a:lnTo>
                    <a:pt x="87" y="80"/>
                  </a:lnTo>
                  <a:lnTo>
                    <a:pt x="339" y="26"/>
                  </a:lnTo>
                  <a:lnTo>
                    <a:pt x="738" y="0"/>
                  </a:lnTo>
                  <a:lnTo>
                    <a:pt x="1271" y="3"/>
                  </a:lnTo>
                  <a:lnTo>
                    <a:pt x="1912" y="16"/>
                  </a:lnTo>
                  <a:lnTo>
                    <a:pt x="2647" y="40"/>
                  </a:lnTo>
                  <a:lnTo>
                    <a:pt x="3458" y="56"/>
                  </a:lnTo>
                  <a:lnTo>
                    <a:pt x="4334" y="66"/>
                  </a:lnTo>
                  <a:close/>
                </a:path>
              </a:pathLst>
            </a:custGeom>
            <a:solidFill>
              <a:srgbClr val="BDC7D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8" name="Freeform 207"/>
            <p:cNvSpPr>
              <a:spLocks/>
            </p:cNvSpPr>
            <p:nvPr/>
          </p:nvSpPr>
          <p:spPr bwMode="auto">
            <a:xfrm>
              <a:off x="1756" y="8077"/>
              <a:ext cx="8671" cy="1409"/>
            </a:xfrm>
            <a:custGeom>
              <a:avLst/>
              <a:gdLst/>
              <a:ahLst/>
              <a:cxnLst>
                <a:cxn ang="0">
                  <a:pos x="4334" y="50"/>
                </a:cxn>
                <a:cxn ang="0">
                  <a:pos x="5203" y="40"/>
                </a:cxn>
                <a:cxn ang="0">
                  <a:pos x="6018" y="27"/>
                </a:cxn>
                <a:cxn ang="0">
                  <a:pos x="6752" y="7"/>
                </a:cxn>
                <a:cxn ang="0">
                  <a:pos x="7397" y="0"/>
                </a:cxn>
                <a:cxn ang="0">
                  <a:pos x="7927" y="0"/>
                </a:cxn>
                <a:cxn ang="0">
                  <a:pos x="8329" y="27"/>
                </a:cxn>
                <a:cxn ang="0">
                  <a:pos x="8581" y="77"/>
                </a:cxn>
                <a:cxn ang="0">
                  <a:pos x="8671" y="170"/>
                </a:cxn>
                <a:cxn ang="0">
                  <a:pos x="8581" y="307"/>
                </a:cxn>
                <a:cxn ang="0">
                  <a:pos x="8329" y="487"/>
                </a:cxn>
                <a:cxn ang="0">
                  <a:pos x="7927" y="691"/>
                </a:cxn>
                <a:cxn ang="0">
                  <a:pos x="7397" y="901"/>
                </a:cxn>
                <a:cxn ang="0">
                  <a:pos x="6752" y="1092"/>
                </a:cxn>
                <a:cxn ang="0">
                  <a:pos x="6018" y="1255"/>
                </a:cxn>
                <a:cxn ang="0">
                  <a:pos x="5203" y="1365"/>
                </a:cxn>
                <a:cxn ang="0">
                  <a:pos x="4334" y="1409"/>
                </a:cxn>
                <a:cxn ang="0">
                  <a:pos x="3458" y="1365"/>
                </a:cxn>
                <a:cxn ang="0">
                  <a:pos x="2647" y="1255"/>
                </a:cxn>
                <a:cxn ang="0">
                  <a:pos x="1912" y="1092"/>
                </a:cxn>
                <a:cxn ang="0">
                  <a:pos x="1271" y="901"/>
                </a:cxn>
                <a:cxn ang="0">
                  <a:pos x="738" y="691"/>
                </a:cxn>
                <a:cxn ang="0">
                  <a:pos x="339" y="487"/>
                </a:cxn>
                <a:cxn ang="0">
                  <a:pos x="87" y="307"/>
                </a:cxn>
                <a:cxn ang="0">
                  <a:pos x="0" y="170"/>
                </a:cxn>
                <a:cxn ang="0">
                  <a:pos x="87" y="77"/>
                </a:cxn>
                <a:cxn ang="0">
                  <a:pos x="339" y="27"/>
                </a:cxn>
                <a:cxn ang="0">
                  <a:pos x="738" y="0"/>
                </a:cxn>
                <a:cxn ang="0">
                  <a:pos x="1271" y="0"/>
                </a:cxn>
                <a:cxn ang="0">
                  <a:pos x="1912" y="7"/>
                </a:cxn>
                <a:cxn ang="0">
                  <a:pos x="2647" y="27"/>
                </a:cxn>
                <a:cxn ang="0">
                  <a:pos x="3458" y="40"/>
                </a:cxn>
                <a:cxn ang="0">
                  <a:pos x="4334" y="50"/>
                </a:cxn>
              </a:cxnLst>
              <a:rect l="0" t="0" r="r" b="b"/>
              <a:pathLst>
                <a:path w="8671" h="1409">
                  <a:moveTo>
                    <a:pt x="4334" y="50"/>
                  </a:moveTo>
                  <a:lnTo>
                    <a:pt x="5203" y="40"/>
                  </a:lnTo>
                  <a:lnTo>
                    <a:pt x="6018" y="27"/>
                  </a:lnTo>
                  <a:lnTo>
                    <a:pt x="6752" y="7"/>
                  </a:lnTo>
                  <a:lnTo>
                    <a:pt x="7397" y="0"/>
                  </a:lnTo>
                  <a:lnTo>
                    <a:pt x="7927" y="0"/>
                  </a:lnTo>
                  <a:lnTo>
                    <a:pt x="8329" y="27"/>
                  </a:lnTo>
                  <a:lnTo>
                    <a:pt x="8581" y="77"/>
                  </a:lnTo>
                  <a:lnTo>
                    <a:pt x="8671" y="170"/>
                  </a:lnTo>
                  <a:lnTo>
                    <a:pt x="8581" y="307"/>
                  </a:lnTo>
                  <a:lnTo>
                    <a:pt x="8329" y="487"/>
                  </a:lnTo>
                  <a:lnTo>
                    <a:pt x="7927" y="691"/>
                  </a:lnTo>
                  <a:lnTo>
                    <a:pt x="7397" y="901"/>
                  </a:lnTo>
                  <a:lnTo>
                    <a:pt x="6752" y="1092"/>
                  </a:lnTo>
                  <a:lnTo>
                    <a:pt x="6018" y="1255"/>
                  </a:lnTo>
                  <a:lnTo>
                    <a:pt x="5203" y="1365"/>
                  </a:lnTo>
                  <a:lnTo>
                    <a:pt x="4334" y="1409"/>
                  </a:lnTo>
                  <a:lnTo>
                    <a:pt x="3458" y="1365"/>
                  </a:lnTo>
                  <a:lnTo>
                    <a:pt x="2647" y="1255"/>
                  </a:lnTo>
                  <a:lnTo>
                    <a:pt x="1912" y="1092"/>
                  </a:lnTo>
                  <a:lnTo>
                    <a:pt x="1271" y="901"/>
                  </a:lnTo>
                  <a:lnTo>
                    <a:pt x="738" y="691"/>
                  </a:lnTo>
                  <a:lnTo>
                    <a:pt x="339" y="487"/>
                  </a:lnTo>
                  <a:lnTo>
                    <a:pt x="87" y="307"/>
                  </a:lnTo>
                  <a:lnTo>
                    <a:pt x="0" y="170"/>
                  </a:lnTo>
                  <a:lnTo>
                    <a:pt x="87" y="77"/>
                  </a:lnTo>
                  <a:lnTo>
                    <a:pt x="339" y="27"/>
                  </a:lnTo>
                  <a:lnTo>
                    <a:pt x="738" y="0"/>
                  </a:lnTo>
                  <a:lnTo>
                    <a:pt x="1271" y="0"/>
                  </a:lnTo>
                  <a:lnTo>
                    <a:pt x="1912" y="7"/>
                  </a:lnTo>
                  <a:lnTo>
                    <a:pt x="2647" y="27"/>
                  </a:lnTo>
                  <a:lnTo>
                    <a:pt x="3458" y="40"/>
                  </a:lnTo>
                  <a:lnTo>
                    <a:pt x="4334" y="50"/>
                  </a:lnTo>
                  <a:close/>
                </a:path>
              </a:pathLst>
            </a:custGeom>
            <a:solidFill>
              <a:srgbClr val="B5C2C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09" name="Freeform 208"/>
            <p:cNvSpPr>
              <a:spLocks/>
            </p:cNvSpPr>
            <p:nvPr/>
          </p:nvSpPr>
          <p:spPr bwMode="auto">
            <a:xfrm>
              <a:off x="1756" y="8097"/>
              <a:ext cx="8671" cy="1325"/>
            </a:xfrm>
            <a:custGeom>
              <a:avLst/>
              <a:gdLst/>
              <a:ahLst/>
              <a:cxnLst>
                <a:cxn ang="0">
                  <a:pos x="4334" y="40"/>
                </a:cxn>
                <a:cxn ang="0">
                  <a:pos x="5203" y="33"/>
                </a:cxn>
                <a:cxn ang="0">
                  <a:pos x="6018" y="20"/>
                </a:cxn>
                <a:cxn ang="0">
                  <a:pos x="6752" y="3"/>
                </a:cxn>
                <a:cxn ang="0">
                  <a:pos x="7397" y="0"/>
                </a:cxn>
                <a:cxn ang="0">
                  <a:pos x="7927" y="7"/>
                </a:cxn>
                <a:cxn ang="0">
                  <a:pos x="8329" y="33"/>
                </a:cxn>
                <a:cxn ang="0">
                  <a:pos x="8581" y="87"/>
                </a:cxn>
                <a:cxn ang="0">
                  <a:pos x="8671" y="174"/>
                </a:cxn>
                <a:cxn ang="0">
                  <a:pos x="8581" y="304"/>
                </a:cxn>
                <a:cxn ang="0">
                  <a:pos x="8329" y="474"/>
                </a:cxn>
                <a:cxn ang="0">
                  <a:pos x="7927" y="661"/>
                </a:cxn>
                <a:cxn ang="0">
                  <a:pos x="7397" y="855"/>
                </a:cxn>
                <a:cxn ang="0">
                  <a:pos x="6752" y="1035"/>
                </a:cxn>
                <a:cxn ang="0">
                  <a:pos x="6018" y="1185"/>
                </a:cxn>
                <a:cxn ang="0">
                  <a:pos x="5203" y="1285"/>
                </a:cxn>
                <a:cxn ang="0">
                  <a:pos x="4334" y="1325"/>
                </a:cxn>
                <a:cxn ang="0">
                  <a:pos x="3458" y="1285"/>
                </a:cxn>
                <a:cxn ang="0">
                  <a:pos x="2647" y="1185"/>
                </a:cxn>
                <a:cxn ang="0">
                  <a:pos x="1912" y="1035"/>
                </a:cxn>
                <a:cxn ang="0">
                  <a:pos x="1271" y="855"/>
                </a:cxn>
                <a:cxn ang="0">
                  <a:pos x="738" y="661"/>
                </a:cxn>
                <a:cxn ang="0">
                  <a:pos x="339" y="474"/>
                </a:cxn>
                <a:cxn ang="0">
                  <a:pos x="87" y="304"/>
                </a:cxn>
                <a:cxn ang="0">
                  <a:pos x="0" y="174"/>
                </a:cxn>
                <a:cxn ang="0">
                  <a:pos x="87" y="87"/>
                </a:cxn>
                <a:cxn ang="0">
                  <a:pos x="339" y="33"/>
                </a:cxn>
                <a:cxn ang="0">
                  <a:pos x="738" y="7"/>
                </a:cxn>
                <a:cxn ang="0">
                  <a:pos x="1271" y="0"/>
                </a:cxn>
                <a:cxn ang="0">
                  <a:pos x="1912" y="3"/>
                </a:cxn>
                <a:cxn ang="0">
                  <a:pos x="2647" y="20"/>
                </a:cxn>
                <a:cxn ang="0">
                  <a:pos x="3458" y="33"/>
                </a:cxn>
                <a:cxn ang="0">
                  <a:pos x="4334" y="40"/>
                </a:cxn>
              </a:cxnLst>
              <a:rect l="0" t="0" r="r" b="b"/>
              <a:pathLst>
                <a:path w="8671" h="1325">
                  <a:moveTo>
                    <a:pt x="4334" y="40"/>
                  </a:moveTo>
                  <a:lnTo>
                    <a:pt x="5203" y="33"/>
                  </a:lnTo>
                  <a:lnTo>
                    <a:pt x="6018" y="20"/>
                  </a:lnTo>
                  <a:lnTo>
                    <a:pt x="6752" y="3"/>
                  </a:lnTo>
                  <a:lnTo>
                    <a:pt x="7397" y="0"/>
                  </a:lnTo>
                  <a:lnTo>
                    <a:pt x="7927" y="7"/>
                  </a:lnTo>
                  <a:lnTo>
                    <a:pt x="8329" y="33"/>
                  </a:lnTo>
                  <a:lnTo>
                    <a:pt x="8581" y="87"/>
                  </a:lnTo>
                  <a:lnTo>
                    <a:pt x="8671" y="174"/>
                  </a:lnTo>
                  <a:lnTo>
                    <a:pt x="8581" y="304"/>
                  </a:lnTo>
                  <a:lnTo>
                    <a:pt x="8329" y="474"/>
                  </a:lnTo>
                  <a:lnTo>
                    <a:pt x="7927" y="661"/>
                  </a:lnTo>
                  <a:lnTo>
                    <a:pt x="7397" y="855"/>
                  </a:lnTo>
                  <a:lnTo>
                    <a:pt x="6752" y="1035"/>
                  </a:lnTo>
                  <a:lnTo>
                    <a:pt x="6018" y="1185"/>
                  </a:lnTo>
                  <a:lnTo>
                    <a:pt x="5203" y="1285"/>
                  </a:lnTo>
                  <a:lnTo>
                    <a:pt x="4334" y="1325"/>
                  </a:lnTo>
                  <a:lnTo>
                    <a:pt x="3458" y="1285"/>
                  </a:lnTo>
                  <a:lnTo>
                    <a:pt x="2647" y="1185"/>
                  </a:lnTo>
                  <a:lnTo>
                    <a:pt x="1912" y="1035"/>
                  </a:lnTo>
                  <a:lnTo>
                    <a:pt x="1271" y="855"/>
                  </a:lnTo>
                  <a:lnTo>
                    <a:pt x="738" y="661"/>
                  </a:lnTo>
                  <a:lnTo>
                    <a:pt x="339" y="474"/>
                  </a:lnTo>
                  <a:lnTo>
                    <a:pt x="87" y="304"/>
                  </a:lnTo>
                  <a:lnTo>
                    <a:pt x="0" y="174"/>
                  </a:lnTo>
                  <a:lnTo>
                    <a:pt x="87" y="87"/>
                  </a:lnTo>
                  <a:lnTo>
                    <a:pt x="339" y="33"/>
                  </a:lnTo>
                  <a:lnTo>
                    <a:pt x="738" y="7"/>
                  </a:lnTo>
                  <a:lnTo>
                    <a:pt x="1271" y="0"/>
                  </a:lnTo>
                  <a:lnTo>
                    <a:pt x="1912" y="3"/>
                  </a:lnTo>
                  <a:lnTo>
                    <a:pt x="2647" y="20"/>
                  </a:lnTo>
                  <a:lnTo>
                    <a:pt x="3458" y="33"/>
                  </a:lnTo>
                  <a:lnTo>
                    <a:pt x="4334" y="40"/>
                  </a:lnTo>
                  <a:close/>
                </a:path>
              </a:pathLst>
            </a:custGeom>
            <a:solidFill>
              <a:srgbClr val="ADBDC7"/>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0" name="Freeform 209"/>
            <p:cNvSpPr>
              <a:spLocks/>
            </p:cNvSpPr>
            <p:nvPr/>
          </p:nvSpPr>
          <p:spPr bwMode="auto">
            <a:xfrm>
              <a:off x="1756" y="8120"/>
              <a:ext cx="8671" cy="1236"/>
            </a:xfrm>
            <a:custGeom>
              <a:avLst/>
              <a:gdLst/>
              <a:ahLst/>
              <a:cxnLst>
                <a:cxn ang="0">
                  <a:pos x="4334" y="27"/>
                </a:cxn>
                <a:cxn ang="0">
                  <a:pos x="5203" y="20"/>
                </a:cxn>
                <a:cxn ang="0">
                  <a:pos x="6018" y="10"/>
                </a:cxn>
                <a:cxn ang="0">
                  <a:pos x="6752" y="0"/>
                </a:cxn>
                <a:cxn ang="0">
                  <a:pos x="7397" y="0"/>
                </a:cxn>
                <a:cxn ang="0">
                  <a:pos x="7927" y="7"/>
                </a:cxn>
                <a:cxn ang="0">
                  <a:pos x="8329" y="37"/>
                </a:cxn>
                <a:cxn ang="0">
                  <a:pos x="8581" y="91"/>
                </a:cxn>
                <a:cxn ang="0">
                  <a:pos x="8671" y="174"/>
                </a:cxn>
                <a:cxn ang="0">
                  <a:pos x="8581" y="294"/>
                </a:cxn>
                <a:cxn ang="0">
                  <a:pos x="8329" y="454"/>
                </a:cxn>
                <a:cxn ang="0">
                  <a:pos x="7927" y="625"/>
                </a:cxn>
                <a:cxn ang="0">
                  <a:pos x="7397" y="805"/>
                </a:cxn>
                <a:cxn ang="0">
                  <a:pos x="6752" y="969"/>
                </a:cxn>
                <a:cxn ang="0">
                  <a:pos x="6018" y="1105"/>
                </a:cxn>
                <a:cxn ang="0">
                  <a:pos x="5203" y="1199"/>
                </a:cxn>
                <a:cxn ang="0">
                  <a:pos x="4334" y="1236"/>
                </a:cxn>
                <a:cxn ang="0">
                  <a:pos x="3458" y="1199"/>
                </a:cxn>
                <a:cxn ang="0">
                  <a:pos x="2647" y="1105"/>
                </a:cxn>
                <a:cxn ang="0">
                  <a:pos x="1912" y="969"/>
                </a:cxn>
                <a:cxn ang="0">
                  <a:pos x="1271" y="805"/>
                </a:cxn>
                <a:cxn ang="0">
                  <a:pos x="738" y="625"/>
                </a:cxn>
                <a:cxn ang="0">
                  <a:pos x="339" y="454"/>
                </a:cxn>
                <a:cxn ang="0">
                  <a:pos x="87" y="294"/>
                </a:cxn>
                <a:cxn ang="0">
                  <a:pos x="0" y="174"/>
                </a:cxn>
                <a:cxn ang="0">
                  <a:pos x="87" y="91"/>
                </a:cxn>
                <a:cxn ang="0">
                  <a:pos x="339" y="37"/>
                </a:cxn>
                <a:cxn ang="0">
                  <a:pos x="738" y="7"/>
                </a:cxn>
                <a:cxn ang="0">
                  <a:pos x="1271" y="0"/>
                </a:cxn>
                <a:cxn ang="0">
                  <a:pos x="1912" y="0"/>
                </a:cxn>
                <a:cxn ang="0">
                  <a:pos x="2647" y="10"/>
                </a:cxn>
                <a:cxn ang="0">
                  <a:pos x="3458" y="20"/>
                </a:cxn>
                <a:cxn ang="0">
                  <a:pos x="4334" y="27"/>
                </a:cxn>
              </a:cxnLst>
              <a:rect l="0" t="0" r="r" b="b"/>
              <a:pathLst>
                <a:path w="8671" h="1236">
                  <a:moveTo>
                    <a:pt x="4334" y="27"/>
                  </a:moveTo>
                  <a:lnTo>
                    <a:pt x="5203" y="20"/>
                  </a:lnTo>
                  <a:lnTo>
                    <a:pt x="6018" y="10"/>
                  </a:lnTo>
                  <a:lnTo>
                    <a:pt x="6752" y="0"/>
                  </a:lnTo>
                  <a:lnTo>
                    <a:pt x="7397" y="0"/>
                  </a:lnTo>
                  <a:lnTo>
                    <a:pt x="7927" y="7"/>
                  </a:lnTo>
                  <a:lnTo>
                    <a:pt x="8329" y="37"/>
                  </a:lnTo>
                  <a:lnTo>
                    <a:pt x="8581" y="91"/>
                  </a:lnTo>
                  <a:lnTo>
                    <a:pt x="8671" y="174"/>
                  </a:lnTo>
                  <a:lnTo>
                    <a:pt x="8581" y="294"/>
                  </a:lnTo>
                  <a:lnTo>
                    <a:pt x="8329" y="454"/>
                  </a:lnTo>
                  <a:lnTo>
                    <a:pt x="7927" y="625"/>
                  </a:lnTo>
                  <a:lnTo>
                    <a:pt x="7397" y="805"/>
                  </a:lnTo>
                  <a:lnTo>
                    <a:pt x="6752" y="969"/>
                  </a:lnTo>
                  <a:lnTo>
                    <a:pt x="6018" y="1105"/>
                  </a:lnTo>
                  <a:lnTo>
                    <a:pt x="5203" y="1199"/>
                  </a:lnTo>
                  <a:lnTo>
                    <a:pt x="4334" y="1236"/>
                  </a:lnTo>
                  <a:lnTo>
                    <a:pt x="3458" y="1199"/>
                  </a:lnTo>
                  <a:lnTo>
                    <a:pt x="2647" y="1105"/>
                  </a:lnTo>
                  <a:lnTo>
                    <a:pt x="1912" y="969"/>
                  </a:lnTo>
                  <a:lnTo>
                    <a:pt x="1271" y="805"/>
                  </a:lnTo>
                  <a:lnTo>
                    <a:pt x="738" y="625"/>
                  </a:lnTo>
                  <a:lnTo>
                    <a:pt x="339" y="454"/>
                  </a:lnTo>
                  <a:lnTo>
                    <a:pt x="87" y="294"/>
                  </a:lnTo>
                  <a:lnTo>
                    <a:pt x="0" y="174"/>
                  </a:lnTo>
                  <a:lnTo>
                    <a:pt x="87" y="91"/>
                  </a:lnTo>
                  <a:lnTo>
                    <a:pt x="339" y="37"/>
                  </a:lnTo>
                  <a:lnTo>
                    <a:pt x="738" y="7"/>
                  </a:lnTo>
                  <a:lnTo>
                    <a:pt x="1271" y="0"/>
                  </a:lnTo>
                  <a:lnTo>
                    <a:pt x="1912" y="0"/>
                  </a:lnTo>
                  <a:lnTo>
                    <a:pt x="2647" y="10"/>
                  </a:lnTo>
                  <a:lnTo>
                    <a:pt x="3458" y="20"/>
                  </a:lnTo>
                  <a:lnTo>
                    <a:pt x="4334" y="27"/>
                  </a:lnTo>
                  <a:close/>
                </a:path>
              </a:pathLst>
            </a:custGeom>
            <a:solidFill>
              <a:srgbClr val="A6B5C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1" name="Freeform 210"/>
            <p:cNvSpPr>
              <a:spLocks/>
            </p:cNvSpPr>
            <p:nvPr/>
          </p:nvSpPr>
          <p:spPr bwMode="auto">
            <a:xfrm>
              <a:off x="1756" y="8137"/>
              <a:ext cx="8671" cy="1155"/>
            </a:xfrm>
            <a:custGeom>
              <a:avLst/>
              <a:gdLst/>
              <a:ahLst/>
              <a:cxnLst>
                <a:cxn ang="0">
                  <a:pos x="4334" y="20"/>
                </a:cxn>
                <a:cxn ang="0">
                  <a:pos x="5203" y="13"/>
                </a:cxn>
                <a:cxn ang="0">
                  <a:pos x="6018" y="7"/>
                </a:cxn>
                <a:cxn ang="0">
                  <a:pos x="6752" y="0"/>
                </a:cxn>
                <a:cxn ang="0">
                  <a:pos x="7397" y="3"/>
                </a:cxn>
                <a:cxn ang="0">
                  <a:pos x="7927" y="13"/>
                </a:cxn>
                <a:cxn ang="0">
                  <a:pos x="8329" y="43"/>
                </a:cxn>
                <a:cxn ang="0">
                  <a:pos x="8581" y="97"/>
                </a:cxn>
                <a:cxn ang="0">
                  <a:pos x="8671" y="180"/>
                </a:cxn>
                <a:cxn ang="0">
                  <a:pos x="8581" y="294"/>
                </a:cxn>
                <a:cxn ang="0">
                  <a:pos x="8329" y="441"/>
                </a:cxn>
                <a:cxn ang="0">
                  <a:pos x="7927" y="601"/>
                </a:cxn>
                <a:cxn ang="0">
                  <a:pos x="7397" y="765"/>
                </a:cxn>
                <a:cxn ang="0">
                  <a:pos x="6752" y="911"/>
                </a:cxn>
                <a:cxn ang="0">
                  <a:pos x="6018" y="1038"/>
                </a:cxn>
                <a:cxn ang="0">
                  <a:pos x="5203" y="1122"/>
                </a:cxn>
                <a:cxn ang="0">
                  <a:pos x="4334" y="1155"/>
                </a:cxn>
                <a:cxn ang="0">
                  <a:pos x="3458" y="1122"/>
                </a:cxn>
                <a:cxn ang="0">
                  <a:pos x="2647" y="1038"/>
                </a:cxn>
                <a:cxn ang="0">
                  <a:pos x="1912" y="911"/>
                </a:cxn>
                <a:cxn ang="0">
                  <a:pos x="1271" y="765"/>
                </a:cxn>
                <a:cxn ang="0">
                  <a:pos x="738" y="601"/>
                </a:cxn>
                <a:cxn ang="0">
                  <a:pos x="339" y="441"/>
                </a:cxn>
                <a:cxn ang="0">
                  <a:pos x="87" y="294"/>
                </a:cxn>
                <a:cxn ang="0">
                  <a:pos x="0" y="180"/>
                </a:cxn>
                <a:cxn ang="0">
                  <a:pos x="87" y="97"/>
                </a:cxn>
                <a:cxn ang="0">
                  <a:pos x="339" y="43"/>
                </a:cxn>
                <a:cxn ang="0">
                  <a:pos x="738" y="13"/>
                </a:cxn>
                <a:cxn ang="0">
                  <a:pos x="1271" y="3"/>
                </a:cxn>
                <a:cxn ang="0">
                  <a:pos x="1912" y="0"/>
                </a:cxn>
                <a:cxn ang="0">
                  <a:pos x="2647" y="7"/>
                </a:cxn>
                <a:cxn ang="0">
                  <a:pos x="3458" y="13"/>
                </a:cxn>
                <a:cxn ang="0">
                  <a:pos x="4334" y="20"/>
                </a:cxn>
              </a:cxnLst>
              <a:rect l="0" t="0" r="r" b="b"/>
              <a:pathLst>
                <a:path w="8671" h="1155">
                  <a:moveTo>
                    <a:pt x="4334" y="20"/>
                  </a:moveTo>
                  <a:lnTo>
                    <a:pt x="5203" y="13"/>
                  </a:lnTo>
                  <a:lnTo>
                    <a:pt x="6018" y="7"/>
                  </a:lnTo>
                  <a:lnTo>
                    <a:pt x="6752" y="0"/>
                  </a:lnTo>
                  <a:lnTo>
                    <a:pt x="7397" y="3"/>
                  </a:lnTo>
                  <a:lnTo>
                    <a:pt x="7927" y="13"/>
                  </a:lnTo>
                  <a:lnTo>
                    <a:pt x="8329" y="43"/>
                  </a:lnTo>
                  <a:lnTo>
                    <a:pt x="8581" y="97"/>
                  </a:lnTo>
                  <a:lnTo>
                    <a:pt x="8671" y="180"/>
                  </a:lnTo>
                  <a:lnTo>
                    <a:pt x="8581" y="294"/>
                  </a:lnTo>
                  <a:lnTo>
                    <a:pt x="8329" y="441"/>
                  </a:lnTo>
                  <a:lnTo>
                    <a:pt x="7927" y="601"/>
                  </a:lnTo>
                  <a:lnTo>
                    <a:pt x="7397" y="765"/>
                  </a:lnTo>
                  <a:lnTo>
                    <a:pt x="6752" y="911"/>
                  </a:lnTo>
                  <a:lnTo>
                    <a:pt x="6018" y="1038"/>
                  </a:lnTo>
                  <a:lnTo>
                    <a:pt x="5203" y="1122"/>
                  </a:lnTo>
                  <a:lnTo>
                    <a:pt x="4334" y="1155"/>
                  </a:lnTo>
                  <a:lnTo>
                    <a:pt x="3458" y="1122"/>
                  </a:lnTo>
                  <a:lnTo>
                    <a:pt x="2647" y="1038"/>
                  </a:lnTo>
                  <a:lnTo>
                    <a:pt x="1912" y="911"/>
                  </a:lnTo>
                  <a:lnTo>
                    <a:pt x="1271" y="765"/>
                  </a:lnTo>
                  <a:lnTo>
                    <a:pt x="738" y="601"/>
                  </a:lnTo>
                  <a:lnTo>
                    <a:pt x="339" y="441"/>
                  </a:lnTo>
                  <a:lnTo>
                    <a:pt x="87" y="294"/>
                  </a:lnTo>
                  <a:lnTo>
                    <a:pt x="0" y="180"/>
                  </a:lnTo>
                  <a:lnTo>
                    <a:pt x="87" y="97"/>
                  </a:lnTo>
                  <a:lnTo>
                    <a:pt x="339" y="43"/>
                  </a:lnTo>
                  <a:lnTo>
                    <a:pt x="738" y="13"/>
                  </a:lnTo>
                  <a:lnTo>
                    <a:pt x="1271" y="3"/>
                  </a:lnTo>
                  <a:lnTo>
                    <a:pt x="1912" y="0"/>
                  </a:lnTo>
                  <a:lnTo>
                    <a:pt x="2647" y="7"/>
                  </a:lnTo>
                  <a:lnTo>
                    <a:pt x="3458" y="13"/>
                  </a:lnTo>
                  <a:lnTo>
                    <a:pt x="4334" y="20"/>
                  </a:lnTo>
                  <a:close/>
                </a:path>
              </a:pathLst>
            </a:custGeom>
            <a:solidFill>
              <a:srgbClr val="9EB0BD"/>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2" name="Freeform 211"/>
            <p:cNvSpPr>
              <a:spLocks/>
            </p:cNvSpPr>
            <p:nvPr/>
          </p:nvSpPr>
          <p:spPr bwMode="auto">
            <a:xfrm>
              <a:off x="1756" y="8154"/>
              <a:ext cx="8671" cy="1075"/>
            </a:xfrm>
            <a:custGeom>
              <a:avLst/>
              <a:gdLst/>
              <a:ahLst/>
              <a:cxnLst>
                <a:cxn ang="0">
                  <a:pos x="4334" y="13"/>
                </a:cxn>
                <a:cxn ang="0">
                  <a:pos x="5203" y="6"/>
                </a:cxn>
                <a:cxn ang="0">
                  <a:pos x="6018" y="3"/>
                </a:cxn>
                <a:cxn ang="0">
                  <a:pos x="6752" y="0"/>
                </a:cxn>
                <a:cxn ang="0">
                  <a:pos x="7397" y="6"/>
                </a:cxn>
                <a:cxn ang="0">
                  <a:pos x="7927" y="20"/>
                </a:cxn>
                <a:cxn ang="0">
                  <a:pos x="8329" y="53"/>
                </a:cxn>
                <a:cxn ang="0">
                  <a:pos x="8581" y="107"/>
                </a:cxn>
                <a:cxn ang="0">
                  <a:pos x="8671" y="187"/>
                </a:cxn>
                <a:cxn ang="0">
                  <a:pos x="8581" y="290"/>
                </a:cxn>
                <a:cxn ang="0">
                  <a:pos x="8329" y="427"/>
                </a:cxn>
                <a:cxn ang="0">
                  <a:pos x="7927" y="571"/>
                </a:cxn>
                <a:cxn ang="0">
                  <a:pos x="7397" y="721"/>
                </a:cxn>
                <a:cxn ang="0">
                  <a:pos x="6752" y="854"/>
                </a:cxn>
                <a:cxn ang="0">
                  <a:pos x="6018" y="968"/>
                </a:cxn>
                <a:cxn ang="0">
                  <a:pos x="5203" y="1045"/>
                </a:cxn>
                <a:cxn ang="0">
                  <a:pos x="4334" y="1075"/>
                </a:cxn>
                <a:cxn ang="0">
                  <a:pos x="3458" y="1045"/>
                </a:cxn>
                <a:cxn ang="0">
                  <a:pos x="2647" y="968"/>
                </a:cxn>
                <a:cxn ang="0">
                  <a:pos x="1912" y="854"/>
                </a:cxn>
                <a:cxn ang="0">
                  <a:pos x="1271" y="721"/>
                </a:cxn>
                <a:cxn ang="0">
                  <a:pos x="738" y="571"/>
                </a:cxn>
                <a:cxn ang="0">
                  <a:pos x="339" y="427"/>
                </a:cxn>
                <a:cxn ang="0">
                  <a:pos x="87" y="290"/>
                </a:cxn>
                <a:cxn ang="0">
                  <a:pos x="0" y="187"/>
                </a:cxn>
                <a:cxn ang="0">
                  <a:pos x="87" y="107"/>
                </a:cxn>
                <a:cxn ang="0">
                  <a:pos x="339" y="53"/>
                </a:cxn>
                <a:cxn ang="0">
                  <a:pos x="738" y="20"/>
                </a:cxn>
                <a:cxn ang="0">
                  <a:pos x="1271" y="6"/>
                </a:cxn>
                <a:cxn ang="0">
                  <a:pos x="1912" y="0"/>
                </a:cxn>
                <a:cxn ang="0">
                  <a:pos x="2647" y="3"/>
                </a:cxn>
                <a:cxn ang="0">
                  <a:pos x="3458" y="6"/>
                </a:cxn>
                <a:cxn ang="0">
                  <a:pos x="4334" y="13"/>
                </a:cxn>
              </a:cxnLst>
              <a:rect l="0" t="0" r="r" b="b"/>
              <a:pathLst>
                <a:path w="8671" h="1075">
                  <a:moveTo>
                    <a:pt x="4334" y="13"/>
                  </a:moveTo>
                  <a:lnTo>
                    <a:pt x="5203" y="6"/>
                  </a:lnTo>
                  <a:lnTo>
                    <a:pt x="6018" y="3"/>
                  </a:lnTo>
                  <a:lnTo>
                    <a:pt x="6752" y="0"/>
                  </a:lnTo>
                  <a:lnTo>
                    <a:pt x="7397" y="6"/>
                  </a:lnTo>
                  <a:lnTo>
                    <a:pt x="7927" y="20"/>
                  </a:lnTo>
                  <a:lnTo>
                    <a:pt x="8329" y="53"/>
                  </a:lnTo>
                  <a:lnTo>
                    <a:pt x="8581" y="107"/>
                  </a:lnTo>
                  <a:lnTo>
                    <a:pt x="8671" y="187"/>
                  </a:lnTo>
                  <a:lnTo>
                    <a:pt x="8581" y="290"/>
                  </a:lnTo>
                  <a:lnTo>
                    <a:pt x="8329" y="427"/>
                  </a:lnTo>
                  <a:lnTo>
                    <a:pt x="7927" y="571"/>
                  </a:lnTo>
                  <a:lnTo>
                    <a:pt x="7397" y="721"/>
                  </a:lnTo>
                  <a:lnTo>
                    <a:pt x="6752" y="854"/>
                  </a:lnTo>
                  <a:lnTo>
                    <a:pt x="6018" y="968"/>
                  </a:lnTo>
                  <a:lnTo>
                    <a:pt x="5203" y="1045"/>
                  </a:lnTo>
                  <a:lnTo>
                    <a:pt x="4334" y="1075"/>
                  </a:lnTo>
                  <a:lnTo>
                    <a:pt x="3458" y="1045"/>
                  </a:lnTo>
                  <a:lnTo>
                    <a:pt x="2647" y="968"/>
                  </a:lnTo>
                  <a:lnTo>
                    <a:pt x="1912" y="854"/>
                  </a:lnTo>
                  <a:lnTo>
                    <a:pt x="1271" y="721"/>
                  </a:lnTo>
                  <a:lnTo>
                    <a:pt x="738" y="571"/>
                  </a:lnTo>
                  <a:lnTo>
                    <a:pt x="339" y="427"/>
                  </a:lnTo>
                  <a:lnTo>
                    <a:pt x="87" y="290"/>
                  </a:lnTo>
                  <a:lnTo>
                    <a:pt x="0" y="187"/>
                  </a:lnTo>
                  <a:lnTo>
                    <a:pt x="87" y="107"/>
                  </a:lnTo>
                  <a:lnTo>
                    <a:pt x="339" y="53"/>
                  </a:lnTo>
                  <a:lnTo>
                    <a:pt x="738" y="20"/>
                  </a:lnTo>
                  <a:lnTo>
                    <a:pt x="1271" y="6"/>
                  </a:lnTo>
                  <a:lnTo>
                    <a:pt x="1912" y="0"/>
                  </a:lnTo>
                  <a:lnTo>
                    <a:pt x="2647" y="3"/>
                  </a:lnTo>
                  <a:lnTo>
                    <a:pt x="3458" y="6"/>
                  </a:lnTo>
                  <a:lnTo>
                    <a:pt x="4334" y="13"/>
                  </a:lnTo>
                  <a:close/>
                </a:path>
              </a:pathLst>
            </a:custGeom>
            <a:solidFill>
              <a:srgbClr val="96ABB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3" name="Freeform 212"/>
            <p:cNvSpPr>
              <a:spLocks/>
            </p:cNvSpPr>
            <p:nvPr/>
          </p:nvSpPr>
          <p:spPr bwMode="auto">
            <a:xfrm>
              <a:off x="1756" y="8167"/>
              <a:ext cx="8671" cy="995"/>
            </a:xfrm>
            <a:custGeom>
              <a:avLst/>
              <a:gdLst/>
              <a:ahLst/>
              <a:cxnLst>
                <a:cxn ang="0">
                  <a:pos x="4334" y="3"/>
                </a:cxn>
                <a:cxn ang="0">
                  <a:pos x="5203" y="0"/>
                </a:cxn>
                <a:cxn ang="0">
                  <a:pos x="6018" y="0"/>
                </a:cxn>
                <a:cxn ang="0">
                  <a:pos x="6752" y="0"/>
                </a:cxn>
                <a:cxn ang="0">
                  <a:pos x="7397" y="13"/>
                </a:cxn>
                <a:cxn ang="0">
                  <a:pos x="7927" y="34"/>
                </a:cxn>
                <a:cxn ang="0">
                  <a:pos x="8329" y="67"/>
                </a:cxn>
                <a:cxn ang="0">
                  <a:pos x="8581" y="120"/>
                </a:cxn>
                <a:cxn ang="0">
                  <a:pos x="8671" y="197"/>
                </a:cxn>
                <a:cxn ang="0">
                  <a:pos x="8581" y="294"/>
                </a:cxn>
                <a:cxn ang="0">
                  <a:pos x="8329" y="417"/>
                </a:cxn>
                <a:cxn ang="0">
                  <a:pos x="7927" y="548"/>
                </a:cxn>
                <a:cxn ang="0">
                  <a:pos x="7397" y="681"/>
                </a:cxn>
                <a:cxn ang="0">
                  <a:pos x="6752" y="801"/>
                </a:cxn>
                <a:cxn ang="0">
                  <a:pos x="6018" y="902"/>
                </a:cxn>
                <a:cxn ang="0">
                  <a:pos x="5203" y="968"/>
                </a:cxn>
                <a:cxn ang="0">
                  <a:pos x="4334" y="995"/>
                </a:cxn>
                <a:cxn ang="0">
                  <a:pos x="3458" y="968"/>
                </a:cxn>
                <a:cxn ang="0">
                  <a:pos x="2647" y="902"/>
                </a:cxn>
                <a:cxn ang="0">
                  <a:pos x="1912" y="801"/>
                </a:cxn>
                <a:cxn ang="0">
                  <a:pos x="1271" y="681"/>
                </a:cxn>
                <a:cxn ang="0">
                  <a:pos x="738" y="548"/>
                </a:cxn>
                <a:cxn ang="0">
                  <a:pos x="339" y="417"/>
                </a:cxn>
                <a:cxn ang="0">
                  <a:pos x="87" y="294"/>
                </a:cxn>
                <a:cxn ang="0">
                  <a:pos x="0" y="197"/>
                </a:cxn>
                <a:cxn ang="0">
                  <a:pos x="87" y="120"/>
                </a:cxn>
                <a:cxn ang="0">
                  <a:pos x="339" y="67"/>
                </a:cxn>
                <a:cxn ang="0">
                  <a:pos x="738" y="34"/>
                </a:cxn>
                <a:cxn ang="0">
                  <a:pos x="1271" y="13"/>
                </a:cxn>
                <a:cxn ang="0">
                  <a:pos x="1912" y="0"/>
                </a:cxn>
                <a:cxn ang="0">
                  <a:pos x="2647" y="0"/>
                </a:cxn>
                <a:cxn ang="0">
                  <a:pos x="3458" y="0"/>
                </a:cxn>
                <a:cxn ang="0">
                  <a:pos x="4334" y="3"/>
                </a:cxn>
              </a:cxnLst>
              <a:rect l="0" t="0" r="r" b="b"/>
              <a:pathLst>
                <a:path w="8671" h="995">
                  <a:moveTo>
                    <a:pt x="4334" y="3"/>
                  </a:moveTo>
                  <a:lnTo>
                    <a:pt x="5203" y="0"/>
                  </a:lnTo>
                  <a:lnTo>
                    <a:pt x="6018" y="0"/>
                  </a:lnTo>
                  <a:lnTo>
                    <a:pt x="6752" y="0"/>
                  </a:lnTo>
                  <a:lnTo>
                    <a:pt x="7397" y="13"/>
                  </a:lnTo>
                  <a:lnTo>
                    <a:pt x="7927" y="34"/>
                  </a:lnTo>
                  <a:lnTo>
                    <a:pt x="8329" y="67"/>
                  </a:lnTo>
                  <a:lnTo>
                    <a:pt x="8581" y="120"/>
                  </a:lnTo>
                  <a:lnTo>
                    <a:pt x="8671" y="197"/>
                  </a:lnTo>
                  <a:lnTo>
                    <a:pt x="8581" y="294"/>
                  </a:lnTo>
                  <a:lnTo>
                    <a:pt x="8329" y="417"/>
                  </a:lnTo>
                  <a:lnTo>
                    <a:pt x="7927" y="548"/>
                  </a:lnTo>
                  <a:lnTo>
                    <a:pt x="7397" y="681"/>
                  </a:lnTo>
                  <a:lnTo>
                    <a:pt x="6752" y="801"/>
                  </a:lnTo>
                  <a:lnTo>
                    <a:pt x="6018" y="902"/>
                  </a:lnTo>
                  <a:lnTo>
                    <a:pt x="5203" y="968"/>
                  </a:lnTo>
                  <a:lnTo>
                    <a:pt x="4334" y="995"/>
                  </a:lnTo>
                  <a:lnTo>
                    <a:pt x="3458" y="968"/>
                  </a:lnTo>
                  <a:lnTo>
                    <a:pt x="2647" y="902"/>
                  </a:lnTo>
                  <a:lnTo>
                    <a:pt x="1912" y="801"/>
                  </a:lnTo>
                  <a:lnTo>
                    <a:pt x="1271" y="681"/>
                  </a:lnTo>
                  <a:lnTo>
                    <a:pt x="738" y="548"/>
                  </a:lnTo>
                  <a:lnTo>
                    <a:pt x="339" y="417"/>
                  </a:lnTo>
                  <a:lnTo>
                    <a:pt x="87" y="294"/>
                  </a:lnTo>
                  <a:lnTo>
                    <a:pt x="0" y="197"/>
                  </a:lnTo>
                  <a:lnTo>
                    <a:pt x="87" y="120"/>
                  </a:lnTo>
                  <a:lnTo>
                    <a:pt x="339" y="67"/>
                  </a:lnTo>
                  <a:lnTo>
                    <a:pt x="738" y="34"/>
                  </a:lnTo>
                  <a:lnTo>
                    <a:pt x="1271" y="13"/>
                  </a:lnTo>
                  <a:lnTo>
                    <a:pt x="1912" y="0"/>
                  </a:lnTo>
                  <a:lnTo>
                    <a:pt x="2647" y="0"/>
                  </a:lnTo>
                  <a:lnTo>
                    <a:pt x="3458" y="0"/>
                  </a:lnTo>
                  <a:lnTo>
                    <a:pt x="4334" y="3"/>
                  </a:lnTo>
                  <a:close/>
                </a:path>
              </a:pathLst>
            </a:custGeom>
            <a:solidFill>
              <a:srgbClr val="8FA3B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4" name="Freeform 213"/>
            <p:cNvSpPr>
              <a:spLocks/>
            </p:cNvSpPr>
            <p:nvPr/>
          </p:nvSpPr>
          <p:spPr bwMode="auto">
            <a:xfrm>
              <a:off x="1756" y="8177"/>
              <a:ext cx="8671" cy="922"/>
            </a:xfrm>
            <a:custGeom>
              <a:avLst/>
              <a:gdLst/>
              <a:ahLst/>
              <a:cxnLst>
                <a:cxn ang="0">
                  <a:pos x="4334" y="3"/>
                </a:cxn>
                <a:cxn ang="0">
                  <a:pos x="5203" y="0"/>
                </a:cxn>
                <a:cxn ang="0">
                  <a:pos x="6018" y="3"/>
                </a:cxn>
                <a:cxn ang="0">
                  <a:pos x="6752" y="7"/>
                </a:cxn>
                <a:cxn ang="0">
                  <a:pos x="7397" y="24"/>
                </a:cxn>
                <a:cxn ang="0">
                  <a:pos x="7927" y="47"/>
                </a:cxn>
                <a:cxn ang="0">
                  <a:pos x="8329" y="84"/>
                </a:cxn>
                <a:cxn ang="0">
                  <a:pos x="8581" y="137"/>
                </a:cxn>
                <a:cxn ang="0">
                  <a:pos x="8671" y="210"/>
                </a:cxn>
                <a:cxn ang="0">
                  <a:pos x="8581" y="301"/>
                </a:cxn>
                <a:cxn ang="0">
                  <a:pos x="8329" y="411"/>
                </a:cxn>
                <a:cxn ang="0">
                  <a:pos x="7927" y="528"/>
                </a:cxn>
                <a:cxn ang="0">
                  <a:pos x="7397" y="644"/>
                </a:cxn>
                <a:cxn ang="0">
                  <a:pos x="6752" y="751"/>
                </a:cxn>
                <a:cxn ang="0">
                  <a:pos x="6018" y="838"/>
                </a:cxn>
                <a:cxn ang="0">
                  <a:pos x="5203" y="898"/>
                </a:cxn>
                <a:cxn ang="0">
                  <a:pos x="4334" y="922"/>
                </a:cxn>
                <a:cxn ang="0">
                  <a:pos x="3458" y="898"/>
                </a:cxn>
                <a:cxn ang="0">
                  <a:pos x="2647" y="838"/>
                </a:cxn>
                <a:cxn ang="0">
                  <a:pos x="1912" y="751"/>
                </a:cxn>
                <a:cxn ang="0">
                  <a:pos x="1271" y="644"/>
                </a:cxn>
                <a:cxn ang="0">
                  <a:pos x="738" y="528"/>
                </a:cxn>
                <a:cxn ang="0">
                  <a:pos x="339" y="411"/>
                </a:cxn>
                <a:cxn ang="0">
                  <a:pos x="87" y="301"/>
                </a:cxn>
                <a:cxn ang="0">
                  <a:pos x="0" y="210"/>
                </a:cxn>
                <a:cxn ang="0">
                  <a:pos x="87" y="137"/>
                </a:cxn>
                <a:cxn ang="0">
                  <a:pos x="339" y="84"/>
                </a:cxn>
                <a:cxn ang="0">
                  <a:pos x="738" y="47"/>
                </a:cxn>
                <a:cxn ang="0">
                  <a:pos x="1271" y="24"/>
                </a:cxn>
                <a:cxn ang="0">
                  <a:pos x="1912" y="7"/>
                </a:cxn>
                <a:cxn ang="0">
                  <a:pos x="2647" y="3"/>
                </a:cxn>
                <a:cxn ang="0">
                  <a:pos x="3458" y="0"/>
                </a:cxn>
                <a:cxn ang="0">
                  <a:pos x="4334" y="3"/>
                </a:cxn>
              </a:cxnLst>
              <a:rect l="0" t="0" r="r" b="b"/>
              <a:pathLst>
                <a:path w="8671" h="922">
                  <a:moveTo>
                    <a:pt x="4334" y="3"/>
                  </a:moveTo>
                  <a:lnTo>
                    <a:pt x="5203" y="0"/>
                  </a:lnTo>
                  <a:lnTo>
                    <a:pt x="6018" y="3"/>
                  </a:lnTo>
                  <a:lnTo>
                    <a:pt x="6752" y="7"/>
                  </a:lnTo>
                  <a:lnTo>
                    <a:pt x="7397" y="24"/>
                  </a:lnTo>
                  <a:lnTo>
                    <a:pt x="7927" y="47"/>
                  </a:lnTo>
                  <a:lnTo>
                    <a:pt x="8329" y="84"/>
                  </a:lnTo>
                  <a:lnTo>
                    <a:pt x="8581" y="137"/>
                  </a:lnTo>
                  <a:lnTo>
                    <a:pt x="8671" y="210"/>
                  </a:lnTo>
                  <a:lnTo>
                    <a:pt x="8581" y="301"/>
                  </a:lnTo>
                  <a:lnTo>
                    <a:pt x="8329" y="411"/>
                  </a:lnTo>
                  <a:lnTo>
                    <a:pt x="7927" y="528"/>
                  </a:lnTo>
                  <a:lnTo>
                    <a:pt x="7397" y="644"/>
                  </a:lnTo>
                  <a:lnTo>
                    <a:pt x="6752" y="751"/>
                  </a:lnTo>
                  <a:lnTo>
                    <a:pt x="6018" y="838"/>
                  </a:lnTo>
                  <a:lnTo>
                    <a:pt x="5203" y="898"/>
                  </a:lnTo>
                  <a:lnTo>
                    <a:pt x="4334" y="922"/>
                  </a:lnTo>
                  <a:lnTo>
                    <a:pt x="3458" y="898"/>
                  </a:lnTo>
                  <a:lnTo>
                    <a:pt x="2647" y="838"/>
                  </a:lnTo>
                  <a:lnTo>
                    <a:pt x="1912" y="751"/>
                  </a:lnTo>
                  <a:lnTo>
                    <a:pt x="1271" y="644"/>
                  </a:lnTo>
                  <a:lnTo>
                    <a:pt x="738" y="528"/>
                  </a:lnTo>
                  <a:lnTo>
                    <a:pt x="339" y="411"/>
                  </a:lnTo>
                  <a:lnTo>
                    <a:pt x="87" y="301"/>
                  </a:lnTo>
                  <a:lnTo>
                    <a:pt x="0" y="210"/>
                  </a:lnTo>
                  <a:lnTo>
                    <a:pt x="87" y="137"/>
                  </a:lnTo>
                  <a:lnTo>
                    <a:pt x="339" y="84"/>
                  </a:lnTo>
                  <a:lnTo>
                    <a:pt x="738" y="47"/>
                  </a:lnTo>
                  <a:lnTo>
                    <a:pt x="1271" y="24"/>
                  </a:lnTo>
                  <a:lnTo>
                    <a:pt x="1912" y="7"/>
                  </a:lnTo>
                  <a:lnTo>
                    <a:pt x="2647" y="3"/>
                  </a:lnTo>
                  <a:lnTo>
                    <a:pt x="3458" y="0"/>
                  </a:lnTo>
                  <a:lnTo>
                    <a:pt x="4334" y="3"/>
                  </a:lnTo>
                  <a:close/>
                </a:path>
              </a:pathLst>
            </a:custGeom>
            <a:solidFill>
              <a:srgbClr val="879EAD"/>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5" name="Freeform 214"/>
            <p:cNvSpPr>
              <a:spLocks/>
            </p:cNvSpPr>
            <p:nvPr/>
          </p:nvSpPr>
          <p:spPr bwMode="auto">
            <a:xfrm>
              <a:off x="1756" y="8187"/>
              <a:ext cx="8671" cy="845"/>
            </a:xfrm>
            <a:custGeom>
              <a:avLst/>
              <a:gdLst/>
              <a:ahLst/>
              <a:cxnLst>
                <a:cxn ang="0">
                  <a:pos x="4334" y="0"/>
                </a:cxn>
                <a:cxn ang="0">
                  <a:pos x="5203" y="0"/>
                </a:cxn>
                <a:cxn ang="0">
                  <a:pos x="6018" y="3"/>
                </a:cxn>
                <a:cxn ang="0">
                  <a:pos x="6752" y="14"/>
                </a:cxn>
                <a:cxn ang="0">
                  <a:pos x="7397" y="34"/>
                </a:cxn>
                <a:cxn ang="0">
                  <a:pos x="7927" y="60"/>
                </a:cxn>
                <a:cxn ang="0">
                  <a:pos x="8329" y="100"/>
                </a:cxn>
                <a:cxn ang="0">
                  <a:pos x="8581" y="150"/>
                </a:cxn>
                <a:cxn ang="0">
                  <a:pos x="8671" y="224"/>
                </a:cxn>
                <a:cxn ang="0">
                  <a:pos x="8581" y="307"/>
                </a:cxn>
                <a:cxn ang="0">
                  <a:pos x="8329" y="404"/>
                </a:cxn>
                <a:cxn ang="0">
                  <a:pos x="7927" y="504"/>
                </a:cxn>
                <a:cxn ang="0">
                  <a:pos x="7397" y="608"/>
                </a:cxn>
                <a:cxn ang="0">
                  <a:pos x="6752" y="698"/>
                </a:cxn>
                <a:cxn ang="0">
                  <a:pos x="6018" y="775"/>
                </a:cxn>
                <a:cxn ang="0">
                  <a:pos x="5203" y="825"/>
                </a:cxn>
                <a:cxn ang="0">
                  <a:pos x="4334" y="845"/>
                </a:cxn>
                <a:cxn ang="0">
                  <a:pos x="3458" y="825"/>
                </a:cxn>
                <a:cxn ang="0">
                  <a:pos x="2647" y="775"/>
                </a:cxn>
                <a:cxn ang="0">
                  <a:pos x="1912" y="698"/>
                </a:cxn>
                <a:cxn ang="0">
                  <a:pos x="1271" y="608"/>
                </a:cxn>
                <a:cxn ang="0">
                  <a:pos x="738" y="504"/>
                </a:cxn>
                <a:cxn ang="0">
                  <a:pos x="339" y="404"/>
                </a:cxn>
                <a:cxn ang="0">
                  <a:pos x="87" y="307"/>
                </a:cxn>
                <a:cxn ang="0">
                  <a:pos x="0" y="224"/>
                </a:cxn>
                <a:cxn ang="0">
                  <a:pos x="87" y="150"/>
                </a:cxn>
                <a:cxn ang="0">
                  <a:pos x="339" y="100"/>
                </a:cxn>
                <a:cxn ang="0">
                  <a:pos x="738" y="60"/>
                </a:cxn>
                <a:cxn ang="0">
                  <a:pos x="1271" y="34"/>
                </a:cxn>
                <a:cxn ang="0">
                  <a:pos x="1912" y="14"/>
                </a:cxn>
                <a:cxn ang="0">
                  <a:pos x="2647" y="3"/>
                </a:cxn>
                <a:cxn ang="0">
                  <a:pos x="3458" y="0"/>
                </a:cxn>
                <a:cxn ang="0">
                  <a:pos x="4334" y="0"/>
                </a:cxn>
              </a:cxnLst>
              <a:rect l="0" t="0" r="r" b="b"/>
              <a:pathLst>
                <a:path w="8671" h="845">
                  <a:moveTo>
                    <a:pt x="4334" y="0"/>
                  </a:moveTo>
                  <a:lnTo>
                    <a:pt x="5203" y="0"/>
                  </a:lnTo>
                  <a:lnTo>
                    <a:pt x="6018" y="3"/>
                  </a:lnTo>
                  <a:lnTo>
                    <a:pt x="6752" y="14"/>
                  </a:lnTo>
                  <a:lnTo>
                    <a:pt x="7397" y="34"/>
                  </a:lnTo>
                  <a:lnTo>
                    <a:pt x="7927" y="60"/>
                  </a:lnTo>
                  <a:lnTo>
                    <a:pt x="8329" y="100"/>
                  </a:lnTo>
                  <a:lnTo>
                    <a:pt x="8581" y="150"/>
                  </a:lnTo>
                  <a:lnTo>
                    <a:pt x="8671" y="224"/>
                  </a:lnTo>
                  <a:lnTo>
                    <a:pt x="8581" y="307"/>
                  </a:lnTo>
                  <a:lnTo>
                    <a:pt x="8329" y="404"/>
                  </a:lnTo>
                  <a:lnTo>
                    <a:pt x="7927" y="504"/>
                  </a:lnTo>
                  <a:lnTo>
                    <a:pt x="7397" y="608"/>
                  </a:lnTo>
                  <a:lnTo>
                    <a:pt x="6752" y="698"/>
                  </a:lnTo>
                  <a:lnTo>
                    <a:pt x="6018" y="775"/>
                  </a:lnTo>
                  <a:lnTo>
                    <a:pt x="5203" y="825"/>
                  </a:lnTo>
                  <a:lnTo>
                    <a:pt x="4334" y="845"/>
                  </a:lnTo>
                  <a:lnTo>
                    <a:pt x="3458" y="825"/>
                  </a:lnTo>
                  <a:lnTo>
                    <a:pt x="2647" y="775"/>
                  </a:lnTo>
                  <a:lnTo>
                    <a:pt x="1912" y="698"/>
                  </a:lnTo>
                  <a:lnTo>
                    <a:pt x="1271" y="608"/>
                  </a:lnTo>
                  <a:lnTo>
                    <a:pt x="738" y="504"/>
                  </a:lnTo>
                  <a:lnTo>
                    <a:pt x="339" y="404"/>
                  </a:lnTo>
                  <a:lnTo>
                    <a:pt x="87" y="307"/>
                  </a:lnTo>
                  <a:lnTo>
                    <a:pt x="0" y="224"/>
                  </a:lnTo>
                  <a:lnTo>
                    <a:pt x="87" y="150"/>
                  </a:lnTo>
                  <a:lnTo>
                    <a:pt x="339" y="100"/>
                  </a:lnTo>
                  <a:lnTo>
                    <a:pt x="738" y="60"/>
                  </a:lnTo>
                  <a:lnTo>
                    <a:pt x="1271" y="34"/>
                  </a:lnTo>
                  <a:lnTo>
                    <a:pt x="1912" y="14"/>
                  </a:lnTo>
                  <a:lnTo>
                    <a:pt x="2647" y="3"/>
                  </a:lnTo>
                  <a:lnTo>
                    <a:pt x="3458" y="0"/>
                  </a:lnTo>
                  <a:lnTo>
                    <a:pt x="4334" y="0"/>
                  </a:lnTo>
                  <a:close/>
                </a:path>
              </a:pathLst>
            </a:custGeom>
            <a:solidFill>
              <a:srgbClr val="8296A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6" name="Freeform 215"/>
            <p:cNvSpPr>
              <a:spLocks/>
            </p:cNvSpPr>
            <p:nvPr/>
          </p:nvSpPr>
          <p:spPr bwMode="auto">
            <a:xfrm>
              <a:off x="1756" y="8197"/>
              <a:ext cx="8671" cy="771"/>
            </a:xfrm>
            <a:custGeom>
              <a:avLst/>
              <a:gdLst/>
              <a:ahLst/>
              <a:cxnLst>
                <a:cxn ang="0">
                  <a:pos x="4334" y="0"/>
                </a:cxn>
                <a:cxn ang="0">
                  <a:pos x="5203" y="0"/>
                </a:cxn>
                <a:cxn ang="0">
                  <a:pos x="6018" y="7"/>
                </a:cxn>
                <a:cxn ang="0">
                  <a:pos x="6752" y="20"/>
                </a:cxn>
                <a:cxn ang="0">
                  <a:pos x="7397" y="47"/>
                </a:cxn>
                <a:cxn ang="0">
                  <a:pos x="7927" y="77"/>
                </a:cxn>
                <a:cxn ang="0">
                  <a:pos x="8329" y="117"/>
                </a:cxn>
                <a:cxn ang="0">
                  <a:pos x="8581" y="167"/>
                </a:cxn>
                <a:cxn ang="0">
                  <a:pos x="8671" y="237"/>
                </a:cxn>
                <a:cxn ang="0">
                  <a:pos x="8581" y="311"/>
                </a:cxn>
                <a:cxn ang="0">
                  <a:pos x="8329" y="397"/>
                </a:cxn>
                <a:cxn ang="0">
                  <a:pos x="7927" y="484"/>
                </a:cxn>
                <a:cxn ang="0">
                  <a:pos x="7397" y="574"/>
                </a:cxn>
                <a:cxn ang="0">
                  <a:pos x="6752" y="648"/>
                </a:cxn>
                <a:cxn ang="0">
                  <a:pos x="6018" y="711"/>
                </a:cxn>
                <a:cxn ang="0">
                  <a:pos x="5203" y="755"/>
                </a:cxn>
                <a:cxn ang="0">
                  <a:pos x="4334" y="771"/>
                </a:cxn>
                <a:cxn ang="0">
                  <a:pos x="3458" y="755"/>
                </a:cxn>
                <a:cxn ang="0">
                  <a:pos x="2647" y="711"/>
                </a:cxn>
                <a:cxn ang="0">
                  <a:pos x="1912" y="648"/>
                </a:cxn>
                <a:cxn ang="0">
                  <a:pos x="1271" y="574"/>
                </a:cxn>
                <a:cxn ang="0">
                  <a:pos x="738" y="484"/>
                </a:cxn>
                <a:cxn ang="0">
                  <a:pos x="339" y="397"/>
                </a:cxn>
                <a:cxn ang="0">
                  <a:pos x="87" y="311"/>
                </a:cxn>
                <a:cxn ang="0">
                  <a:pos x="0" y="237"/>
                </a:cxn>
                <a:cxn ang="0">
                  <a:pos x="87" y="167"/>
                </a:cxn>
                <a:cxn ang="0">
                  <a:pos x="339" y="117"/>
                </a:cxn>
                <a:cxn ang="0">
                  <a:pos x="738" y="77"/>
                </a:cxn>
                <a:cxn ang="0">
                  <a:pos x="1271" y="47"/>
                </a:cxn>
                <a:cxn ang="0">
                  <a:pos x="1912" y="20"/>
                </a:cxn>
                <a:cxn ang="0">
                  <a:pos x="2647" y="7"/>
                </a:cxn>
                <a:cxn ang="0">
                  <a:pos x="3458" y="0"/>
                </a:cxn>
                <a:cxn ang="0">
                  <a:pos x="4334" y="0"/>
                </a:cxn>
              </a:cxnLst>
              <a:rect l="0" t="0" r="r" b="b"/>
              <a:pathLst>
                <a:path w="8671" h="771">
                  <a:moveTo>
                    <a:pt x="4334" y="0"/>
                  </a:moveTo>
                  <a:lnTo>
                    <a:pt x="5203" y="0"/>
                  </a:lnTo>
                  <a:lnTo>
                    <a:pt x="6018" y="7"/>
                  </a:lnTo>
                  <a:lnTo>
                    <a:pt x="6752" y="20"/>
                  </a:lnTo>
                  <a:lnTo>
                    <a:pt x="7397" y="47"/>
                  </a:lnTo>
                  <a:lnTo>
                    <a:pt x="7927" y="77"/>
                  </a:lnTo>
                  <a:lnTo>
                    <a:pt x="8329" y="117"/>
                  </a:lnTo>
                  <a:lnTo>
                    <a:pt x="8581" y="167"/>
                  </a:lnTo>
                  <a:lnTo>
                    <a:pt x="8671" y="237"/>
                  </a:lnTo>
                  <a:lnTo>
                    <a:pt x="8581" y="311"/>
                  </a:lnTo>
                  <a:lnTo>
                    <a:pt x="8329" y="397"/>
                  </a:lnTo>
                  <a:lnTo>
                    <a:pt x="7927" y="484"/>
                  </a:lnTo>
                  <a:lnTo>
                    <a:pt x="7397" y="574"/>
                  </a:lnTo>
                  <a:lnTo>
                    <a:pt x="6752" y="648"/>
                  </a:lnTo>
                  <a:lnTo>
                    <a:pt x="6018" y="711"/>
                  </a:lnTo>
                  <a:lnTo>
                    <a:pt x="5203" y="755"/>
                  </a:lnTo>
                  <a:lnTo>
                    <a:pt x="4334" y="771"/>
                  </a:lnTo>
                  <a:lnTo>
                    <a:pt x="3458" y="755"/>
                  </a:lnTo>
                  <a:lnTo>
                    <a:pt x="2647" y="711"/>
                  </a:lnTo>
                  <a:lnTo>
                    <a:pt x="1912" y="648"/>
                  </a:lnTo>
                  <a:lnTo>
                    <a:pt x="1271" y="574"/>
                  </a:lnTo>
                  <a:lnTo>
                    <a:pt x="738" y="484"/>
                  </a:lnTo>
                  <a:lnTo>
                    <a:pt x="339" y="397"/>
                  </a:lnTo>
                  <a:lnTo>
                    <a:pt x="87" y="311"/>
                  </a:lnTo>
                  <a:lnTo>
                    <a:pt x="0" y="237"/>
                  </a:lnTo>
                  <a:lnTo>
                    <a:pt x="87" y="167"/>
                  </a:lnTo>
                  <a:lnTo>
                    <a:pt x="339" y="117"/>
                  </a:lnTo>
                  <a:lnTo>
                    <a:pt x="738" y="77"/>
                  </a:lnTo>
                  <a:lnTo>
                    <a:pt x="1271" y="47"/>
                  </a:lnTo>
                  <a:lnTo>
                    <a:pt x="1912" y="20"/>
                  </a:lnTo>
                  <a:lnTo>
                    <a:pt x="2647" y="7"/>
                  </a:lnTo>
                  <a:lnTo>
                    <a:pt x="3458" y="0"/>
                  </a:lnTo>
                  <a:lnTo>
                    <a:pt x="4334" y="0"/>
                  </a:lnTo>
                  <a:close/>
                </a:path>
              </a:pathLst>
            </a:custGeom>
            <a:solidFill>
              <a:srgbClr val="7A91A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7" name="Freeform 216"/>
            <p:cNvSpPr>
              <a:spLocks/>
            </p:cNvSpPr>
            <p:nvPr/>
          </p:nvSpPr>
          <p:spPr bwMode="auto">
            <a:xfrm>
              <a:off x="1756" y="8207"/>
              <a:ext cx="8671" cy="701"/>
            </a:xfrm>
            <a:custGeom>
              <a:avLst/>
              <a:gdLst/>
              <a:ahLst/>
              <a:cxnLst>
                <a:cxn ang="0">
                  <a:pos x="4334" y="0"/>
                </a:cxn>
                <a:cxn ang="0">
                  <a:pos x="5203" y="0"/>
                </a:cxn>
                <a:cxn ang="0">
                  <a:pos x="6018" y="14"/>
                </a:cxn>
                <a:cxn ang="0">
                  <a:pos x="6752" y="30"/>
                </a:cxn>
                <a:cxn ang="0">
                  <a:pos x="7397" y="57"/>
                </a:cxn>
                <a:cxn ang="0">
                  <a:pos x="7927" y="90"/>
                </a:cxn>
                <a:cxn ang="0">
                  <a:pos x="8329" y="134"/>
                </a:cxn>
                <a:cxn ang="0">
                  <a:pos x="8581" y="187"/>
                </a:cxn>
                <a:cxn ang="0">
                  <a:pos x="8671" y="251"/>
                </a:cxn>
                <a:cxn ang="0">
                  <a:pos x="8581" y="317"/>
                </a:cxn>
                <a:cxn ang="0">
                  <a:pos x="8329" y="394"/>
                </a:cxn>
                <a:cxn ang="0">
                  <a:pos x="7927" y="468"/>
                </a:cxn>
                <a:cxn ang="0">
                  <a:pos x="7397" y="541"/>
                </a:cxn>
                <a:cxn ang="0">
                  <a:pos x="6752" y="601"/>
                </a:cxn>
                <a:cxn ang="0">
                  <a:pos x="6018" y="655"/>
                </a:cxn>
                <a:cxn ang="0">
                  <a:pos x="5203" y="688"/>
                </a:cxn>
                <a:cxn ang="0">
                  <a:pos x="4334" y="701"/>
                </a:cxn>
                <a:cxn ang="0">
                  <a:pos x="3458" y="688"/>
                </a:cxn>
                <a:cxn ang="0">
                  <a:pos x="2647" y="655"/>
                </a:cxn>
                <a:cxn ang="0">
                  <a:pos x="1912" y="601"/>
                </a:cxn>
                <a:cxn ang="0">
                  <a:pos x="1271" y="541"/>
                </a:cxn>
                <a:cxn ang="0">
                  <a:pos x="738" y="468"/>
                </a:cxn>
                <a:cxn ang="0">
                  <a:pos x="339" y="394"/>
                </a:cxn>
                <a:cxn ang="0">
                  <a:pos x="87" y="317"/>
                </a:cxn>
                <a:cxn ang="0">
                  <a:pos x="0" y="251"/>
                </a:cxn>
                <a:cxn ang="0">
                  <a:pos x="87" y="187"/>
                </a:cxn>
                <a:cxn ang="0">
                  <a:pos x="339" y="134"/>
                </a:cxn>
                <a:cxn ang="0">
                  <a:pos x="738" y="90"/>
                </a:cxn>
                <a:cxn ang="0">
                  <a:pos x="1271" y="57"/>
                </a:cxn>
                <a:cxn ang="0">
                  <a:pos x="1912" y="30"/>
                </a:cxn>
                <a:cxn ang="0">
                  <a:pos x="2647" y="14"/>
                </a:cxn>
                <a:cxn ang="0">
                  <a:pos x="3458" y="0"/>
                </a:cxn>
                <a:cxn ang="0">
                  <a:pos x="4334" y="0"/>
                </a:cxn>
              </a:cxnLst>
              <a:rect l="0" t="0" r="r" b="b"/>
              <a:pathLst>
                <a:path w="8671" h="701">
                  <a:moveTo>
                    <a:pt x="4334" y="0"/>
                  </a:moveTo>
                  <a:lnTo>
                    <a:pt x="5203" y="0"/>
                  </a:lnTo>
                  <a:lnTo>
                    <a:pt x="6018" y="14"/>
                  </a:lnTo>
                  <a:lnTo>
                    <a:pt x="6752" y="30"/>
                  </a:lnTo>
                  <a:lnTo>
                    <a:pt x="7397" y="57"/>
                  </a:lnTo>
                  <a:lnTo>
                    <a:pt x="7927" y="90"/>
                  </a:lnTo>
                  <a:lnTo>
                    <a:pt x="8329" y="134"/>
                  </a:lnTo>
                  <a:lnTo>
                    <a:pt x="8581" y="187"/>
                  </a:lnTo>
                  <a:lnTo>
                    <a:pt x="8671" y="251"/>
                  </a:lnTo>
                  <a:lnTo>
                    <a:pt x="8581" y="317"/>
                  </a:lnTo>
                  <a:lnTo>
                    <a:pt x="8329" y="394"/>
                  </a:lnTo>
                  <a:lnTo>
                    <a:pt x="7927" y="468"/>
                  </a:lnTo>
                  <a:lnTo>
                    <a:pt x="7397" y="541"/>
                  </a:lnTo>
                  <a:lnTo>
                    <a:pt x="6752" y="601"/>
                  </a:lnTo>
                  <a:lnTo>
                    <a:pt x="6018" y="655"/>
                  </a:lnTo>
                  <a:lnTo>
                    <a:pt x="5203" y="688"/>
                  </a:lnTo>
                  <a:lnTo>
                    <a:pt x="4334" y="701"/>
                  </a:lnTo>
                  <a:lnTo>
                    <a:pt x="3458" y="688"/>
                  </a:lnTo>
                  <a:lnTo>
                    <a:pt x="2647" y="655"/>
                  </a:lnTo>
                  <a:lnTo>
                    <a:pt x="1912" y="601"/>
                  </a:lnTo>
                  <a:lnTo>
                    <a:pt x="1271" y="541"/>
                  </a:lnTo>
                  <a:lnTo>
                    <a:pt x="738" y="468"/>
                  </a:lnTo>
                  <a:lnTo>
                    <a:pt x="339" y="394"/>
                  </a:lnTo>
                  <a:lnTo>
                    <a:pt x="87" y="317"/>
                  </a:lnTo>
                  <a:lnTo>
                    <a:pt x="0" y="251"/>
                  </a:lnTo>
                  <a:lnTo>
                    <a:pt x="87" y="187"/>
                  </a:lnTo>
                  <a:lnTo>
                    <a:pt x="339" y="134"/>
                  </a:lnTo>
                  <a:lnTo>
                    <a:pt x="738" y="90"/>
                  </a:lnTo>
                  <a:lnTo>
                    <a:pt x="1271" y="57"/>
                  </a:lnTo>
                  <a:lnTo>
                    <a:pt x="1912" y="30"/>
                  </a:lnTo>
                  <a:lnTo>
                    <a:pt x="2647" y="14"/>
                  </a:lnTo>
                  <a:lnTo>
                    <a:pt x="3458" y="0"/>
                  </a:lnTo>
                  <a:lnTo>
                    <a:pt x="4334" y="0"/>
                  </a:lnTo>
                  <a:close/>
                </a:path>
              </a:pathLst>
            </a:custGeom>
            <a:solidFill>
              <a:srgbClr val="738C9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8" name="Freeform 217"/>
            <p:cNvSpPr>
              <a:spLocks/>
            </p:cNvSpPr>
            <p:nvPr/>
          </p:nvSpPr>
          <p:spPr bwMode="auto">
            <a:xfrm>
              <a:off x="1756" y="8217"/>
              <a:ext cx="8671" cy="628"/>
            </a:xfrm>
            <a:custGeom>
              <a:avLst/>
              <a:gdLst/>
              <a:ahLst/>
              <a:cxnLst>
                <a:cxn ang="0">
                  <a:pos x="4334" y="0"/>
                </a:cxn>
                <a:cxn ang="0">
                  <a:pos x="5203" y="4"/>
                </a:cxn>
                <a:cxn ang="0">
                  <a:pos x="6018" y="17"/>
                </a:cxn>
                <a:cxn ang="0">
                  <a:pos x="6752" y="37"/>
                </a:cxn>
                <a:cxn ang="0">
                  <a:pos x="7397" y="67"/>
                </a:cxn>
                <a:cxn ang="0">
                  <a:pos x="7927" y="104"/>
                </a:cxn>
                <a:cxn ang="0">
                  <a:pos x="8329" y="150"/>
                </a:cxn>
                <a:cxn ang="0">
                  <a:pos x="8581" y="201"/>
                </a:cxn>
                <a:cxn ang="0">
                  <a:pos x="8671" y="264"/>
                </a:cxn>
                <a:cxn ang="0">
                  <a:pos x="8581" y="324"/>
                </a:cxn>
                <a:cxn ang="0">
                  <a:pos x="8329" y="387"/>
                </a:cxn>
                <a:cxn ang="0">
                  <a:pos x="7927" y="444"/>
                </a:cxn>
                <a:cxn ang="0">
                  <a:pos x="7397" y="504"/>
                </a:cxn>
                <a:cxn ang="0">
                  <a:pos x="6752" y="551"/>
                </a:cxn>
                <a:cxn ang="0">
                  <a:pos x="6018" y="591"/>
                </a:cxn>
                <a:cxn ang="0">
                  <a:pos x="5203" y="618"/>
                </a:cxn>
                <a:cxn ang="0">
                  <a:pos x="4334" y="628"/>
                </a:cxn>
                <a:cxn ang="0">
                  <a:pos x="3458" y="618"/>
                </a:cxn>
                <a:cxn ang="0">
                  <a:pos x="2647" y="591"/>
                </a:cxn>
                <a:cxn ang="0">
                  <a:pos x="1912" y="551"/>
                </a:cxn>
                <a:cxn ang="0">
                  <a:pos x="1271" y="504"/>
                </a:cxn>
                <a:cxn ang="0">
                  <a:pos x="738" y="444"/>
                </a:cxn>
                <a:cxn ang="0">
                  <a:pos x="339" y="387"/>
                </a:cxn>
                <a:cxn ang="0">
                  <a:pos x="87" y="324"/>
                </a:cxn>
                <a:cxn ang="0">
                  <a:pos x="0" y="264"/>
                </a:cxn>
                <a:cxn ang="0">
                  <a:pos x="87" y="201"/>
                </a:cxn>
                <a:cxn ang="0">
                  <a:pos x="339" y="150"/>
                </a:cxn>
                <a:cxn ang="0">
                  <a:pos x="738" y="104"/>
                </a:cxn>
                <a:cxn ang="0">
                  <a:pos x="1271" y="67"/>
                </a:cxn>
                <a:cxn ang="0">
                  <a:pos x="1912" y="37"/>
                </a:cxn>
                <a:cxn ang="0">
                  <a:pos x="2647" y="17"/>
                </a:cxn>
                <a:cxn ang="0">
                  <a:pos x="3458" y="4"/>
                </a:cxn>
                <a:cxn ang="0">
                  <a:pos x="4334" y="0"/>
                </a:cxn>
              </a:cxnLst>
              <a:rect l="0" t="0" r="r" b="b"/>
              <a:pathLst>
                <a:path w="8671" h="628">
                  <a:moveTo>
                    <a:pt x="4334" y="0"/>
                  </a:moveTo>
                  <a:lnTo>
                    <a:pt x="5203" y="4"/>
                  </a:lnTo>
                  <a:lnTo>
                    <a:pt x="6018" y="17"/>
                  </a:lnTo>
                  <a:lnTo>
                    <a:pt x="6752" y="37"/>
                  </a:lnTo>
                  <a:lnTo>
                    <a:pt x="7397" y="67"/>
                  </a:lnTo>
                  <a:lnTo>
                    <a:pt x="7927" y="104"/>
                  </a:lnTo>
                  <a:lnTo>
                    <a:pt x="8329" y="150"/>
                  </a:lnTo>
                  <a:lnTo>
                    <a:pt x="8581" y="201"/>
                  </a:lnTo>
                  <a:lnTo>
                    <a:pt x="8671" y="264"/>
                  </a:lnTo>
                  <a:lnTo>
                    <a:pt x="8581" y="324"/>
                  </a:lnTo>
                  <a:lnTo>
                    <a:pt x="8329" y="387"/>
                  </a:lnTo>
                  <a:lnTo>
                    <a:pt x="7927" y="444"/>
                  </a:lnTo>
                  <a:lnTo>
                    <a:pt x="7397" y="504"/>
                  </a:lnTo>
                  <a:lnTo>
                    <a:pt x="6752" y="551"/>
                  </a:lnTo>
                  <a:lnTo>
                    <a:pt x="6018" y="591"/>
                  </a:lnTo>
                  <a:lnTo>
                    <a:pt x="5203" y="618"/>
                  </a:lnTo>
                  <a:lnTo>
                    <a:pt x="4334" y="628"/>
                  </a:lnTo>
                  <a:lnTo>
                    <a:pt x="3458" y="618"/>
                  </a:lnTo>
                  <a:lnTo>
                    <a:pt x="2647" y="591"/>
                  </a:lnTo>
                  <a:lnTo>
                    <a:pt x="1912" y="551"/>
                  </a:lnTo>
                  <a:lnTo>
                    <a:pt x="1271" y="504"/>
                  </a:lnTo>
                  <a:lnTo>
                    <a:pt x="738" y="444"/>
                  </a:lnTo>
                  <a:lnTo>
                    <a:pt x="339" y="387"/>
                  </a:lnTo>
                  <a:lnTo>
                    <a:pt x="87" y="324"/>
                  </a:lnTo>
                  <a:lnTo>
                    <a:pt x="0" y="264"/>
                  </a:lnTo>
                  <a:lnTo>
                    <a:pt x="87" y="201"/>
                  </a:lnTo>
                  <a:lnTo>
                    <a:pt x="339" y="150"/>
                  </a:lnTo>
                  <a:lnTo>
                    <a:pt x="738" y="104"/>
                  </a:lnTo>
                  <a:lnTo>
                    <a:pt x="1271" y="67"/>
                  </a:lnTo>
                  <a:lnTo>
                    <a:pt x="1912" y="37"/>
                  </a:lnTo>
                  <a:lnTo>
                    <a:pt x="2647" y="17"/>
                  </a:lnTo>
                  <a:lnTo>
                    <a:pt x="3458" y="4"/>
                  </a:lnTo>
                  <a:lnTo>
                    <a:pt x="4334" y="0"/>
                  </a:lnTo>
                  <a:close/>
                </a:path>
              </a:pathLst>
            </a:custGeom>
            <a:solidFill>
              <a:srgbClr val="6B85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19" name="Freeform 218"/>
            <p:cNvSpPr>
              <a:spLocks/>
            </p:cNvSpPr>
            <p:nvPr/>
          </p:nvSpPr>
          <p:spPr bwMode="auto">
            <a:xfrm>
              <a:off x="1756" y="8227"/>
              <a:ext cx="8671" cy="551"/>
            </a:xfrm>
            <a:custGeom>
              <a:avLst/>
              <a:gdLst/>
              <a:ahLst/>
              <a:cxnLst>
                <a:cxn ang="0">
                  <a:pos x="4334" y="0"/>
                </a:cxn>
                <a:cxn ang="0">
                  <a:pos x="5203" y="4"/>
                </a:cxn>
                <a:cxn ang="0">
                  <a:pos x="6018" y="20"/>
                </a:cxn>
                <a:cxn ang="0">
                  <a:pos x="6752" y="44"/>
                </a:cxn>
                <a:cxn ang="0">
                  <a:pos x="7397" y="80"/>
                </a:cxn>
                <a:cxn ang="0">
                  <a:pos x="7927" y="117"/>
                </a:cxn>
                <a:cxn ang="0">
                  <a:pos x="8329" y="167"/>
                </a:cxn>
                <a:cxn ang="0">
                  <a:pos x="8581" y="214"/>
                </a:cxn>
                <a:cxn ang="0">
                  <a:pos x="8671" y="274"/>
                </a:cxn>
                <a:cxn ang="0">
                  <a:pos x="8581" y="327"/>
                </a:cxn>
                <a:cxn ang="0">
                  <a:pos x="8329" y="381"/>
                </a:cxn>
                <a:cxn ang="0">
                  <a:pos x="7927" y="424"/>
                </a:cxn>
                <a:cxn ang="0">
                  <a:pos x="7397" y="468"/>
                </a:cxn>
                <a:cxn ang="0">
                  <a:pos x="6752" y="498"/>
                </a:cxn>
                <a:cxn ang="0">
                  <a:pos x="6018" y="528"/>
                </a:cxn>
                <a:cxn ang="0">
                  <a:pos x="5203" y="544"/>
                </a:cxn>
                <a:cxn ang="0">
                  <a:pos x="4334" y="551"/>
                </a:cxn>
                <a:cxn ang="0">
                  <a:pos x="3458" y="544"/>
                </a:cxn>
                <a:cxn ang="0">
                  <a:pos x="2647" y="528"/>
                </a:cxn>
                <a:cxn ang="0">
                  <a:pos x="1912" y="498"/>
                </a:cxn>
                <a:cxn ang="0">
                  <a:pos x="1271" y="468"/>
                </a:cxn>
                <a:cxn ang="0">
                  <a:pos x="738" y="424"/>
                </a:cxn>
                <a:cxn ang="0">
                  <a:pos x="339" y="381"/>
                </a:cxn>
                <a:cxn ang="0">
                  <a:pos x="87" y="327"/>
                </a:cxn>
                <a:cxn ang="0">
                  <a:pos x="0" y="274"/>
                </a:cxn>
                <a:cxn ang="0">
                  <a:pos x="87" y="214"/>
                </a:cxn>
                <a:cxn ang="0">
                  <a:pos x="339" y="167"/>
                </a:cxn>
                <a:cxn ang="0">
                  <a:pos x="738" y="117"/>
                </a:cxn>
                <a:cxn ang="0">
                  <a:pos x="1271" y="80"/>
                </a:cxn>
                <a:cxn ang="0">
                  <a:pos x="1912" y="44"/>
                </a:cxn>
                <a:cxn ang="0">
                  <a:pos x="2647" y="20"/>
                </a:cxn>
                <a:cxn ang="0">
                  <a:pos x="3458" y="4"/>
                </a:cxn>
                <a:cxn ang="0">
                  <a:pos x="4334" y="0"/>
                </a:cxn>
              </a:cxnLst>
              <a:rect l="0" t="0" r="r" b="b"/>
              <a:pathLst>
                <a:path w="8671" h="551">
                  <a:moveTo>
                    <a:pt x="4334" y="0"/>
                  </a:moveTo>
                  <a:lnTo>
                    <a:pt x="5203" y="4"/>
                  </a:lnTo>
                  <a:lnTo>
                    <a:pt x="6018" y="20"/>
                  </a:lnTo>
                  <a:lnTo>
                    <a:pt x="6752" y="44"/>
                  </a:lnTo>
                  <a:lnTo>
                    <a:pt x="7397" y="80"/>
                  </a:lnTo>
                  <a:lnTo>
                    <a:pt x="7927" y="117"/>
                  </a:lnTo>
                  <a:lnTo>
                    <a:pt x="8329" y="167"/>
                  </a:lnTo>
                  <a:lnTo>
                    <a:pt x="8581" y="214"/>
                  </a:lnTo>
                  <a:lnTo>
                    <a:pt x="8671" y="274"/>
                  </a:lnTo>
                  <a:lnTo>
                    <a:pt x="8581" y="327"/>
                  </a:lnTo>
                  <a:lnTo>
                    <a:pt x="8329" y="381"/>
                  </a:lnTo>
                  <a:lnTo>
                    <a:pt x="7927" y="424"/>
                  </a:lnTo>
                  <a:lnTo>
                    <a:pt x="7397" y="468"/>
                  </a:lnTo>
                  <a:lnTo>
                    <a:pt x="6752" y="498"/>
                  </a:lnTo>
                  <a:lnTo>
                    <a:pt x="6018" y="528"/>
                  </a:lnTo>
                  <a:lnTo>
                    <a:pt x="5203" y="544"/>
                  </a:lnTo>
                  <a:lnTo>
                    <a:pt x="4334" y="551"/>
                  </a:lnTo>
                  <a:lnTo>
                    <a:pt x="3458" y="544"/>
                  </a:lnTo>
                  <a:lnTo>
                    <a:pt x="2647" y="528"/>
                  </a:lnTo>
                  <a:lnTo>
                    <a:pt x="1912" y="498"/>
                  </a:lnTo>
                  <a:lnTo>
                    <a:pt x="1271" y="468"/>
                  </a:lnTo>
                  <a:lnTo>
                    <a:pt x="738" y="424"/>
                  </a:lnTo>
                  <a:lnTo>
                    <a:pt x="339" y="381"/>
                  </a:lnTo>
                  <a:lnTo>
                    <a:pt x="87" y="327"/>
                  </a:lnTo>
                  <a:lnTo>
                    <a:pt x="0" y="274"/>
                  </a:lnTo>
                  <a:lnTo>
                    <a:pt x="87" y="214"/>
                  </a:lnTo>
                  <a:lnTo>
                    <a:pt x="339" y="167"/>
                  </a:lnTo>
                  <a:lnTo>
                    <a:pt x="738" y="117"/>
                  </a:lnTo>
                  <a:lnTo>
                    <a:pt x="1271" y="80"/>
                  </a:lnTo>
                  <a:lnTo>
                    <a:pt x="1912" y="44"/>
                  </a:lnTo>
                  <a:lnTo>
                    <a:pt x="2647" y="20"/>
                  </a:lnTo>
                  <a:lnTo>
                    <a:pt x="3458" y="4"/>
                  </a:lnTo>
                  <a:lnTo>
                    <a:pt x="4334" y="0"/>
                  </a:lnTo>
                  <a:close/>
                </a:path>
              </a:pathLst>
            </a:custGeom>
            <a:solidFill>
              <a:srgbClr val="63809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0" name="Rectangle 219"/>
            <p:cNvSpPr>
              <a:spLocks noChangeArrowheads="1"/>
            </p:cNvSpPr>
            <p:nvPr/>
          </p:nvSpPr>
          <p:spPr bwMode="auto">
            <a:xfrm>
              <a:off x="3587" y="6294"/>
              <a:ext cx="61" cy="815"/>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1" name="Rectangle 220"/>
            <p:cNvSpPr>
              <a:spLocks noChangeArrowheads="1"/>
            </p:cNvSpPr>
            <p:nvPr/>
          </p:nvSpPr>
          <p:spPr bwMode="auto">
            <a:xfrm>
              <a:off x="3604" y="6294"/>
              <a:ext cx="24" cy="815"/>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2" name="Freeform 221"/>
            <p:cNvSpPr>
              <a:spLocks/>
            </p:cNvSpPr>
            <p:nvPr/>
          </p:nvSpPr>
          <p:spPr bwMode="auto">
            <a:xfrm>
              <a:off x="3883" y="6294"/>
              <a:ext cx="60" cy="718"/>
            </a:xfrm>
            <a:custGeom>
              <a:avLst/>
              <a:gdLst/>
              <a:ahLst/>
              <a:cxnLst>
                <a:cxn ang="0">
                  <a:pos x="0" y="0"/>
                </a:cxn>
                <a:cxn ang="0">
                  <a:pos x="26" y="0"/>
                </a:cxn>
                <a:cxn ang="0">
                  <a:pos x="60" y="0"/>
                </a:cxn>
                <a:cxn ang="0">
                  <a:pos x="60" y="87"/>
                </a:cxn>
                <a:cxn ang="0">
                  <a:pos x="60" y="177"/>
                </a:cxn>
                <a:cxn ang="0">
                  <a:pos x="60" y="267"/>
                </a:cxn>
                <a:cxn ang="0">
                  <a:pos x="60" y="357"/>
                </a:cxn>
                <a:cxn ang="0">
                  <a:pos x="60" y="448"/>
                </a:cxn>
                <a:cxn ang="0">
                  <a:pos x="60" y="538"/>
                </a:cxn>
                <a:cxn ang="0">
                  <a:pos x="60" y="628"/>
                </a:cxn>
                <a:cxn ang="0">
                  <a:pos x="60" y="718"/>
                </a:cxn>
                <a:cxn ang="0">
                  <a:pos x="26" y="718"/>
                </a:cxn>
                <a:cxn ang="0">
                  <a:pos x="0" y="718"/>
                </a:cxn>
                <a:cxn ang="0">
                  <a:pos x="0" y="628"/>
                </a:cxn>
                <a:cxn ang="0">
                  <a:pos x="0" y="538"/>
                </a:cxn>
                <a:cxn ang="0">
                  <a:pos x="0" y="448"/>
                </a:cxn>
                <a:cxn ang="0">
                  <a:pos x="0" y="357"/>
                </a:cxn>
                <a:cxn ang="0">
                  <a:pos x="0" y="267"/>
                </a:cxn>
                <a:cxn ang="0">
                  <a:pos x="0" y="177"/>
                </a:cxn>
                <a:cxn ang="0">
                  <a:pos x="0" y="87"/>
                </a:cxn>
                <a:cxn ang="0">
                  <a:pos x="0" y="0"/>
                </a:cxn>
              </a:cxnLst>
              <a:rect l="0" t="0" r="r" b="b"/>
              <a:pathLst>
                <a:path w="60" h="718">
                  <a:moveTo>
                    <a:pt x="0" y="0"/>
                  </a:moveTo>
                  <a:lnTo>
                    <a:pt x="26" y="0"/>
                  </a:lnTo>
                  <a:lnTo>
                    <a:pt x="60" y="0"/>
                  </a:lnTo>
                  <a:lnTo>
                    <a:pt x="60" y="87"/>
                  </a:lnTo>
                  <a:lnTo>
                    <a:pt x="60" y="177"/>
                  </a:lnTo>
                  <a:lnTo>
                    <a:pt x="60" y="267"/>
                  </a:lnTo>
                  <a:lnTo>
                    <a:pt x="60" y="357"/>
                  </a:lnTo>
                  <a:lnTo>
                    <a:pt x="60" y="448"/>
                  </a:lnTo>
                  <a:lnTo>
                    <a:pt x="60" y="538"/>
                  </a:lnTo>
                  <a:lnTo>
                    <a:pt x="60" y="628"/>
                  </a:lnTo>
                  <a:lnTo>
                    <a:pt x="60" y="718"/>
                  </a:lnTo>
                  <a:lnTo>
                    <a:pt x="26" y="718"/>
                  </a:lnTo>
                  <a:lnTo>
                    <a:pt x="0" y="718"/>
                  </a:lnTo>
                  <a:lnTo>
                    <a:pt x="0" y="628"/>
                  </a:lnTo>
                  <a:lnTo>
                    <a:pt x="0" y="538"/>
                  </a:lnTo>
                  <a:lnTo>
                    <a:pt x="0" y="448"/>
                  </a:lnTo>
                  <a:lnTo>
                    <a:pt x="0" y="357"/>
                  </a:lnTo>
                  <a:lnTo>
                    <a:pt x="0" y="267"/>
                  </a:lnTo>
                  <a:lnTo>
                    <a:pt x="0" y="177"/>
                  </a:lnTo>
                  <a:lnTo>
                    <a:pt x="0" y="87"/>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3" name="Freeform 222"/>
            <p:cNvSpPr>
              <a:spLocks/>
            </p:cNvSpPr>
            <p:nvPr/>
          </p:nvSpPr>
          <p:spPr bwMode="auto">
            <a:xfrm>
              <a:off x="3903" y="6294"/>
              <a:ext cx="23" cy="718"/>
            </a:xfrm>
            <a:custGeom>
              <a:avLst/>
              <a:gdLst/>
              <a:ahLst/>
              <a:cxnLst>
                <a:cxn ang="0">
                  <a:pos x="0" y="0"/>
                </a:cxn>
                <a:cxn ang="0">
                  <a:pos x="10" y="0"/>
                </a:cxn>
                <a:cxn ang="0">
                  <a:pos x="23" y="0"/>
                </a:cxn>
                <a:cxn ang="0">
                  <a:pos x="23" y="87"/>
                </a:cxn>
                <a:cxn ang="0">
                  <a:pos x="23" y="177"/>
                </a:cxn>
                <a:cxn ang="0">
                  <a:pos x="23" y="267"/>
                </a:cxn>
                <a:cxn ang="0">
                  <a:pos x="23" y="357"/>
                </a:cxn>
                <a:cxn ang="0">
                  <a:pos x="23" y="448"/>
                </a:cxn>
                <a:cxn ang="0">
                  <a:pos x="23" y="538"/>
                </a:cxn>
                <a:cxn ang="0">
                  <a:pos x="23" y="628"/>
                </a:cxn>
                <a:cxn ang="0">
                  <a:pos x="23" y="718"/>
                </a:cxn>
                <a:cxn ang="0">
                  <a:pos x="10" y="718"/>
                </a:cxn>
                <a:cxn ang="0">
                  <a:pos x="0" y="718"/>
                </a:cxn>
                <a:cxn ang="0">
                  <a:pos x="0" y="628"/>
                </a:cxn>
                <a:cxn ang="0">
                  <a:pos x="0" y="538"/>
                </a:cxn>
                <a:cxn ang="0">
                  <a:pos x="0" y="448"/>
                </a:cxn>
                <a:cxn ang="0">
                  <a:pos x="0" y="357"/>
                </a:cxn>
                <a:cxn ang="0">
                  <a:pos x="0" y="267"/>
                </a:cxn>
                <a:cxn ang="0">
                  <a:pos x="0" y="177"/>
                </a:cxn>
                <a:cxn ang="0">
                  <a:pos x="0" y="87"/>
                </a:cxn>
                <a:cxn ang="0">
                  <a:pos x="0" y="0"/>
                </a:cxn>
              </a:cxnLst>
              <a:rect l="0" t="0" r="r" b="b"/>
              <a:pathLst>
                <a:path w="23" h="718">
                  <a:moveTo>
                    <a:pt x="0" y="0"/>
                  </a:moveTo>
                  <a:lnTo>
                    <a:pt x="10" y="0"/>
                  </a:lnTo>
                  <a:lnTo>
                    <a:pt x="23" y="0"/>
                  </a:lnTo>
                  <a:lnTo>
                    <a:pt x="23" y="87"/>
                  </a:lnTo>
                  <a:lnTo>
                    <a:pt x="23" y="177"/>
                  </a:lnTo>
                  <a:lnTo>
                    <a:pt x="23" y="267"/>
                  </a:lnTo>
                  <a:lnTo>
                    <a:pt x="23" y="357"/>
                  </a:lnTo>
                  <a:lnTo>
                    <a:pt x="23" y="448"/>
                  </a:lnTo>
                  <a:lnTo>
                    <a:pt x="23" y="538"/>
                  </a:lnTo>
                  <a:lnTo>
                    <a:pt x="23" y="628"/>
                  </a:lnTo>
                  <a:lnTo>
                    <a:pt x="23" y="718"/>
                  </a:lnTo>
                  <a:lnTo>
                    <a:pt x="10" y="718"/>
                  </a:lnTo>
                  <a:lnTo>
                    <a:pt x="0" y="718"/>
                  </a:lnTo>
                  <a:lnTo>
                    <a:pt x="0" y="628"/>
                  </a:lnTo>
                  <a:lnTo>
                    <a:pt x="0" y="538"/>
                  </a:lnTo>
                  <a:lnTo>
                    <a:pt x="0" y="448"/>
                  </a:lnTo>
                  <a:lnTo>
                    <a:pt x="0" y="357"/>
                  </a:lnTo>
                  <a:lnTo>
                    <a:pt x="0" y="267"/>
                  </a:lnTo>
                  <a:lnTo>
                    <a:pt x="0" y="177"/>
                  </a:lnTo>
                  <a:lnTo>
                    <a:pt x="0" y="87"/>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4" name="Freeform 223"/>
            <p:cNvSpPr>
              <a:spLocks/>
            </p:cNvSpPr>
            <p:nvPr/>
          </p:nvSpPr>
          <p:spPr bwMode="auto">
            <a:xfrm>
              <a:off x="4174" y="6294"/>
              <a:ext cx="61" cy="625"/>
            </a:xfrm>
            <a:custGeom>
              <a:avLst/>
              <a:gdLst/>
              <a:ahLst/>
              <a:cxnLst>
                <a:cxn ang="0">
                  <a:pos x="0" y="0"/>
                </a:cxn>
                <a:cxn ang="0">
                  <a:pos x="31" y="0"/>
                </a:cxn>
                <a:cxn ang="0">
                  <a:pos x="61" y="0"/>
                </a:cxn>
                <a:cxn ang="0">
                  <a:pos x="61" y="77"/>
                </a:cxn>
                <a:cxn ang="0">
                  <a:pos x="61" y="154"/>
                </a:cxn>
                <a:cxn ang="0">
                  <a:pos x="61" y="231"/>
                </a:cxn>
                <a:cxn ang="0">
                  <a:pos x="61" y="311"/>
                </a:cxn>
                <a:cxn ang="0">
                  <a:pos x="61" y="388"/>
                </a:cxn>
                <a:cxn ang="0">
                  <a:pos x="61" y="468"/>
                </a:cxn>
                <a:cxn ang="0">
                  <a:pos x="61" y="544"/>
                </a:cxn>
                <a:cxn ang="0">
                  <a:pos x="61" y="625"/>
                </a:cxn>
                <a:cxn ang="0">
                  <a:pos x="31" y="625"/>
                </a:cxn>
                <a:cxn ang="0">
                  <a:pos x="0" y="625"/>
                </a:cxn>
                <a:cxn ang="0">
                  <a:pos x="0" y="544"/>
                </a:cxn>
                <a:cxn ang="0">
                  <a:pos x="0" y="468"/>
                </a:cxn>
                <a:cxn ang="0">
                  <a:pos x="0" y="388"/>
                </a:cxn>
                <a:cxn ang="0">
                  <a:pos x="0" y="311"/>
                </a:cxn>
                <a:cxn ang="0">
                  <a:pos x="0" y="231"/>
                </a:cxn>
                <a:cxn ang="0">
                  <a:pos x="0" y="154"/>
                </a:cxn>
                <a:cxn ang="0">
                  <a:pos x="0" y="77"/>
                </a:cxn>
                <a:cxn ang="0">
                  <a:pos x="0" y="0"/>
                </a:cxn>
              </a:cxnLst>
              <a:rect l="0" t="0" r="r" b="b"/>
              <a:pathLst>
                <a:path w="61" h="625">
                  <a:moveTo>
                    <a:pt x="0" y="0"/>
                  </a:moveTo>
                  <a:lnTo>
                    <a:pt x="31" y="0"/>
                  </a:lnTo>
                  <a:lnTo>
                    <a:pt x="61" y="0"/>
                  </a:lnTo>
                  <a:lnTo>
                    <a:pt x="61" y="77"/>
                  </a:lnTo>
                  <a:lnTo>
                    <a:pt x="61" y="154"/>
                  </a:lnTo>
                  <a:lnTo>
                    <a:pt x="61" y="231"/>
                  </a:lnTo>
                  <a:lnTo>
                    <a:pt x="61" y="311"/>
                  </a:lnTo>
                  <a:lnTo>
                    <a:pt x="61" y="388"/>
                  </a:lnTo>
                  <a:lnTo>
                    <a:pt x="61" y="468"/>
                  </a:lnTo>
                  <a:lnTo>
                    <a:pt x="61" y="544"/>
                  </a:lnTo>
                  <a:lnTo>
                    <a:pt x="61" y="625"/>
                  </a:lnTo>
                  <a:lnTo>
                    <a:pt x="31" y="625"/>
                  </a:lnTo>
                  <a:lnTo>
                    <a:pt x="0" y="625"/>
                  </a:lnTo>
                  <a:lnTo>
                    <a:pt x="0" y="544"/>
                  </a:lnTo>
                  <a:lnTo>
                    <a:pt x="0" y="468"/>
                  </a:lnTo>
                  <a:lnTo>
                    <a:pt x="0" y="388"/>
                  </a:lnTo>
                  <a:lnTo>
                    <a:pt x="0" y="311"/>
                  </a:lnTo>
                  <a:lnTo>
                    <a:pt x="0" y="231"/>
                  </a:lnTo>
                  <a:lnTo>
                    <a:pt x="0" y="154"/>
                  </a:lnTo>
                  <a:lnTo>
                    <a:pt x="0" y="77"/>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5" name="Freeform 224"/>
            <p:cNvSpPr>
              <a:spLocks/>
            </p:cNvSpPr>
            <p:nvPr/>
          </p:nvSpPr>
          <p:spPr bwMode="auto">
            <a:xfrm>
              <a:off x="4195" y="6294"/>
              <a:ext cx="23" cy="625"/>
            </a:xfrm>
            <a:custGeom>
              <a:avLst/>
              <a:gdLst/>
              <a:ahLst/>
              <a:cxnLst>
                <a:cxn ang="0">
                  <a:pos x="0" y="0"/>
                </a:cxn>
                <a:cxn ang="0">
                  <a:pos x="10" y="0"/>
                </a:cxn>
                <a:cxn ang="0">
                  <a:pos x="23" y="0"/>
                </a:cxn>
                <a:cxn ang="0">
                  <a:pos x="23" y="77"/>
                </a:cxn>
                <a:cxn ang="0">
                  <a:pos x="23" y="154"/>
                </a:cxn>
                <a:cxn ang="0">
                  <a:pos x="23" y="231"/>
                </a:cxn>
                <a:cxn ang="0">
                  <a:pos x="23" y="311"/>
                </a:cxn>
                <a:cxn ang="0">
                  <a:pos x="23" y="388"/>
                </a:cxn>
                <a:cxn ang="0">
                  <a:pos x="23" y="468"/>
                </a:cxn>
                <a:cxn ang="0">
                  <a:pos x="23" y="544"/>
                </a:cxn>
                <a:cxn ang="0">
                  <a:pos x="23" y="625"/>
                </a:cxn>
                <a:cxn ang="0">
                  <a:pos x="10" y="625"/>
                </a:cxn>
                <a:cxn ang="0">
                  <a:pos x="0" y="625"/>
                </a:cxn>
                <a:cxn ang="0">
                  <a:pos x="0" y="544"/>
                </a:cxn>
                <a:cxn ang="0">
                  <a:pos x="0" y="468"/>
                </a:cxn>
                <a:cxn ang="0">
                  <a:pos x="0" y="388"/>
                </a:cxn>
                <a:cxn ang="0">
                  <a:pos x="0" y="311"/>
                </a:cxn>
                <a:cxn ang="0">
                  <a:pos x="0" y="231"/>
                </a:cxn>
                <a:cxn ang="0">
                  <a:pos x="0" y="154"/>
                </a:cxn>
                <a:cxn ang="0">
                  <a:pos x="0" y="77"/>
                </a:cxn>
                <a:cxn ang="0">
                  <a:pos x="0" y="0"/>
                </a:cxn>
              </a:cxnLst>
              <a:rect l="0" t="0" r="r" b="b"/>
              <a:pathLst>
                <a:path w="23" h="625">
                  <a:moveTo>
                    <a:pt x="0" y="0"/>
                  </a:moveTo>
                  <a:lnTo>
                    <a:pt x="10" y="0"/>
                  </a:lnTo>
                  <a:lnTo>
                    <a:pt x="23" y="0"/>
                  </a:lnTo>
                  <a:lnTo>
                    <a:pt x="23" y="77"/>
                  </a:lnTo>
                  <a:lnTo>
                    <a:pt x="23" y="154"/>
                  </a:lnTo>
                  <a:lnTo>
                    <a:pt x="23" y="231"/>
                  </a:lnTo>
                  <a:lnTo>
                    <a:pt x="23" y="311"/>
                  </a:lnTo>
                  <a:lnTo>
                    <a:pt x="23" y="388"/>
                  </a:lnTo>
                  <a:lnTo>
                    <a:pt x="23" y="468"/>
                  </a:lnTo>
                  <a:lnTo>
                    <a:pt x="23" y="544"/>
                  </a:lnTo>
                  <a:lnTo>
                    <a:pt x="23" y="625"/>
                  </a:lnTo>
                  <a:lnTo>
                    <a:pt x="10" y="625"/>
                  </a:lnTo>
                  <a:lnTo>
                    <a:pt x="0" y="625"/>
                  </a:lnTo>
                  <a:lnTo>
                    <a:pt x="0" y="544"/>
                  </a:lnTo>
                  <a:lnTo>
                    <a:pt x="0" y="468"/>
                  </a:lnTo>
                  <a:lnTo>
                    <a:pt x="0" y="388"/>
                  </a:lnTo>
                  <a:lnTo>
                    <a:pt x="0" y="311"/>
                  </a:lnTo>
                  <a:lnTo>
                    <a:pt x="0" y="231"/>
                  </a:lnTo>
                  <a:lnTo>
                    <a:pt x="0" y="154"/>
                  </a:lnTo>
                  <a:lnTo>
                    <a:pt x="0" y="77"/>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6" name="Freeform 225"/>
            <p:cNvSpPr>
              <a:spLocks/>
            </p:cNvSpPr>
            <p:nvPr/>
          </p:nvSpPr>
          <p:spPr bwMode="auto">
            <a:xfrm>
              <a:off x="4473" y="6294"/>
              <a:ext cx="60" cy="528"/>
            </a:xfrm>
            <a:custGeom>
              <a:avLst/>
              <a:gdLst/>
              <a:ahLst/>
              <a:cxnLst>
                <a:cxn ang="0">
                  <a:pos x="0" y="0"/>
                </a:cxn>
                <a:cxn ang="0">
                  <a:pos x="27" y="0"/>
                </a:cxn>
                <a:cxn ang="0">
                  <a:pos x="60" y="0"/>
                </a:cxn>
                <a:cxn ang="0">
                  <a:pos x="60" y="64"/>
                </a:cxn>
                <a:cxn ang="0">
                  <a:pos x="60" y="130"/>
                </a:cxn>
                <a:cxn ang="0">
                  <a:pos x="60" y="197"/>
                </a:cxn>
                <a:cxn ang="0">
                  <a:pos x="60" y="264"/>
                </a:cxn>
                <a:cxn ang="0">
                  <a:pos x="60" y="327"/>
                </a:cxn>
                <a:cxn ang="0">
                  <a:pos x="60" y="394"/>
                </a:cxn>
                <a:cxn ang="0">
                  <a:pos x="60" y="461"/>
                </a:cxn>
                <a:cxn ang="0">
                  <a:pos x="60" y="528"/>
                </a:cxn>
                <a:cxn ang="0">
                  <a:pos x="27" y="528"/>
                </a:cxn>
                <a:cxn ang="0">
                  <a:pos x="0" y="528"/>
                </a:cxn>
                <a:cxn ang="0">
                  <a:pos x="0" y="461"/>
                </a:cxn>
                <a:cxn ang="0">
                  <a:pos x="0" y="394"/>
                </a:cxn>
                <a:cxn ang="0">
                  <a:pos x="0" y="327"/>
                </a:cxn>
                <a:cxn ang="0">
                  <a:pos x="0" y="264"/>
                </a:cxn>
                <a:cxn ang="0">
                  <a:pos x="0" y="197"/>
                </a:cxn>
                <a:cxn ang="0">
                  <a:pos x="0" y="130"/>
                </a:cxn>
                <a:cxn ang="0">
                  <a:pos x="0" y="64"/>
                </a:cxn>
                <a:cxn ang="0">
                  <a:pos x="0" y="0"/>
                </a:cxn>
              </a:cxnLst>
              <a:rect l="0" t="0" r="r" b="b"/>
              <a:pathLst>
                <a:path w="60" h="528">
                  <a:moveTo>
                    <a:pt x="0" y="0"/>
                  </a:moveTo>
                  <a:lnTo>
                    <a:pt x="27" y="0"/>
                  </a:lnTo>
                  <a:lnTo>
                    <a:pt x="60" y="0"/>
                  </a:lnTo>
                  <a:lnTo>
                    <a:pt x="60" y="64"/>
                  </a:lnTo>
                  <a:lnTo>
                    <a:pt x="60" y="130"/>
                  </a:lnTo>
                  <a:lnTo>
                    <a:pt x="60" y="197"/>
                  </a:lnTo>
                  <a:lnTo>
                    <a:pt x="60" y="264"/>
                  </a:lnTo>
                  <a:lnTo>
                    <a:pt x="60" y="327"/>
                  </a:lnTo>
                  <a:lnTo>
                    <a:pt x="60" y="394"/>
                  </a:lnTo>
                  <a:lnTo>
                    <a:pt x="60" y="461"/>
                  </a:lnTo>
                  <a:lnTo>
                    <a:pt x="60" y="528"/>
                  </a:lnTo>
                  <a:lnTo>
                    <a:pt x="27" y="528"/>
                  </a:lnTo>
                  <a:lnTo>
                    <a:pt x="0" y="528"/>
                  </a:lnTo>
                  <a:lnTo>
                    <a:pt x="0" y="461"/>
                  </a:lnTo>
                  <a:lnTo>
                    <a:pt x="0" y="394"/>
                  </a:lnTo>
                  <a:lnTo>
                    <a:pt x="0" y="327"/>
                  </a:lnTo>
                  <a:lnTo>
                    <a:pt x="0" y="264"/>
                  </a:lnTo>
                  <a:lnTo>
                    <a:pt x="0" y="197"/>
                  </a:lnTo>
                  <a:lnTo>
                    <a:pt x="0" y="130"/>
                  </a:lnTo>
                  <a:lnTo>
                    <a:pt x="0" y="64"/>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7" name="Freeform 226"/>
            <p:cNvSpPr>
              <a:spLocks/>
            </p:cNvSpPr>
            <p:nvPr/>
          </p:nvSpPr>
          <p:spPr bwMode="auto">
            <a:xfrm>
              <a:off x="4490" y="6294"/>
              <a:ext cx="23" cy="528"/>
            </a:xfrm>
            <a:custGeom>
              <a:avLst/>
              <a:gdLst/>
              <a:ahLst/>
              <a:cxnLst>
                <a:cxn ang="0">
                  <a:pos x="0" y="0"/>
                </a:cxn>
                <a:cxn ang="0">
                  <a:pos x="10" y="0"/>
                </a:cxn>
                <a:cxn ang="0">
                  <a:pos x="23" y="0"/>
                </a:cxn>
                <a:cxn ang="0">
                  <a:pos x="23" y="64"/>
                </a:cxn>
                <a:cxn ang="0">
                  <a:pos x="23" y="130"/>
                </a:cxn>
                <a:cxn ang="0">
                  <a:pos x="23" y="197"/>
                </a:cxn>
                <a:cxn ang="0">
                  <a:pos x="23" y="264"/>
                </a:cxn>
                <a:cxn ang="0">
                  <a:pos x="23" y="327"/>
                </a:cxn>
                <a:cxn ang="0">
                  <a:pos x="23" y="394"/>
                </a:cxn>
                <a:cxn ang="0">
                  <a:pos x="23" y="461"/>
                </a:cxn>
                <a:cxn ang="0">
                  <a:pos x="23" y="528"/>
                </a:cxn>
                <a:cxn ang="0">
                  <a:pos x="10" y="528"/>
                </a:cxn>
                <a:cxn ang="0">
                  <a:pos x="0" y="528"/>
                </a:cxn>
                <a:cxn ang="0">
                  <a:pos x="0" y="461"/>
                </a:cxn>
                <a:cxn ang="0">
                  <a:pos x="0" y="394"/>
                </a:cxn>
                <a:cxn ang="0">
                  <a:pos x="0" y="327"/>
                </a:cxn>
                <a:cxn ang="0">
                  <a:pos x="0" y="264"/>
                </a:cxn>
                <a:cxn ang="0">
                  <a:pos x="0" y="197"/>
                </a:cxn>
                <a:cxn ang="0">
                  <a:pos x="0" y="130"/>
                </a:cxn>
                <a:cxn ang="0">
                  <a:pos x="0" y="64"/>
                </a:cxn>
                <a:cxn ang="0">
                  <a:pos x="0" y="0"/>
                </a:cxn>
              </a:cxnLst>
              <a:rect l="0" t="0" r="r" b="b"/>
              <a:pathLst>
                <a:path w="23" h="528">
                  <a:moveTo>
                    <a:pt x="0" y="0"/>
                  </a:moveTo>
                  <a:lnTo>
                    <a:pt x="10" y="0"/>
                  </a:lnTo>
                  <a:lnTo>
                    <a:pt x="23" y="0"/>
                  </a:lnTo>
                  <a:lnTo>
                    <a:pt x="23" y="64"/>
                  </a:lnTo>
                  <a:lnTo>
                    <a:pt x="23" y="130"/>
                  </a:lnTo>
                  <a:lnTo>
                    <a:pt x="23" y="197"/>
                  </a:lnTo>
                  <a:lnTo>
                    <a:pt x="23" y="264"/>
                  </a:lnTo>
                  <a:lnTo>
                    <a:pt x="23" y="327"/>
                  </a:lnTo>
                  <a:lnTo>
                    <a:pt x="23" y="394"/>
                  </a:lnTo>
                  <a:lnTo>
                    <a:pt x="23" y="461"/>
                  </a:lnTo>
                  <a:lnTo>
                    <a:pt x="23" y="528"/>
                  </a:lnTo>
                  <a:lnTo>
                    <a:pt x="10" y="528"/>
                  </a:lnTo>
                  <a:lnTo>
                    <a:pt x="0" y="528"/>
                  </a:lnTo>
                  <a:lnTo>
                    <a:pt x="0" y="461"/>
                  </a:lnTo>
                  <a:lnTo>
                    <a:pt x="0" y="394"/>
                  </a:lnTo>
                  <a:lnTo>
                    <a:pt x="0" y="327"/>
                  </a:lnTo>
                  <a:lnTo>
                    <a:pt x="0" y="264"/>
                  </a:lnTo>
                  <a:lnTo>
                    <a:pt x="0" y="197"/>
                  </a:lnTo>
                  <a:lnTo>
                    <a:pt x="0" y="130"/>
                  </a:lnTo>
                  <a:lnTo>
                    <a:pt x="0" y="64"/>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8" name="Freeform 227"/>
            <p:cNvSpPr>
              <a:spLocks/>
            </p:cNvSpPr>
            <p:nvPr/>
          </p:nvSpPr>
          <p:spPr bwMode="auto">
            <a:xfrm>
              <a:off x="4765" y="6294"/>
              <a:ext cx="64" cy="434"/>
            </a:xfrm>
            <a:custGeom>
              <a:avLst/>
              <a:gdLst/>
              <a:ahLst/>
              <a:cxnLst>
                <a:cxn ang="0">
                  <a:pos x="0" y="0"/>
                </a:cxn>
                <a:cxn ang="0">
                  <a:pos x="30" y="0"/>
                </a:cxn>
                <a:cxn ang="0">
                  <a:pos x="64" y="0"/>
                </a:cxn>
                <a:cxn ang="0">
                  <a:pos x="64" y="50"/>
                </a:cxn>
                <a:cxn ang="0">
                  <a:pos x="64" y="107"/>
                </a:cxn>
                <a:cxn ang="0">
                  <a:pos x="64" y="161"/>
                </a:cxn>
                <a:cxn ang="0">
                  <a:pos x="64" y="217"/>
                </a:cxn>
                <a:cxn ang="0">
                  <a:pos x="64" y="271"/>
                </a:cxn>
                <a:cxn ang="0">
                  <a:pos x="64" y="324"/>
                </a:cxn>
                <a:cxn ang="0">
                  <a:pos x="64" y="378"/>
                </a:cxn>
                <a:cxn ang="0">
                  <a:pos x="64" y="434"/>
                </a:cxn>
                <a:cxn ang="0">
                  <a:pos x="30" y="434"/>
                </a:cxn>
                <a:cxn ang="0">
                  <a:pos x="0" y="434"/>
                </a:cxn>
                <a:cxn ang="0">
                  <a:pos x="0" y="378"/>
                </a:cxn>
                <a:cxn ang="0">
                  <a:pos x="0" y="324"/>
                </a:cxn>
                <a:cxn ang="0">
                  <a:pos x="0" y="271"/>
                </a:cxn>
                <a:cxn ang="0">
                  <a:pos x="0" y="217"/>
                </a:cxn>
                <a:cxn ang="0">
                  <a:pos x="0" y="161"/>
                </a:cxn>
                <a:cxn ang="0">
                  <a:pos x="0" y="107"/>
                </a:cxn>
                <a:cxn ang="0">
                  <a:pos x="0" y="50"/>
                </a:cxn>
                <a:cxn ang="0">
                  <a:pos x="0" y="0"/>
                </a:cxn>
              </a:cxnLst>
              <a:rect l="0" t="0" r="r" b="b"/>
              <a:pathLst>
                <a:path w="64" h="434">
                  <a:moveTo>
                    <a:pt x="0" y="0"/>
                  </a:moveTo>
                  <a:lnTo>
                    <a:pt x="30" y="0"/>
                  </a:lnTo>
                  <a:lnTo>
                    <a:pt x="64" y="0"/>
                  </a:lnTo>
                  <a:lnTo>
                    <a:pt x="64" y="50"/>
                  </a:lnTo>
                  <a:lnTo>
                    <a:pt x="64" y="107"/>
                  </a:lnTo>
                  <a:lnTo>
                    <a:pt x="64" y="161"/>
                  </a:lnTo>
                  <a:lnTo>
                    <a:pt x="64" y="217"/>
                  </a:lnTo>
                  <a:lnTo>
                    <a:pt x="64" y="271"/>
                  </a:lnTo>
                  <a:lnTo>
                    <a:pt x="64" y="324"/>
                  </a:lnTo>
                  <a:lnTo>
                    <a:pt x="64" y="378"/>
                  </a:lnTo>
                  <a:lnTo>
                    <a:pt x="64" y="434"/>
                  </a:lnTo>
                  <a:lnTo>
                    <a:pt x="30" y="434"/>
                  </a:lnTo>
                  <a:lnTo>
                    <a:pt x="0" y="434"/>
                  </a:lnTo>
                  <a:lnTo>
                    <a:pt x="0" y="378"/>
                  </a:lnTo>
                  <a:lnTo>
                    <a:pt x="0" y="324"/>
                  </a:lnTo>
                  <a:lnTo>
                    <a:pt x="0" y="271"/>
                  </a:lnTo>
                  <a:lnTo>
                    <a:pt x="0" y="217"/>
                  </a:lnTo>
                  <a:lnTo>
                    <a:pt x="0" y="161"/>
                  </a:lnTo>
                  <a:lnTo>
                    <a:pt x="0" y="107"/>
                  </a:lnTo>
                  <a:lnTo>
                    <a:pt x="0" y="50"/>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29" name="Freeform 228"/>
            <p:cNvSpPr>
              <a:spLocks/>
            </p:cNvSpPr>
            <p:nvPr/>
          </p:nvSpPr>
          <p:spPr bwMode="auto">
            <a:xfrm>
              <a:off x="4788" y="6294"/>
              <a:ext cx="24" cy="434"/>
            </a:xfrm>
            <a:custGeom>
              <a:avLst/>
              <a:gdLst/>
              <a:ahLst/>
              <a:cxnLst>
                <a:cxn ang="0">
                  <a:pos x="0" y="0"/>
                </a:cxn>
                <a:cxn ang="0">
                  <a:pos x="7" y="0"/>
                </a:cxn>
                <a:cxn ang="0">
                  <a:pos x="24" y="0"/>
                </a:cxn>
                <a:cxn ang="0">
                  <a:pos x="24" y="50"/>
                </a:cxn>
                <a:cxn ang="0">
                  <a:pos x="24" y="107"/>
                </a:cxn>
                <a:cxn ang="0">
                  <a:pos x="24" y="161"/>
                </a:cxn>
                <a:cxn ang="0">
                  <a:pos x="24" y="217"/>
                </a:cxn>
                <a:cxn ang="0">
                  <a:pos x="24" y="271"/>
                </a:cxn>
                <a:cxn ang="0">
                  <a:pos x="24" y="324"/>
                </a:cxn>
                <a:cxn ang="0">
                  <a:pos x="24" y="378"/>
                </a:cxn>
                <a:cxn ang="0">
                  <a:pos x="24" y="434"/>
                </a:cxn>
                <a:cxn ang="0">
                  <a:pos x="7" y="434"/>
                </a:cxn>
                <a:cxn ang="0">
                  <a:pos x="0" y="434"/>
                </a:cxn>
                <a:cxn ang="0">
                  <a:pos x="0" y="378"/>
                </a:cxn>
                <a:cxn ang="0">
                  <a:pos x="0" y="324"/>
                </a:cxn>
                <a:cxn ang="0">
                  <a:pos x="0" y="271"/>
                </a:cxn>
                <a:cxn ang="0">
                  <a:pos x="0" y="217"/>
                </a:cxn>
                <a:cxn ang="0">
                  <a:pos x="0" y="161"/>
                </a:cxn>
                <a:cxn ang="0">
                  <a:pos x="0" y="107"/>
                </a:cxn>
                <a:cxn ang="0">
                  <a:pos x="0" y="50"/>
                </a:cxn>
                <a:cxn ang="0">
                  <a:pos x="0" y="0"/>
                </a:cxn>
              </a:cxnLst>
              <a:rect l="0" t="0" r="r" b="b"/>
              <a:pathLst>
                <a:path w="24" h="434">
                  <a:moveTo>
                    <a:pt x="0" y="0"/>
                  </a:moveTo>
                  <a:lnTo>
                    <a:pt x="7" y="0"/>
                  </a:lnTo>
                  <a:lnTo>
                    <a:pt x="24" y="0"/>
                  </a:lnTo>
                  <a:lnTo>
                    <a:pt x="24" y="50"/>
                  </a:lnTo>
                  <a:lnTo>
                    <a:pt x="24" y="107"/>
                  </a:lnTo>
                  <a:lnTo>
                    <a:pt x="24" y="161"/>
                  </a:lnTo>
                  <a:lnTo>
                    <a:pt x="24" y="217"/>
                  </a:lnTo>
                  <a:lnTo>
                    <a:pt x="24" y="271"/>
                  </a:lnTo>
                  <a:lnTo>
                    <a:pt x="24" y="324"/>
                  </a:lnTo>
                  <a:lnTo>
                    <a:pt x="24" y="378"/>
                  </a:lnTo>
                  <a:lnTo>
                    <a:pt x="24" y="434"/>
                  </a:lnTo>
                  <a:lnTo>
                    <a:pt x="7" y="434"/>
                  </a:lnTo>
                  <a:lnTo>
                    <a:pt x="0" y="434"/>
                  </a:lnTo>
                  <a:lnTo>
                    <a:pt x="0" y="378"/>
                  </a:lnTo>
                  <a:lnTo>
                    <a:pt x="0" y="324"/>
                  </a:lnTo>
                  <a:lnTo>
                    <a:pt x="0" y="271"/>
                  </a:lnTo>
                  <a:lnTo>
                    <a:pt x="0" y="217"/>
                  </a:lnTo>
                  <a:lnTo>
                    <a:pt x="0" y="161"/>
                  </a:lnTo>
                  <a:lnTo>
                    <a:pt x="0" y="107"/>
                  </a:lnTo>
                  <a:lnTo>
                    <a:pt x="0" y="50"/>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0" name="Rectangle 229"/>
            <p:cNvSpPr>
              <a:spLocks noChangeArrowheads="1"/>
            </p:cNvSpPr>
            <p:nvPr/>
          </p:nvSpPr>
          <p:spPr bwMode="auto">
            <a:xfrm>
              <a:off x="5060" y="6294"/>
              <a:ext cx="60" cy="34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1" name="Rectangle 230"/>
            <p:cNvSpPr>
              <a:spLocks noChangeArrowheads="1"/>
            </p:cNvSpPr>
            <p:nvPr/>
          </p:nvSpPr>
          <p:spPr bwMode="auto">
            <a:xfrm>
              <a:off x="5080" y="6294"/>
              <a:ext cx="24" cy="34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2" name="Rectangle 231"/>
            <p:cNvSpPr>
              <a:spLocks noChangeArrowheads="1"/>
            </p:cNvSpPr>
            <p:nvPr/>
          </p:nvSpPr>
          <p:spPr bwMode="auto">
            <a:xfrm>
              <a:off x="8522" y="6294"/>
              <a:ext cx="60" cy="815"/>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3" name="Rectangle 232"/>
            <p:cNvSpPr>
              <a:spLocks noChangeArrowheads="1"/>
            </p:cNvSpPr>
            <p:nvPr/>
          </p:nvSpPr>
          <p:spPr bwMode="auto">
            <a:xfrm>
              <a:off x="8542" y="6294"/>
              <a:ext cx="20" cy="815"/>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4" name="Freeform 233"/>
            <p:cNvSpPr>
              <a:spLocks/>
            </p:cNvSpPr>
            <p:nvPr/>
          </p:nvSpPr>
          <p:spPr bwMode="auto">
            <a:xfrm>
              <a:off x="8227" y="6294"/>
              <a:ext cx="60" cy="718"/>
            </a:xfrm>
            <a:custGeom>
              <a:avLst/>
              <a:gdLst/>
              <a:ahLst/>
              <a:cxnLst>
                <a:cxn ang="0">
                  <a:pos x="60" y="0"/>
                </a:cxn>
                <a:cxn ang="0">
                  <a:pos x="30" y="0"/>
                </a:cxn>
                <a:cxn ang="0">
                  <a:pos x="0" y="0"/>
                </a:cxn>
                <a:cxn ang="0">
                  <a:pos x="0" y="87"/>
                </a:cxn>
                <a:cxn ang="0">
                  <a:pos x="0" y="177"/>
                </a:cxn>
                <a:cxn ang="0">
                  <a:pos x="0" y="267"/>
                </a:cxn>
                <a:cxn ang="0">
                  <a:pos x="0" y="357"/>
                </a:cxn>
                <a:cxn ang="0">
                  <a:pos x="0" y="448"/>
                </a:cxn>
                <a:cxn ang="0">
                  <a:pos x="0" y="538"/>
                </a:cxn>
                <a:cxn ang="0">
                  <a:pos x="0" y="628"/>
                </a:cxn>
                <a:cxn ang="0">
                  <a:pos x="0" y="718"/>
                </a:cxn>
                <a:cxn ang="0">
                  <a:pos x="30" y="718"/>
                </a:cxn>
                <a:cxn ang="0">
                  <a:pos x="60" y="718"/>
                </a:cxn>
                <a:cxn ang="0">
                  <a:pos x="60" y="628"/>
                </a:cxn>
                <a:cxn ang="0">
                  <a:pos x="60" y="538"/>
                </a:cxn>
                <a:cxn ang="0">
                  <a:pos x="60" y="448"/>
                </a:cxn>
                <a:cxn ang="0">
                  <a:pos x="60" y="357"/>
                </a:cxn>
                <a:cxn ang="0">
                  <a:pos x="60" y="267"/>
                </a:cxn>
                <a:cxn ang="0">
                  <a:pos x="60" y="177"/>
                </a:cxn>
                <a:cxn ang="0">
                  <a:pos x="60" y="87"/>
                </a:cxn>
                <a:cxn ang="0">
                  <a:pos x="60" y="0"/>
                </a:cxn>
              </a:cxnLst>
              <a:rect l="0" t="0" r="r" b="b"/>
              <a:pathLst>
                <a:path w="60" h="718">
                  <a:moveTo>
                    <a:pt x="60" y="0"/>
                  </a:moveTo>
                  <a:lnTo>
                    <a:pt x="30" y="0"/>
                  </a:lnTo>
                  <a:lnTo>
                    <a:pt x="0" y="0"/>
                  </a:lnTo>
                  <a:lnTo>
                    <a:pt x="0" y="87"/>
                  </a:lnTo>
                  <a:lnTo>
                    <a:pt x="0" y="177"/>
                  </a:lnTo>
                  <a:lnTo>
                    <a:pt x="0" y="267"/>
                  </a:lnTo>
                  <a:lnTo>
                    <a:pt x="0" y="357"/>
                  </a:lnTo>
                  <a:lnTo>
                    <a:pt x="0" y="448"/>
                  </a:lnTo>
                  <a:lnTo>
                    <a:pt x="0" y="538"/>
                  </a:lnTo>
                  <a:lnTo>
                    <a:pt x="0" y="628"/>
                  </a:lnTo>
                  <a:lnTo>
                    <a:pt x="0" y="718"/>
                  </a:lnTo>
                  <a:lnTo>
                    <a:pt x="30" y="718"/>
                  </a:lnTo>
                  <a:lnTo>
                    <a:pt x="60" y="718"/>
                  </a:lnTo>
                  <a:lnTo>
                    <a:pt x="60" y="628"/>
                  </a:lnTo>
                  <a:lnTo>
                    <a:pt x="60" y="538"/>
                  </a:lnTo>
                  <a:lnTo>
                    <a:pt x="60" y="448"/>
                  </a:lnTo>
                  <a:lnTo>
                    <a:pt x="60" y="357"/>
                  </a:lnTo>
                  <a:lnTo>
                    <a:pt x="60" y="267"/>
                  </a:lnTo>
                  <a:lnTo>
                    <a:pt x="60" y="177"/>
                  </a:lnTo>
                  <a:lnTo>
                    <a:pt x="60" y="87"/>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5" name="Freeform 234"/>
            <p:cNvSpPr>
              <a:spLocks/>
            </p:cNvSpPr>
            <p:nvPr/>
          </p:nvSpPr>
          <p:spPr bwMode="auto">
            <a:xfrm>
              <a:off x="8243" y="6294"/>
              <a:ext cx="24" cy="718"/>
            </a:xfrm>
            <a:custGeom>
              <a:avLst/>
              <a:gdLst/>
              <a:ahLst/>
              <a:cxnLst>
                <a:cxn ang="0">
                  <a:pos x="24" y="0"/>
                </a:cxn>
                <a:cxn ang="0">
                  <a:pos x="14" y="0"/>
                </a:cxn>
                <a:cxn ang="0">
                  <a:pos x="0" y="0"/>
                </a:cxn>
                <a:cxn ang="0">
                  <a:pos x="0" y="87"/>
                </a:cxn>
                <a:cxn ang="0">
                  <a:pos x="0" y="177"/>
                </a:cxn>
                <a:cxn ang="0">
                  <a:pos x="0" y="267"/>
                </a:cxn>
                <a:cxn ang="0">
                  <a:pos x="0" y="357"/>
                </a:cxn>
                <a:cxn ang="0">
                  <a:pos x="0" y="448"/>
                </a:cxn>
                <a:cxn ang="0">
                  <a:pos x="0" y="538"/>
                </a:cxn>
                <a:cxn ang="0">
                  <a:pos x="0" y="628"/>
                </a:cxn>
                <a:cxn ang="0">
                  <a:pos x="0" y="718"/>
                </a:cxn>
                <a:cxn ang="0">
                  <a:pos x="14" y="718"/>
                </a:cxn>
                <a:cxn ang="0">
                  <a:pos x="24" y="718"/>
                </a:cxn>
                <a:cxn ang="0">
                  <a:pos x="24" y="628"/>
                </a:cxn>
                <a:cxn ang="0">
                  <a:pos x="24" y="538"/>
                </a:cxn>
                <a:cxn ang="0">
                  <a:pos x="24" y="448"/>
                </a:cxn>
                <a:cxn ang="0">
                  <a:pos x="24" y="357"/>
                </a:cxn>
                <a:cxn ang="0">
                  <a:pos x="24" y="267"/>
                </a:cxn>
                <a:cxn ang="0">
                  <a:pos x="24" y="177"/>
                </a:cxn>
                <a:cxn ang="0">
                  <a:pos x="24" y="87"/>
                </a:cxn>
                <a:cxn ang="0">
                  <a:pos x="24" y="0"/>
                </a:cxn>
              </a:cxnLst>
              <a:rect l="0" t="0" r="r" b="b"/>
              <a:pathLst>
                <a:path w="24" h="718">
                  <a:moveTo>
                    <a:pt x="24" y="0"/>
                  </a:moveTo>
                  <a:lnTo>
                    <a:pt x="14" y="0"/>
                  </a:lnTo>
                  <a:lnTo>
                    <a:pt x="0" y="0"/>
                  </a:lnTo>
                  <a:lnTo>
                    <a:pt x="0" y="87"/>
                  </a:lnTo>
                  <a:lnTo>
                    <a:pt x="0" y="177"/>
                  </a:lnTo>
                  <a:lnTo>
                    <a:pt x="0" y="267"/>
                  </a:lnTo>
                  <a:lnTo>
                    <a:pt x="0" y="357"/>
                  </a:lnTo>
                  <a:lnTo>
                    <a:pt x="0" y="448"/>
                  </a:lnTo>
                  <a:lnTo>
                    <a:pt x="0" y="538"/>
                  </a:lnTo>
                  <a:lnTo>
                    <a:pt x="0" y="628"/>
                  </a:lnTo>
                  <a:lnTo>
                    <a:pt x="0" y="718"/>
                  </a:lnTo>
                  <a:lnTo>
                    <a:pt x="14" y="718"/>
                  </a:lnTo>
                  <a:lnTo>
                    <a:pt x="24" y="718"/>
                  </a:lnTo>
                  <a:lnTo>
                    <a:pt x="24" y="628"/>
                  </a:lnTo>
                  <a:lnTo>
                    <a:pt x="24" y="538"/>
                  </a:lnTo>
                  <a:lnTo>
                    <a:pt x="24" y="448"/>
                  </a:lnTo>
                  <a:lnTo>
                    <a:pt x="24" y="357"/>
                  </a:lnTo>
                  <a:lnTo>
                    <a:pt x="24" y="267"/>
                  </a:lnTo>
                  <a:lnTo>
                    <a:pt x="24" y="177"/>
                  </a:lnTo>
                  <a:lnTo>
                    <a:pt x="24" y="87"/>
                  </a:lnTo>
                  <a:lnTo>
                    <a:pt x="24"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6" name="Freeform 235"/>
            <p:cNvSpPr>
              <a:spLocks/>
            </p:cNvSpPr>
            <p:nvPr/>
          </p:nvSpPr>
          <p:spPr bwMode="auto">
            <a:xfrm>
              <a:off x="7932" y="6294"/>
              <a:ext cx="60" cy="625"/>
            </a:xfrm>
            <a:custGeom>
              <a:avLst/>
              <a:gdLst/>
              <a:ahLst/>
              <a:cxnLst>
                <a:cxn ang="0">
                  <a:pos x="60" y="0"/>
                </a:cxn>
                <a:cxn ang="0">
                  <a:pos x="26" y="0"/>
                </a:cxn>
                <a:cxn ang="0">
                  <a:pos x="0" y="0"/>
                </a:cxn>
                <a:cxn ang="0">
                  <a:pos x="0" y="77"/>
                </a:cxn>
                <a:cxn ang="0">
                  <a:pos x="0" y="154"/>
                </a:cxn>
                <a:cxn ang="0">
                  <a:pos x="0" y="231"/>
                </a:cxn>
                <a:cxn ang="0">
                  <a:pos x="0" y="311"/>
                </a:cxn>
                <a:cxn ang="0">
                  <a:pos x="0" y="388"/>
                </a:cxn>
                <a:cxn ang="0">
                  <a:pos x="0" y="468"/>
                </a:cxn>
                <a:cxn ang="0">
                  <a:pos x="0" y="544"/>
                </a:cxn>
                <a:cxn ang="0">
                  <a:pos x="0" y="625"/>
                </a:cxn>
                <a:cxn ang="0">
                  <a:pos x="26" y="625"/>
                </a:cxn>
                <a:cxn ang="0">
                  <a:pos x="60" y="625"/>
                </a:cxn>
                <a:cxn ang="0">
                  <a:pos x="60" y="544"/>
                </a:cxn>
                <a:cxn ang="0">
                  <a:pos x="60" y="468"/>
                </a:cxn>
                <a:cxn ang="0">
                  <a:pos x="60" y="388"/>
                </a:cxn>
                <a:cxn ang="0">
                  <a:pos x="60" y="311"/>
                </a:cxn>
                <a:cxn ang="0">
                  <a:pos x="60" y="231"/>
                </a:cxn>
                <a:cxn ang="0">
                  <a:pos x="60" y="154"/>
                </a:cxn>
                <a:cxn ang="0">
                  <a:pos x="60" y="77"/>
                </a:cxn>
                <a:cxn ang="0">
                  <a:pos x="60" y="0"/>
                </a:cxn>
              </a:cxnLst>
              <a:rect l="0" t="0" r="r" b="b"/>
              <a:pathLst>
                <a:path w="60" h="625">
                  <a:moveTo>
                    <a:pt x="60" y="0"/>
                  </a:moveTo>
                  <a:lnTo>
                    <a:pt x="26" y="0"/>
                  </a:lnTo>
                  <a:lnTo>
                    <a:pt x="0" y="0"/>
                  </a:lnTo>
                  <a:lnTo>
                    <a:pt x="0" y="77"/>
                  </a:lnTo>
                  <a:lnTo>
                    <a:pt x="0" y="154"/>
                  </a:lnTo>
                  <a:lnTo>
                    <a:pt x="0" y="231"/>
                  </a:lnTo>
                  <a:lnTo>
                    <a:pt x="0" y="311"/>
                  </a:lnTo>
                  <a:lnTo>
                    <a:pt x="0" y="388"/>
                  </a:lnTo>
                  <a:lnTo>
                    <a:pt x="0" y="468"/>
                  </a:lnTo>
                  <a:lnTo>
                    <a:pt x="0" y="544"/>
                  </a:lnTo>
                  <a:lnTo>
                    <a:pt x="0" y="625"/>
                  </a:lnTo>
                  <a:lnTo>
                    <a:pt x="26" y="625"/>
                  </a:lnTo>
                  <a:lnTo>
                    <a:pt x="60" y="625"/>
                  </a:lnTo>
                  <a:lnTo>
                    <a:pt x="60" y="544"/>
                  </a:lnTo>
                  <a:lnTo>
                    <a:pt x="60" y="468"/>
                  </a:lnTo>
                  <a:lnTo>
                    <a:pt x="60" y="388"/>
                  </a:lnTo>
                  <a:lnTo>
                    <a:pt x="60" y="311"/>
                  </a:lnTo>
                  <a:lnTo>
                    <a:pt x="60" y="231"/>
                  </a:lnTo>
                  <a:lnTo>
                    <a:pt x="60" y="154"/>
                  </a:lnTo>
                  <a:lnTo>
                    <a:pt x="60" y="77"/>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7" name="Freeform 236"/>
            <p:cNvSpPr>
              <a:spLocks/>
            </p:cNvSpPr>
            <p:nvPr/>
          </p:nvSpPr>
          <p:spPr bwMode="auto">
            <a:xfrm>
              <a:off x="7952" y="6294"/>
              <a:ext cx="23" cy="625"/>
            </a:xfrm>
            <a:custGeom>
              <a:avLst/>
              <a:gdLst/>
              <a:ahLst/>
              <a:cxnLst>
                <a:cxn ang="0">
                  <a:pos x="23" y="0"/>
                </a:cxn>
                <a:cxn ang="0">
                  <a:pos x="6" y="0"/>
                </a:cxn>
                <a:cxn ang="0">
                  <a:pos x="0" y="0"/>
                </a:cxn>
                <a:cxn ang="0">
                  <a:pos x="0" y="77"/>
                </a:cxn>
                <a:cxn ang="0">
                  <a:pos x="0" y="154"/>
                </a:cxn>
                <a:cxn ang="0">
                  <a:pos x="0" y="231"/>
                </a:cxn>
                <a:cxn ang="0">
                  <a:pos x="0" y="311"/>
                </a:cxn>
                <a:cxn ang="0">
                  <a:pos x="0" y="388"/>
                </a:cxn>
                <a:cxn ang="0">
                  <a:pos x="0" y="468"/>
                </a:cxn>
                <a:cxn ang="0">
                  <a:pos x="0" y="544"/>
                </a:cxn>
                <a:cxn ang="0">
                  <a:pos x="0" y="625"/>
                </a:cxn>
                <a:cxn ang="0">
                  <a:pos x="6" y="625"/>
                </a:cxn>
                <a:cxn ang="0">
                  <a:pos x="23" y="625"/>
                </a:cxn>
                <a:cxn ang="0">
                  <a:pos x="23" y="544"/>
                </a:cxn>
                <a:cxn ang="0">
                  <a:pos x="23" y="468"/>
                </a:cxn>
                <a:cxn ang="0">
                  <a:pos x="23" y="388"/>
                </a:cxn>
                <a:cxn ang="0">
                  <a:pos x="23" y="311"/>
                </a:cxn>
                <a:cxn ang="0">
                  <a:pos x="23" y="231"/>
                </a:cxn>
                <a:cxn ang="0">
                  <a:pos x="23" y="154"/>
                </a:cxn>
                <a:cxn ang="0">
                  <a:pos x="23" y="77"/>
                </a:cxn>
                <a:cxn ang="0">
                  <a:pos x="23" y="0"/>
                </a:cxn>
              </a:cxnLst>
              <a:rect l="0" t="0" r="r" b="b"/>
              <a:pathLst>
                <a:path w="23" h="625">
                  <a:moveTo>
                    <a:pt x="23" y="0"/>
                  </a:moveTo>
                  <a:lnTo>
                    <a:pt x="6" y="0"/>
                  </a:lnTo>
                  <a:lnTo>
                    <a:pt x="0" y="0"/>
                  </a:lnTo>
                  <a:lnTo>
                    <a:pt x="0" y="77"/>
                  </a:lnTo>
                  <a:lnTo>
                    <a:pt x="0" y="154"/>
                  </a:lnTo>
                  <a:lnTo>
                    <a:pt x="0" y="231"/>
                  </a:lnTo>
                  <a:lnTo>
                    <a:pt x="0" y="311"/>
                  </a:lnTo>
                  <a:lnTo>
                    <a:pt x="0" y="388"/>
                  </a:lnTo>
                  <a:lnTo>
                    <a:pt x="0" y="468"/>
                  </a:lnTo>
                  <a:lnTo>
                    <a:pt x="0" y="544"/>
                  </a:lnTo>
                  <a:lnTo>
                    <a:pt x="0" y="625"/>
                  </a:lnTo>
                  <a:lnTo>
                    <a:pt x="6" y="625"/>
                  </a:lnTo>
                  <a:lnTo>
                    <a:pt x="23" y="625"/>
                  </a:lnTo>
                  <a:lnTo>
                    <a:pt x="23" y="544"/>
                  </a:lnTo>
                  <a:lnTo>
                    <a:pt x="23" y="468"/>
                  </a:lnTo>
                  <a:lnTo>
                    <a:pt x="23" y="388"/>
                  </a:lnTo>
                  <a:lnTo>
                    <a:pt x="23" y="311"/>
                  </a:lnTo>
                  <a:lnTo>
                    <a:pt x="23" y="231"/>
                  </a:lnTo>
                  <a:lnTo>
                    <a:pt x="23" y="154"/>
                  </a:lnTo>
                  <a:lnTo>
                    <a:pt x="23" y="77"/>
                  </a:lnTo>
                  <a:lnTo>
                    <a:pt x="23"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8" name="Freeform 237"/>
            <p:cNvSpPr>
              <a:spLocks/>
            </p:cNvSpPr>
            <p:nvPr/>
          </p:nvSpPr>
          <p:spPr bwMode="auto">
            <a:xfrm>
              <a:off x="7636" y="6294"/>
              <a:ext cx="61" cy="528"/>
            </a:xfrm>
            <a:custGeom>
              <a:avLst/>
              <a:gdLst/>
              <a:ahLst/>
              <a:cxnLst>
                <a:cxn ang="0">
                  <a:pos x="61" y="0"/>
                </a:cxn>
                <a:cxn ang="0">
                  <a:pos x="27" y="0"/>
                </a:cxn>
                <a:cxn ang="0">
                  <a:pos x="0" y="0"/>
                </a:cxn>
                <a:cxn ang="0">
                  <a:pos x="0" y="64"/>
                </a:cxn>
                <a:cxn ang="0">
                  <a:pos x="0" y="130"/>
                </a:cxn>
                <a:cxn ang="0">
                  <a:pos x="0" y="197"/>
                </a:cxn>
                <a:cxn ang="0">
                  <a:pos x="0" y="264"/>
                </a:cxn>
                <a:cxn ang="0">
                  <a:pos x="0" y="327"/>
                </a:cxn>
                <a:cxn ang="0">
                  <a:pos x="0" y="394"/>
                </a:cxn>
                <a:cxn ang="0">
                  <a:pos x="0" y="461"/>
                </a:cxn>
                <a:cxn ang="0">
                  <a:pos x="0" y="528"/>
                </a:cxn>
                <a:cxn ang="0">
                  <a:pos x="27" y="528"/>
                </a:cxn>
                <a:cxn ang="0">
                  <a:pos x="61" y="528"/>
                </a:cxn>
                <a:cxn ang="0">
                  <a:pos x="61" y="461"/>
                </a:cxn>
                <a:cxn ang="0">
                  <a:pos x="61" y="394"/>
                </a:cxn>
                <a:cxn ang="0">
                  <a:pos x="61" y="327"/>
                </a:cxn>
                <a:cxn ang="0">
                  <a:pos x="61" y="264"/>
                </a:cxn>
                <a:cxn ang="0">
                  <a:pos x="61" y="197"/>
                </a:cxn>
                <a:cxn ang="0">
                  <a:pos x="61" y="130"/>
                </a:cxn>
                <a:cxn ang="0">
                  <a:pos x="61" y="64"/>
                </a:cxn>
                <a:cxn ang="0">
                  <a:pos x="61" y="0"/>
                </a:cxn>
              </a:cxnLst>
              <a:rect l="0" t="0" r="r" b="b"/>
              <a:pathLst>
                <a:path w="61" h="528">
                  <a:moveTo>
                    <a:pt x="61" y="0"/>
                  </a:moveTo>
                  <a:lnTo>
                    <a:pt x="27" y="0"/>
                  </a:lnTo>
                  <a:lnTo>
                    <a:pt x="0" y="0"/>
                  </a:lnTo>
                  <a:lnTo>
                    <a:pt x="0" y="64"/>
                  </a:lnTo>
                  <a:lnTo>
                    <a:pt x="0" y="130"/>
                  </a:lnTo>
                  <a:lnTo>
                    <a:pt x="0" y="197"/>
                  </a:lnTo>
                  <a:lnTo>
                    <a:pt x="0" y="264"/>
                  </a:lnTo>
                  <a:lnTo>
                    <a:pt x="0" y="327"/>
                  </a:lnTo>
                  <a:lnTo>
                    <a:pt x="0" y="394"/>
                  </a:lnTo>
                  <a:lnTo>
                    <a:pt x="0" y="461"/>
                  </a:lnTo>
                  <a:lnTo>
                    <a:pt x="0" y="528"/>
                  </a:lnTo>
                  <a:lnTo>
                    <a:pt x="27" y="528"/>
                  </a:lnTo>
                  <a:lnTo>
                    <a:pt x="61" y="528"/>
                  </a:lnTo>
                  <a:lnTo>
                    <a:pt x="61" y="461"/>
                  </a:lnTo>
                  <a:lnTo>
                    <a:pt x="61" y="394"/>
                  </a:lnTo>
                  <a:lnTo>
                    <a:pt x="61" y="327"/>
                  </a:lnTo>
                  <a:lnTo>
                    <a:pt x="61" y="264"/>
                  </a:lnTo>
                  <a:lnTo>
                    <a:pt x="61" y="197"/>
                  </a:lnTo>
                  <a:lnTo>
                    <a:pt x="61" y="130"/>
                  </a:lnTo>
                  <a:lnTo>
                    <a:pt x="61" y="64"/>
                  </a:lnTo>
                  <a:lnTo>
                    <a:pt x="61"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39" name="Freeform 238"/>
            <p:cNvSpPr>
              <a:spLocks/>
            </p:cNvSpPr>
            <p:nvPr/>
          </p:nvSpPr>
          <p:spPr bwMode="auto">
            <a:xfrm>
              <a:off x="7653" y="6294"/>
              <a:ext cx="24" cy="528"/>
            </a:xfrm>
            <a:custGeom>
              <a:avLst/>
              <a:gdLst/>
              <a:ahLst/>
              <a:cxnLst>
                <a:cxn ang="0">
                  <a:pos x="24" y="0"/>
                </a:cxn>
                <a:cxn ang="0">
                  <a:pos x="10" y="0"/>
                </a:cxn>
                <a:cxn ang="0">
                  <a:pos x="0" y="0"/>
                </a:cxn>
                <a:cxn ang="0">
                  <a:pos x="0" y="64"/>
                </a:cxn>
                <a:cxn ang="0">
                  <a:pos x="0" y="130"/>
                </a:cxn>
                <a:cxn ang="0">
                  <a:pos x="0" y="197"/>
                </a:cxn>
                <a:cxn ang="0">
                  <a:pos x="0" y="264"/>
                </a:cxn>
                <a:cxn ang="0">
                  <a:pos x="0" y="327"/>
                </a:cxn>
                <a:cxn ang="0">
                  <a:pos x="0" y="394"/>
                </a:cxn>
                <a:cxn ang="0">
                  <a:pos x="0" y="461"/>
                </a:cxn>
                <a:cxn ang="0">
                  <a:pos x="0" y="528"/>
                </a:cxn>
                <a:cxn ang="0">
                  <a:pos x="10" y="528"/>
                </a:cxn>
                <a:cxn ang="0">
                  <a:pos x="24" y="528"/>
                </a:cxn>
                <a:cxn ang="0">
                  <a:pos x="24" y="461"/>
                </a:cxn>
                <a:cxn ang="0">
                  <a:pos x="24" y="394"/>
                </a:cxn>
                <a:cxn ang="0">
                  <a:pos x="24" y="327"/>
                </a:cxn>
                <a:cxn ang="0">
                  <a:pos x="24" y="264"/>
                </a:cxn>
                <a:cxn ang="0">
                  <a:pos x="24" y="197"/>
                </a:cxn>
                <a:cxn ang="0">
                  <a:pos x="24" y="130"/>
                </a:cxn>
                <a:cxn ang="0">
                  <a:pos x="24" y="64"/>
                </a:cxn>
                <a:cxn ang="0">
                  <a:pos x="24" y="0"/>
                </a:cxn>
              </a:cxnLst>
              <a:rect l="0" t="0" r="r" b="b"/>
              <a:pathLst>
                <a:path w="24" h="528">
                  <a:moveTo>
                    <a:pt x="24" y="0"/>
                  </a:moveTo>
                  <a:lnTo>
                    <a:pt x="10" y="0"/>
                  </a:lnTo>
                  <a:lnTo>
                    <a:pt x="0" y="0"/>
                  </a:lnTo>
                  <a:lnTo>
                    <a:pt x="0" y="64"/>
                  </a:lnTo>
                  <a:lnTo>
                    <a:pt x="0" y="130"/>
                  </a:lnTo>
                  <a:lnTo>
                    <a:pt x="0" y="197"/>
                  </a:lnTo>
                  <a:lnTo>
                    <a:pt x="0" y="264"/>
                  </a:lnTo>
                  <a:lnTo>
                    <a:pt x="0" y="327"/>
                  </a:lnTo>
                  <a:lnTo>
                    <a:pt x="0" y="394"/>
                  </a:lnTo>
                  <a:lnTo>
                    <a:pt x="0" y="461"/>
                  </a:lnTo>
                  <a:lnTo>
                    <a:pt x="0" y="528"/>
                  </a:lnTo>
                  <a:lnTo>
                    <a:pt x="10" y="528"/>
                  </a:lnTo>
                  <a:lnTo>
                    <a:pt x="24" y="528"/>
                  </a:lnTo>
                  <a:lnTo>
                    <a:pt x="24" y="461"/>
                  </a:lnTo>
                  <a:lnTo>
                    <a:pt x="24" y="394"/>
                  </a:lnTo>
                  <a:lnTo>
                    <a:pt x="24" y="327"/>
                  </a:lnTo>
                  <a:lnTo>
                    <a:pt x="24" y="264"/>
                  </a:lnTo>
                  <a:lnTo>
                    <a:pt x="24" y="197"/>
                  </a:lnTo>
                  <a:lnTo>
                    <a:pt x="24" y="130"/>
                  </a:lnTo>
                  <a:lnTo>
                    <a:pt x="24" y="64"/>
                  </a:lnTo>
                  <a:lnTo>
                    <a:pt x="24"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0" name="Freeform 239"/>
            <p:cNvSpPr>
              <a:spLocks/>
            </p:cNvSpPr>
            <p:nvPr/>
          </p:nvSpPr>
          <p:spPr bwMode="auto">
            <a:xfrm>
              <a:off x="7338" y="6294"/>
              <a:ext cx="60" cy="434"/>
            </a:xfrm>
            <a:custGeom>
              <a:avLst/>
              <a:gdLst/>
              <a:ahLst/>
              <a:cxnLst>
                <a:cxn ang="0">
                  <a:pos x="60" y="0"/>
                </a:cxn>
                <a:cxn ang="0">
                  <a:pos x="30" y="0"/>
                </a:cxn>
                <a:cxn ang="0">
                  <a:pos x="0" y="0"/>
                </a:cxn>
                <a:cxn ang="0">
                  <a:pos x="0" y="50"/>
                </a:cxn>
                <a:cxn ang="0">
                  <a:pos x="0" y="107"/>
                </a:cxn>
                <a:cxn ang="0">
                  <a:pos x="0" y="161"/>
                </a:cxn>
                <a:cxn ang="0">
                  <a:pos x="0" y="217"/>
                </a:cxn>
                <a:cxn ang="0">
                  <a:pos x="0" y="271"/>
                </a:cxn>
                <a:cxn ang="0">
                  <a:pos x="0" y="324"/>
                </a:cxn>
                <a:cxn ang="0">
                  <a:pos x="0" y="378"/>
                </a:cxn>
                <a:cxn ang="0">
                  <a:pos x="0" y="434"/>
                </a:cxn>
                <a:cxn ang="0">
                  <a:pos x="30" y="434"/>
                </a:cxn>
                <a:cxn ang="0">
                  <a:pos x="60" y="434"/>
                </a:cxn>
                <a:cxn ang="0">
                  <a:pos x="60" y="378"/>
                </a:cxn>
                <a:cxn ang="0">
                  <a:pos x="60" y="324"/>
                </a:cxn>
                <a:cxn ang="0">
                  <a:pos x="60" y="271"/>
                </a:cxn>
                <a:cxn ang="0">
                  <a:pos x="60" y="217"/>
                </a:cxn>
                <a:cxn ang="0">
                  <a:pos x="60" y="161"/>
                </a:cxn>
                <a:cxn ang="0">
                  <a:pos x="60" y="107"/>
                </a:cxn>
                <a:cxn ang="0">
                  <a:pos x="60" y="50"/>
                </a:cxn>
                <a:cxn ang="0">
                  <a:pos x="60" y="0"/>
                </a:cxn>
              </a:cxnLst>
              <a:rect l="0" t="0" r="r" b="b"/>
              <a:pathLst>
                <a:path w="60" h="434">
                  <a:moveTo>
                    <a:pt x="60" y="0"/>
                  </a:moveTo>
                  <a:lnTo>
                    <a:pt x="30" y="0"/>
                  </a:lnTo>
                  <a:lnTo>
                    <a:pt x="0" y="0"/>
                  </a:lnTo>
                  <a:lnTo>
                    <a:pt x="0" y="50"/>
                  </a:lnTo>
                  <a:lnTo>
                    <a:pt x="0" y="107"/>
                  </a:lnTo>
                  <a:lnTo>
                    <a:pt x="0" y="161"/>
                  </a:lnTo>
                  <a:lnTo>
                    <a:pt x="0" y="217"/>
                  </a:lnTo>
                  <a:lnTo>
                    <a:pt x="0" y="271"/>
                  </a:lnTo>
                  <a:lnTo>
                    <a:pt x="0" y="324"/>
                  </a:lnTo>
                  <a:lnTo>
                    <a:pt x="0" y="378"/>
                  </a:lnTo>
                  <a:lnTo>
                    <a:pt x="0" y="434"/>
                  </a:lnTo>
                  <a:lnTo>
                    <a:pt x="30" y="434"/>
                  </a:lnTo>
                  <a:lnTo>
                    <a:pt x="60" y="434"/>
                  </a:lnTo>
                  <a:lnTo>
                    <a:pt x="60" y="378"/>
                  </a:lnTo>
                  <a:lnTo>
                    <a:pt x="60" y="324"/>
                  </a:lnTo>
                  <a:lnTo>
                    <a:pt x="60" y="271"/>
                  </a:lnTo>
                  <a:lnTo>
                    <a:pt x="60" y="217"/>
                  </a:lnTo>
                  <a:lnTo>
                    <a:pt x="60" y="161"/>
                  </a:lnTo>
                  <a:lnTo>
                    <a:pt x="60" y="107"/>
                  </a:lnTo>
                  <a:lnTo>
                    <a:pt x="60" y="50"/>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1" name="Freeform 240"/>
            <p:cNvSpPr>
              <a:spLocks/>
            </p:cNvSpPr>
            <p:nvPr/>
          </p:nvSpPr>
          <p:spPr bwMode="auto">
            <a:xfrm>
              <a:off x="7358" y="6294"/>
              <a:ext cx="23" cy="434"/>
            </a:xfrm>
            <a:custGeom>
              <a:avLst/>
              <a:gdLst/>
              <a:ahLst/>
              <a:cxnLst>
                <a:cxn ang="0">
                  <a:pos x="23" y="0"/>
                </a:cxn>
                <a:cxn ang="0">
                  <a:pos x="10" y="0"/>
                </a:cxn>
                <a:cxn ang="0">
                  <a:pos x="0" y="0"/>
                </a:cxn>
                <a:cxn ang="0">
                  <a:pos x="0" y="50"/>
                </a:cxn>
                <a:cxn ang="0">
                  <a:pos x="0" y="107"/>
                </a:cxn>
                <a:cxn ang="0">
                  <a:pos x="0" y="161"/>
                </a:cxn>
                <a:cxn ang="0">
                  <a:pos x="0" y="217"/>
                </a:cxn>
                <a:cxn ang="0">
                  <a:pos x="0" y="271"/>
                </a:cxn>
                <a:cxn ang="0">
                  <a:pos x="0" y="324"/>
                </a:cxn>
                <a:cxn ang="0">
                  <a:pos x="0" y="378"/>
                </a:cxn>
                <a:cxn ang="0">
                  <a:pos x="0" y="434"/>
                </a:cxn>
                <a:cxn ang="0">
                  <a:pos x="10" y="434"/>
                </a:cxn>
                <a:cxn ang="0">
                  <a:pos x="23" y="434"/>
                </a:cxn>
                <a:cxn ang="0">
                  <a:pos x="23" y="378"/>
                </a:cxn>
                <a:cxn ang="0">
                  <a:pos x="23" y="324"/>
                </a:cxn>
                <a:cxn ang="0">
                  <a:pos x="23" y="271"/>
                </a:cxn>
                <a:cxn ang="0">
                  <a:pos x="23" y="217"/>
                </a:cxn>
                <a:cxn ang="0">
                  <a:pos x="23" y="161"/>
                </a:cxn>
                <a:cxn ang="0">
                  <a:pos x="23" y="107"/>
                </a:cxn>
                <a:cxn ang="0">
                  <a:pos x="23" y="50"/>
                </a:cxn>
                <a:cxn ang="0">
                  <a:pos x="23" y="0"/>
                </a:cxn>
              </a:cxnLst>
              <a:rect l="0" t="0" r="r" b="b"/>
              <a:pathLst>
                <a:path w="23" h="434">
                  <a:moveTo>
                    <a:pt x="23" y="0"/>
                  </a:moveTo>
                  <a:lnTo>
                    <a:pt x="10" y="0"/>
                  </a:lnTo>
                  <a:lnTo>
                    <a:pt x="0" y="0"/>
                  </a:lnTo>
                  <a:lnTo>
                    <a:pt x="0" y="50"/>
                  </a:lnTo>
                  <a:lnTo>
                    <a:pt x="0" y="107"/>
                  </a:lnTo>
                  <a:lnTo>
                    <a:pt x="0" y="161"/>
                  </a:lnTo>
                  <a:lnTo>
                    <a:pt x="0" y="217"/>
                  </a:lnTo>
                  <a:lnTo>
                    <a:pt x="0" y="271"/>
                  </a:lnTo>
                  <a:lnTo>
                    <a:pt x="0" y="324"/>
                  </a:lnTo>
                  <a:lnTo>
                    <a:pt x="0" y="378"/>
                  </a:lnTo>
                  <a:lnTo>
                    <a:pt x="0" y="434"/>
                  </a:lnTo>
                  <a:lnTo>
                    <a:pt x="10" y="434"/>
                  </a:lnTo>
                  <a:lnTo>
                    <a:pt x="23" y="434"/>
                  </a:lnTo>
                  <a:lnTo>
                    <a:pt x="23" y="378"/>
                  </a:lnTo>
                  <a:lnTo>
                    <a:pt x="23" y="324"/>
                  </a:lnTo>
                  <a:lnTo>
                    <a:pt x="23" y="271"/>
                  </a:lnTo>
                  <a:lnTo>
                    <a:pt x="23" y="217"/>
                  </a:lnTo>
                  <a:lnTo>
                    <a:pt x="23" y="161"/>
                  </a:lnTo>
                  <a:lnTo>
                    <a:pt x="23" y="107"/>
                  </a:lnTo>
                  <a:lnTo>
                    <a:pt x="23" y="50"/>
                  </a:lnTo>
                  <a:lnTo>
                    <a:pt x="23"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2" name="Rectangle 241"/>
            <p:cNvSpPr>
              <a:spLocks noChangeArrowheads="1"/>
            </p:cNvSpPr>
            <p:nvPr/>
          </p:nvSpPr>
          <p:spPr bwMode="auto">
            <a:xfrm>
              <a:off x="7046" y="6294"/>
              <a:ext cx="60" cy="34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3" name="Rectangle 242"/>
            <p:cNvSpPr>
              <a:spLocks noChangeArrowheads="1"/>
            </p:cNvSpPr>
            <p:nvPr/>
          </p:nvSpPr>
          <p:spPr bwMode="auto">
            <a:xfrm>
              <a:off x="7066" y="6294"/>
              <a:ext cx="24" cy="34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4" name="Freeform 243"/>
            <p:cNvSpPr>
              <a:spLocks/>
            </p:cNvSpPr>
            <p:nvPr/>
          </p:nvSpPr>
          <p:spPr bwMode="auto">
            <a:xfrm>
              <a:off x="3235" y="6348"/>
              <a:ext cx="5733" cy="894"/>
            </a:xfrm>
            <a:custGeom>
              <a:avLst/>
              <a:gdLst/>
              <a:ahLst/>
              <a:cxnLst>
                <a:cxn ang="0">
                  <a:pos x="2865" y="0"/>
                </a:cxn>
                <a:cxn ang="0">
                  <a:pos x="3308" y="13"/>
                </a:cxn>
                <a:cxn ang="0">
                  <a:pos x="3737" y="63"/>
                </a:cxn>
                <a:cxn ang="0">
                  <a:pos x="4143" y="140"/>
                </a:cxn>
                <a:cxn ang="0">
                  <a:pos x="4529" y="247"/>
                </a:cxn>
                <a:cxn ang="0">
                  <a:pos x="4878" y="374"/>
                </a:cxn>
                <a:cxn ang="0">
                  <a:pos x="5200" y="527"/>
                </a:cxn>
                <a:cxn ang="0">
                  <a:pos x="5485" y="701"/>
                </a:cxn>
                <a:cxn ang="0">
                  <a:pos x="5733" y="894"/>
                </a:cxn>
                <a:cxn ang="0">
                  <a:pos x="5542" y="894"/>
                </a:cxn>
                <a:cxn ang="0">
                  <a:pos x="5294" y="717"/>
                </a:cxn>
                <a:cxn ang="0">
                  <a:pos x="5015" y="564"/>
                </a:cxn>
                <a:cxn ang="0">
                  <a:pos x="4707" y="424"/>
                </a:cxn>
                <a:cxn ang="0">
                  <a:pos x="4378" y="313"/>
                </a:cxn>
                <a:cxn ang="0">
                  <a:pos x="4026" y="217"/>
                </a:cxn>
                <a:cxn ang="0">
                  <a:pos x="3653" y="150"/>
                </a:cxn>
                <a:cxn ang="0">
                  <a:pos x="3264" y="107"/>
                </a:cxn>
                <a:cxn ang="0">
                  <a:pos x="2865" y="97"/>
                </a:cxn>
                <a:cxn ang="0">
                  <a:pos x="2462" y="107"/>
                </a:cxn>
                <a:cxn ang="0">
                  <a:pos x="2073" y="150"/>
                </a:cxn>
                <a:cxn ang="0">
                  <a:pos x="1701" y="217"/>
                </a:cxn>
                <a:cxn ang="0">
                  <a:pos x="1352" y="313"/>
                </a:cxn>
                <a:cxn ang="0">
                  <a:pos x="1020" y="424"/>
                </a:cxn>
                <a:cxn ang="0">
                  <a:pos x="718" y="564"/>
                </a:cxn>
                <a:cxn ang="0">
                  <a:pos x="440" y="717"/>
                </a:cxn>
                <a:cxn ang="0">
                  <a:pos x="195" y="894"/>
                </a:cxn>
                <a:cxn ang="0">
                  <a:pos x="0" y="894"/>
                </a:cxn>
                <a:cxn ang="0">
                  <a:pos x="242" y="701"/>
                </a:cxn>
                <a:cxn ang="0">
                  <a:pos x="527" y="527"/>
                </a:cxn>
                <a:cxn ang="0">
                  <a:pos x="849" y="374"/>
                </a:cxn>
                <a:cxn ang="0">
                  <a:pos x="1204" y="247"/>
                </a:cxn>
                <a:cxn ang="0">
                  <a:pos x="1584" y="140"/>
                </a:cxn>
                <a:cxn ang="0">
                  <a:pos x="1989" y="63"/>
                </a:cxn>
                <a:cxn ang="0">
                  <a:pos x="2415" y="13"/>
                </a:cxn>
                <a:cxn ang="0">
                  <a:pos x="2865" y="0"/>
                </a:cxn>
              </a:cxnLst>
              <a:rect l="0" t="0" r="r" b="b"/>
              <a:pathLst>
                <a:path w="5733" h="894">
                  <a:moveTo>
                    <a:pt x="2865" y="0"/>
                  </a:moveTo>
                  <a:lnTo>
                    <a:pt x="3308" y="13"/>
                  </a:lnTo>
                  <a:lnTo>
                    <a:pt x="3737" y="63"/>
                  </a:lnTo>
                  <a:lnTo>
                    <a:pt x="4143" y="140"/>
                  </a:lnTo>
                  <a:lnTo>
                    <a:pt x="4529" y="247"/>
                  </a:lnTo>
                  <a:lnTo>
                    <a:pt x="4878" y="374"/>
                  </a:lnTo>
                  <a:lnTo>
                    <a:pt x="5200" y="527"/>
                  </a:lnTo>
                  <a:lnTo>
                    <a:pt x="5485" y="701"/>
                  </a:lnTo>
                  <a:lnTo>
                    <a:pt x="5733" y="894"/>
                  </a:lnTo>
                  <a:lnTo>
                    <a:pt x="5542" y="894"/>
                  </a:lnTo>
                  <a:lnTo>
                    <a:pt x="5294" y="717"/>
                  </a:lnTo>
                  <a:lnTo>
                    <a:pt x="5015" y="564"/>
                  </a:lnTo>
                  <a:lnTo>
                    <a:pt x="4707" y="424"/>
                  </a:lnTo>
                  <a:lnTo>
                    <a:pt x="4378" y="313"/>
                  </a:lnTo>
                  <a:lnTo>
                    <a:pt x="4026" y="217"/>
                  </a:lnTo>
                  <a:lnTo>
                    <a:pt x="3653" y="150"/>
                  </a:lnTo>
                  <a:lnTo>
                    <a:pt x="3264" y="107"/>
                  </a:lnTo>
                  <a:lnTo>
                    <a:pt x="2865" y="97"/>
                  </a:lnTo>
                  <a:lnTo>
                    <a:pt x="2462" y="107"/>
                  </a:lnTo>
                  <a:lnTo>
                    <a:pt x="2073" y="150"/>
                  </a:lnTo>
                  <a:lnTo>
                    <a:pt x="1701" y="217"/>
                  </a:lnTo>
                  <a:lnTo>
                    <a:pt x="1352" y="313"/>
                  </a:lnTo>
                  <a:lnTo>
                    <a:pt x="1020" y="424"/>
                  </a:lnTo>
                  <a:lnTo>
                    <a:pt x="718" y="564"/>
                  </a:lnTo>
                  <a:lnTo>
                    <a:pt x="440" y="717"/>
                  </a:lnTo>
                  <a:lnTo>
                    <a:pt x="195" y="894"/>
                  </a:lnTo>
                  <a:lnTo>
                    <a:pt x="0" y="894"/>
                  </a:lnTo>
                  <a:lnTo>
                    <a:pt x="242" y="701"/>
                  </a:lnTo>
                  <a:lnTo>
                    <a:pt x="527" y="527"/>
                  </a:lnTo>
                  <a:lnTo>
                    <a:pt x="849" y="374"/>
                  </a:lnTo>
                  <a:lnTo>
                    <a:pt x="1204" y="247"/>
                  </a:lnTo>
                  <a:lnTo>
                    <a:pt x="1584" y="140"/>
                  </a:lnTo>
                  <a:lnTo>
                    <a:pt x="1989" y="63"/>
                  </a:lnTo>
                  <a:lnTo>
                    <a:pt x="2415" y="13"/>
                  </a:lnTo>
                  <a:lnTo>
                    <a:pt x="2865" y="0"/>
                  </a:lnTo>
                  <a:close/>
                </a:path>
              </a:pathLst>
            </a:custGeom>
            <a:solidFill>
              <a:srgbClr val="ABB3B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5" name="Freeform 244"/>
            <p:cNvSpPr>
              <a:spLocks/>
            </p:cNvSpPr>
            <p:nvPr/>
          </p:nvSpPr>
          <p:spPr bwMode="auto">
            <a:xfrm>
              <a:off x="3235" y="6374"/>
              <a:ext cx="5733" cy="892"/>
            </a:xfrm>
            <a:custGeom>
              <a:avLst/>
              <a:gdLst/>
              <a:ahLst/>
              <a:cxnLst>
                <a:cxn ang="0">
                  <a:pos x="2865" y="0"/>
                </a:cxn>
                <a:cxn ang="0">
                  <a:pos x="3308" y="14"/>
                </a:cxn>
                <a:cxn ang="0">
                  <a:pos x="3737" y="60"/>
                </a:cxn>
                <a:cxn ang="0">
                  <a:pos x="4143" y="137"/>
                </a:cxn>
                <a:cxn ang="0">
                  <a:pos x="4529" y="244"/>
                </a:cxn>
                <a:cxn ang="0">
                  <a:pos x="4878" y="371"/>
                </a:cxn>
                <a:cxn ang="0">
                  <a:pos x="5200" y="521"/>
                </a:cxn>
                <a:cxn ang="0">
                  <a:pos x="5485" y="695"/>
                </a:cxn>
                <a:cxn ang="0">
                  <a:pos x="5733" y="892"/>
                </a:cxn>
                <a:cxn ang="0">
                  <a:pos x="5542" y="892"/>
                </a:cxn>
                <a:cxn ang="0">
                  <a:pos x="5294" y="715"/>
                </a:cxn>
                <a:cxn ang="0">
                  <a:pos x="5015" y="561"/>
                </a:cxn>
                <a:cxn ang="0">
                  <a:pos x="4707" y="424"/>
                </a:cxn>
                <a:cxn ang="0">
                  <a:pos x="4378" y="311"/>
                </a:cxn>
                <a:cxn ang="0">
                  <a:pos x="4026" y="217"/>
                </a:cxn>
                <a:cxn ang="0">
                  <a:pos x="3653" y="151"/>
                </a:cxn>
                <a:cxn ang="0">
                  <a:pos x="3264" y="107"/>
                </a:cxn>
                <a:cxn ang="0">
                  <a:pos x="2865" y="97"/>
                </a:cxn>
                <a:cxn ang="0">
                  <a:pos x="2462" y="107"/>
                </a:cxn>
                <a:cxn ang="0">
                  <a:pos x="2073" y="151"/>
                </a:cxn>
                <a:cxn ang="0">
                  <a:pos x="1701" y="217"/>
                </a:cxn>
                <a:cxn ang="0">
                  <a:pos x="1352" y="311"/>
                </a:cxn>
                <a:cxn ang="0">
                  <a:pos x="1020" y="424"/>
                </a:cxn>
                <a:cxn ang="0">
                  <a:pos x="718" y="561"/>
                </a:cxn>
                <a:cxn ang="0">
                  <a:pos x="440" y="715"/>
                </a:cxn>
                <a:cxn ang="0">
                  <a:pos x="195" y="892"/>
                </a:cxn>
                <a:cxn ang="0">
                  <a:pos x="0" y="892"/>
                </a:cxn>
                <a:cxn ang="0">
                  <a:pos x="242" y="695"/>
                </a:cxn>
                <a:cxn ang="0">
                  <a:pos x="527" y="521"/>
                </a:cxn>
                <a:cxn ang="0">
                  <a:pos x="849" y="371"/>
                </a:cxn>
                <a:cxn ang="0">
                  <a:pos x="1204" y="244"/>
                </a:cxn>
                <a:cxn ang="0">
                  <a:pos x="1584" y="137"/>
                </a:cxn>
                <a:cxn ang="0">
                  <a:pos x="1989" y="60"/>
                </a:cxn>
                <a:cxn ang="0">
                  <a:pos x="2415" y="14"/>
                </a:cxn>
                <a:cxn ang="0">
                  <a:pos x="2865" y="0"/>
                </a:cxn>
              </a:cxnLst>
              <a:rect l="0" t="0" r="r" b="b"/>
              <a:pathLst>
                <a:path w="5733" h="892">
                  <a:moveTo>
                    <a:pt x="2865" y="0"/>
                  </a:moveTo>
                  <a:lnTo>
                    <a:pt x="3308" y="14"/>
                  </a:lnTo>
                  <a:lnTo>
                    <a:pt x="3737" y="60"/>
                  </a:lnTo>
                  <a:lnTo>
                    <a:pt x="4143" y="137"/>
                  </a:lnTo>
                  <a:lnTo>
                    <a:pt x="4529" y="244"/>
                  </a:lnTo>
                  <a:lnTo>
                    <a:pt x="4878" y="371"/>
                  </a:lnTo>
                  <a:lnTo>
                    <a:pt x="5200" y="521"/>
                  </a:lnTo>
                  <a:lnTo>
                    <a:pt x="5485" y="695"/>
                  </a:lnTo>
                  <a:lnTo>
                    <a:pt x="5733" y="892"/>
                  </a:lnTo>
                  <a:lnTo>
                    <a:pt x="5542" y="892"/>
                  </a:lnTo>
                  <a:lnTo>
                    <a:pt x="5294" y="715"/>
                  </a:lnTo>
                  <a:lnTo>
                    <a:pt x="5015" y="561"/>
                  </a:lnTo>
                  <a:lnTo>
                    <a:pt x="4707" y="424"/>
                  </a:lnTo>
                  <a:lnTo>
                    <a:pt x="4378" y="311"/>
                  </a:lnTo>
                  <a:lnTo>
                    <a:pt x="4026" y="217"/>
                  </a:lnTo>
                  <a:lnTo>
                    <a:pt x="3653" y="151"/>
                  </a:lnTo>
                  <a:lnTo>
                    <a:pt x="3264" y="107"/>
                  </a:lnTo>
                  <a:lnTo>
                    <a:pt x="2865" y="97"/>
                  </a:lnTo>
                  <a:lnTo>
                    <a:pt x="2462" y="107"/>
                  </a:lnTo>
                  <a:lnTo>
                    <a:pt x="2073" y="151"/>
                  </a:lnTo>
                  <a:lnTo>
                    <a:pt x="1701" y="217"/>
                  </a:lnTo>
                  <a:lnTo>
                    <a:pt x="1352" y="311"/>
                  </a:lnTo>
                  <a:lnTo>
                    <a:pt x="1020" y="424"/>
                  </a:lnTo>
                  <a:lnTo>
                    <a:pt x="718" y="561"/>
                  </a:lnTo>
                  <a:lnTo>
                    <a:pt x="440" y="715"/>
                  </a:lnTo>
                  <a:lnTo>
                    <a:pt x="195" y="892"/>
                  </a:lnTo>
                  <a:lnTo>
                    <a:pt x="0" y="892"/>
                  </a:lnTo>
                  <a:lnTo>
                    <a:pt x="242" y="695"/>
                  </a:lnTo>
                  <a:lnTo>
                    <a:pt x="527" y="521"/>
                  </a:lnTo>
                  <a:lnTo>
                    <a:pt x="849" y="371"/>
                  </a:lnTo>
                  <a:lnTo>
                    <a:pt x="1204" y="244"/>
                  </a:lnTo>
                  <a:lnTo>
                    <a:pt x="1584" y="137"/>
                  </a:lnTo>
                  <a:lnTo>
                    <a:pt x="1989" y="60"/>
                  </a:lnTo>
                  <a:lnTo>
                    <a:pt x="2415" y="14"/>
                  </a:lnTo>
                  <a:lnTo>
                    <a:pt x="2865"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6" name="Freeform 245"/>
            <p:cNvSpPr>
              <a:spLocks/>
            </p:cNvSpPr>
            <p:nvPr/>
          </p:nvSpPr>
          <p:spPr bwMode="auto">
            <a:xfrm>
              <a:off x="3235" y="6414"/>
              <a:ext cx="5733" cy="898"/>
            </a:xfrm>
            <a:custGeom>
              <a:avLst/>
              <a:gdLst/>
              <a:ahLst/>
              <a:cxnLst>
                <a:cxn ang="0">
                  <a:pos x="2865" y="0"/>
                </a:cxn>
                <a:cxn ang="0">
                  <a:pos x="3308" y="14"/>
                </a:cxn>
                <a:cxn ang="0">
                  <a:pos x="3737" y="64"/>
                </a:cxn>
                <a:cxn ang="0">
                  <a:pos x="4143" y="141"/>
                </a:cxn>
                <a:cxn ang="0">
                  <a:pos x="4529" y="247"/>
                </a:cxn>
                <a:cxn ang="0">
                  <a:pos x="4878" y="374"/>
                </a:cxn>
                <a:cxn ang="0">
                  <a:pos x="5200" y="528"/>
                </a:cxn>
                <a:cxn ang="0">
                  <a:pos x="5485" y="702"/>
                </a:cxn>
                <a:cxn ang="0">
                  <a:pos x="5733" y="898"/>
                </a:cxn>
                <a:cxn ang="0">
                  <a:pos x="5542" y="898"/>
                </a:cxn>
                <a:cxn ang="0">
                  <a:pos x="5294" y="722"/>
                </a:cxn>
                <a:cxn ang="0">
                  <a:pos x="5015" y="565"/>
                </a:cxn>
                <a:cxn ang="0">
                  <a:pos x="4707" y="428"/>
                </a:cxn>
                <a:cxn ang="0">
                  <a:pos x="4378" y="314"/>
                </a:cxn>
                <a:cxn ang="0">
                  <a:pos x="4026" y="217"/>
                </a:cxn>
                <a:cxn ang="0">
                  <a:pos x="3653" y="151"/>
                </a:cxn>
                <a:cxn ang="0">
                  <a:pos x="3264" y="107"/>
                </a:cxn>
                <a:cxn ang="0">
                  <a:pos x="2865" y="97"/>
                </a:cxn>
                <a:cxn ang="0">
                  <a:pos x="2462" y="107"/>
                </a:cxn>
                <a:cxn ang="0">
                  <a:pos x="2073" y="151"/>
                </a:cxn>
                <a:cxn ang="0">
                  <a:pos x="1701" y="217"/>
                </a:cxn>
                <a:cxn ang="0">
                  <a:pos x="1352" y="314"/>
                </a:cxn>
                <a:cxn ang="0">
                  <a:pos x="1020" y="428"/>
                </a:cxn>
                <a:cxn ang="0">
                  <a:pos x="718" y="565"/>
                </a:cxn>
                <a:cxn ang="0">
                  <a:pos x="440" y="722"/>
                </a:cxn>
                <a:cxn ang="0">
                  <a:pos x="195" y="898"/>
                </a:cxn>
                <a:cxn ang="0">
                  <a:pos x="0" y="898"/>
                </a:cxn>
                <a:cxn ang="0">
                  <a:pos x="242" y="702"/>
                </a:cxn>
                <a:cxn ang="0">
                  <a:pos x="527" y="528"/>
                </a:cxn>
                <a:cxn ang="0">
                  <a:pos x="849" y="374"/>
                </a:cxn>
                <a:cxn ang="0">
                  <a:pos x="1204" y="247"/>
                </a:cxn>
                <a:cxn ang="0">
                  <a:pos x="1584" y="141"/>
                </a:cxn>
                <a:cxn ang="0">
                  <a:pos x="1989" y="64"/>
                </a:cxn>
                <a:cxn ang="0">
                  <a:pos x="2415" y="14"/>
                </a:cxn>
                <a:cxn ang="0">
                  <a:pos x="2865" y="0"/>
                </a:cxn>
              </a:cxnLst>
              <a:rect l="0" t="0" r="r" b="b"/>
              <a:pathLst>
                <a:path w="5733" h="898">
                  <a:moveTo>
                    <a:pt x="2865" y="0"/>
                  </a:moveTo>
                  <a:lnTo>
                    <a:pt x="3308" y="14"/>
                  </a:lnTo>
                  <a:lnTo>
                    <a:pt x="3737" y="64"/>
                  </a:lnTo>
                  <a:lnTo>
                    <a:pt x="4143" y="141"/>
                  </a:lnTo>
                  <a:lnTo>
                    <a:pt x="4529" y="247"/>
                  </a:lnTo>
                  <a:lnTo>
                    <a:pt x="4878" y="374"/>
                  </a:lnTo>
                  <a:lnTo>
                    <a:pt x="5200" y="528"/>
                  </a:lnTo>
                  <a:lnTo>
                    <a:pt x="5485" y="702"/>
                  </a:lnTo>
                  <a:lnTo>
                    <a:pt x="5733" y="898"/>
                  </a:lnTo>
                  <a:lnTo>
                    <a:pt x="5542" y="898"/>
                  </a:lnTo>
                  <a:lnTo>
                    <a:pt x="5294" y="722"/>
                  </a:lnTo>
                  <a:lnTo>
                    <a:pt x="5015" y="565"/>
                  </a:lnTo>
                  <a:lnTo>
                    <a:pt x="4707" y="428"/>
                  </a:lnTo>
                  <a:lnTo>
                    <a:pt x="4378" y="314"/>
                  </a:lnTo>
                  <a:lnTo>
                    <a:pt x="4026" y="217"/>
                  </a:lnTo>
                  <a:lnTo>
                    <a:pt x="3653" y="151"/>
                  </a:lnTo>
                  <a:lnTo>
                    <a:pt x="3264" y="107"/>
                  </a:lnTo>
                  <a:lnTo>
                    <a:pt x="2865" y="97"/>
                  </a:lnTo>
                  <a:lnTo>
                    <a:pt x="2462" y="107"/>
                  </a:lnTo>
                  <a:lnTo>
                    <a:pt x="2073" y="151"/>
                  </a:lnTo>
                  <a:lnTo>
                    <a:pt x="1701" y="217"/>
                  </a:lnTo>
                  <a:lnTo>
                    <a:pt x="1352" y="314"/>
                  </a:lnTo>
                  <a:lnTo>
                    <a:pt x="1020" y="428"/>
                  </a:lnTo>
                  <a:lnTo>
                    <a:pt x="718" y="565"/>
                  </a:lnTo>
                  <a:lnTo>
                    <a:pt x="440" y="722"/>
                  </a:lnTo>
                  <a:lnTo>
                    <a:pt x="195" y="898"/>
                  </a:lnTo>
                  <a:lnTo>
                    <a:pt x="0" y="898"/>
                  </a:lnTo>
                  <a:lnTo>
                    <a:pt x="242" y="702"/>
                  </a:lnTo>
                  <a:lnTo>
                    <a:pt x="527" y="528"/>
                  </a:lnTo>
                  <a:lnTo>
                    <a:pt x="849" y="374"/>
                  </a:lnTo>
                  <a:lnTo>
                    <a:pt x="1204" y="247"/>
                  </a:lnTo>
                  <a:lnTo>
                    <a:pt x="1584" y="141"/>
                  </a:lnTo>
                  <a:lnTo>
                    <a:pt x="1989" y="64"/>
                  </a:lnTo>
                  <a:lnTo>
                    <a:pt x="2415" y="14"/>
                  </a:lnTo>
                  <a:lnTo>
                    <a:pt x="2865" y="0"/>
                  </a:lnTo>
                  <a:close/>
                </a:path>
              </a:pathLst>
            </a:custGeom>
            <a:solidFill>
              <a:srgbClr val="ABB3B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7" name="Freeform 246"/>
            <p:cNvSpPr>
              <a:spLocks/>
            </p:cNvSpPr>
            <p:nvPr/>
          </p:nvSpPr>
          <p:spPr bwMode="auto">
            <a:xfrm>
              <a:off x="3235" y="6521"/>
              <a:ext cx="5733" cy="892"/>
            </a:xfrm>
            <a:custGeom>
              <a:avLst/>
              <a:gdLst/>
              <a:ahLst/>
              <a:cxnLst>
                <a:cxn ang="0">
                  <a:pos x="2865" y="0"/>
                </a:cxn>
                <a:cxn ang="0">
                  <a:pos x="3308" y="14"/>
                </a:cxn>
                <a:cxn ang="0">
                  <a:pos x="3737" y="60"/>
                </a:cxn>
                <a:cxn ang="0">
                  <a:pos x="4143" y="137"/>
                </a:cxn>
                <a:cxn ang="0">
                  <a:pos x="4529" y="244"/>
                </a:cxn>
                <a:cxn ang="0">
                  <a:pos x="4878" y="371"/>
                </a:cxn>
                <a:cxn ang="0">
                  <a:pos x="5200" y="524"/>
                </a:cxn>
                <a:cxn ang="0">
                  <a:pos x="5485" y="698"/>
                </a:cxn>
                <a:cxn ang="0">
                  <a:pos x="5733" y="892"/>
                </a:cxn>
                <a:cxn ang="0">
                  <a:pos x="5542" y="892"/>
                </a:cxn>
                <a:cxn ang="0">
                  <a:pos x="5294" y="715"/>
                </a:cxn>
                <a:cxn ang="0">
                  <a:pos x="5015" y="561"/>
                </a:cxn>
                <a:cxn ang="0">
                  <a:pos x="4707" y="421"/>
                </a:cxn>
                <a:cxn ang="0">
                  <a:pos x="4378" y="311"/>
                </a:cxn>
                <a:cxn ang="0">
                  <a:pos x="4026" y="214"/>
                </a:cxn>
                <a:cxn ang="0">
                  <a:pos x="3653" y="147"/>
                </a:cxn>
                <a:cxn ang="0">
                  <a:pos x="3264" y="104"/>
                </a:cxn>
                <a:cxn ang="0">
                  <a:pos x="2865" y="94"/>
                </a:cxn>
                <a:cxn ang="0">
                  <a:pos x="2462" y="104"/>
                </a:cxn>
                <a:cxn ang="0">
                  <a:pos x="2073" y="147"/>
                </a:cxn>
                <a:cxn ang="0">
                  <a:pos x="1701" y="214"/>
                </a:cxn>
                <a:cxn ang="0">
                  <a:pos x="1352" y="311"/>
                </a:cxn>
                <a:cxn ang="0">
                  <a:pos x="1020" y="421"/>
                </a:cxn>
                <a:cxn ang="0">
                  <a:pos x="718" y="561"/>
                </a:cxn>
                <a:cxn ang="0">
                  <a:pos x="440" y="715"/>
                </a:cxn>
                <a:cxn ang="0">
                  <a:pos x="195" y="892"/>
                </a:cxn>
                <a:cxn ang="0">
                  <a:pos x="0" y="892"/>
                </a:cxn>
                <a:cxn ang="0">
                  <a:pos x="242" y="698"/>
                </a:cxn>
                <a:cxn ang="0">
                  <a:pos x="527" y="524"/>
                </a:cxn>
                <a:cxn ang="0">
                  <a:pos x="849" y="371"/>
                </a:cxn>
                <a:cxn ang="0">
                  <a:pos x="1204" y="244"/>
                </a:cxn>
                <a:cxn ang="0">
                  <a:pos x="1584" y="137"/>
                </a:cxn>
                <a:cxn ang="0">
                  <a:pos x="1989" y="60"/>
                </a:cxn>
                <a:cxn ang="0">
                  <a:pos x="2415" y="14"/>
                </a:cxn>
                <a:cxn ang="0">
                  <a:pos x="2865" y="0"/>
                </a:cxn>
              </a:cxnLst>
              <a:rect l="0" t="0" r="r" b="b"/>
              <a:pathLst>
                <a:path w="5733" h="892">
                  <a:moveTo>
                    <a:pt x="2865" y="0"/>
                  </a:moveTo>
                  <a:lnTo>
                    <a:pt x="3308" y="14"/>
                  </a:lnTo>
                  <a:lnTo>
                    <a:pt x="3737" y="60"/>
                  </a:lnTo>
                  <a:lnTo>
                    <a:pt x="4143" y="137"/>
                  </a:lnTo>
                  <a:lnTo>
                    <a:pt x="4529" y="244"/>
                  </a:lnTo>
                  <a:lnTo>
                    <a:pt x="4878" y="371"/>
                  </a:lnTo>
                  <a:lnTo>
                    <a:pt x="5200" y="524"/>
                  </a:lnTo>
                  <a:lnTo>
                    <a:pt x="5485" y="698"/>
                  </a:lnTo>
                  <a:lnTo>
                    <a:pt x="5733" y="892"/>
                  </a:lnTo>
                  <a:lnTo>
                    <a:pt x="5542" y="892"/>
                  </a:lnTo>
                  <a:lnTo>
                    <a:pt x="5294" y="715"/>
                  </a:lnTo>
                  <a:lnTo>
                    <a:pt x="5015" y="561"/>
                  </a:lnTo>
                  <a:lnTo>
                    <a:pt x="4707" y="421"/>
                  </a:lnTo>
                  <a:lnTo>
                    <a:pt x="4378" y="311"/>
                  </a:lnTo>
                  <a:lnTo>
                    <a:pt x="4026" y="214"/>
                  </a:lnTo>
                  <a:lnTo>
                    <a:pt x="3653" y="147"/>
                  </a:lnTo>
                  <a:lnTo>
                    <a:pt x="3264" y="104"/>
                  </a:lnTo>
                  <a:lnTo>
                    <a:pt x="2865" y="94"/>
                  </a:lnTo>
                  <a:lnTo>
                    <a:pt x="2462" y="104"/>
                  </a:lnTo>
                  <a:lnTo>
                    <a:pt x="2073" y="147"/>
                  </a:lnTo>
                  <a:lnTo>
                    <a:pt x="1701" y="214"/>
                  </a:lnTo>
                  <a:lnTo>
                    <a:pt x="1352" y="311"/>
                  </a:lnTo>
                  <a:lnTo>
                    <a:pt x="1020" y="421"/>
                  </a:lnTo>
                  <a:lnTo>
                    <a:pt x="718" y="561"/>
                  </a:lnTo>
                  <a:lnTo>
                    <a:pt x="440" y="715"/>
                  </a:lnTo>
                  <a:lnTo>
                    <a:pt x="195" y="892"/>
                  </a:lnTo>
                  <a:lnTo>
                    <a:pt x="0" y="892"/>
                  </a:lnTo>
                  <a:lnTo>
                    <a:pt x="242" y="698"/>
                  </a:lnTo>
                  <a:lnTo>
                    <a:pt x="527" y="524"/>
                  </a:lnTo>
                  <a:lnTo>
                    <a:pt x="849" y="371"/>
                  </a:lnTo>
                  <a:lnTo>
                    <a:pt x="1204" y="244"/>
                  </a:lnTo>
                  <a:lnTo>
                    <a:pt x="1584" y="137"/>
                  </a:lnTo>
                  <a:lnTo>
                    <a:pt x="1989" y="60"/>
                  </a:lnTo>
                  <a:lnTo>
                    <a:pt x="2415" y="14"/>
                  </a:lnTo>
                  <a:lnTo>
                    <a:pt x="2865" y="0"/>
                  </a:lnTo>
                  <a:close/>
                </a:path>
              </a:pathLst>
            </a:custGeom>
            <a:solidFill>
              <a:srgbClr val="575E6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8" name="Freeform 247"/>
            <p:cNvSpPr>
              <a:spLocks/>
            </p:cNvSpPr>
            <p:nvPr/>
          </p:nvSpPr>
          <p:spPr bwMode="auto">
            <a:xfrm>
              <a:off x="3235" y="6468"/>
              <a:ext cx="5733" cy="895"/>
            </a:xfrm>
            <a:custGeom>
              <a:avLst/>
              <a:gdLst/>
              <a:ahLst/>
              <a:cxnLst>
                <a:cxn ang="0">
                  <a:pos x="2865" y="0"/>
                </a:cxn>
                <a:cxn ang="0">
                  <a:pos x="3308" y="13"/>
                </a:cxn>
                <a:cxn ang="0">
                  <a:pos x="3737" y="63"/>
                </a:cxn>
                <a:cxn ang="0">
                  <a:pos x="4143" y="140"/>
                </a:cxn>
                <a:cxn ang="0">
                  <a:pos x="4529" y="247"/>
                </a:cxn>
                <a:cxn ang="0">
                  <a:pos x="4878" y="374"/>
                </a:cxn>
                <a:cxn ang="0">
                  <a:pos x="5200" y="527"/>
                </a:cxn>
                <a:cxn ang="0">
                  <a:pos x="5485" y="701"/>
                </a:cxn>
                <a:cxn ang="0">
                  <a:pos x="5733" y="895"/>
                </a:cxn>
                <a:cxn ang="0">
                  <a:pos x="5542" y="895"/>
                </a:cxn>
                <a:cxn ang="0">
                  <a:pos x="5294" y="718"/>
                </a:cxn>
                <a:cxn ang="0">
                  <a:pos x="5015" y="564"/>
                </a:cxn>
                <a:cxn ang="0">
                  <a:pos x="4707" y="424"/>
                </a:cxn>
                <a:cxn ang="0">
                  <a:pos x="4378" y="314"/>
                </a:cxn>
                <a:cxn ang="0">
                  <a:pos x="4026" y="217"/>
                </a:cxn>
                <a:cxn ang="0">
                  <a:pos x="3653" y="150"/>
                </a:cxn>
                <a:cxn ang="0">
                  <a:pos x="3264" y="107"/>
                </a:cxn>
                <a:cxn ang="0">
                  <a:pos x="2865" y="97"/>
                </a:cxn>
                <a:cxn ang="0">
                  <a:pos x="2462" y="107"/>
                </a:cxn>
                <a:cxn ang="0">
                  <a:pos x="2073" y="150"/>
                </a:cxn>
                <a:cxn ang="0">
                  <a:pos x="1701" y="217"/>
                </a:cxn>
                <a:cxn ang="0">
                  <a:pos x="1352" y="314"/>
                </a:cxn>
                <a:cxn ang="0">
                  <a:pos x="1020" y="424"/>
                </a:cxn>
                <a:cxn ang="0">
                  <a:pos x="718" y="564"/>
                </a:cxn>
                <a:cxn ang="0">
                  <a:pos x="440" y="718"/>
                </a:cxn>
                <a:cxn ang="0">
                  <a:pos x="195" y="895"/>
                </a:cxn>
                <a:cxn ang="0">
                  <a:pos x="0" y="895"/>
                </a:cxn>
                <a:cxn ang="0">
                  <a:pos x="242" y="701"/>
                </a:cxn>
                <a:cxn ang="0">
                  <a:pos x="527" y="527"/>
                </a:cxn>
                <a:cxn ang="0">
                  <a:pos x="849" y="374"/>
                </a:cxn>
                <a:cxn ang="0">
                  <a:pos x="1204" y="247"/>
                </a:cxn>
                <a:cxn ang="0">
                  <a:pos x="1584" y="140"/>
                </a:cxn>
                <a:cxn ang="0">
                  <a:pos x="1989" y="63"/>
                </a:cxn>
                <a:cxn ang="0">
                  <a:pos x="2415" y="13"/>
                </a:cxn>
                <a:cxn ang="0">
                  <a:pos x="2865" y="0"/>
                </a:cxn>
              </a:cxnLst>
              <a:rect l="0" t="0" r="r" b="b"/>
              <a:pathLst>
                <a:path w="5733" h="895">
                  <a:moveTo>
                    <a:pt x="2865" y="0"/>
                  </a:moveTo>
                  <a:lnTo>
                    <a:pt x="3308" y="13"/>
                  </a:lnTo>
                  <a:lnTo>
                    <a:pt x="3737" y="63"/>
                  </a:lnTo>
                  <a:lnTo>
                    <a:pt x="4143" y="140"/>
                  </a:lnTo>
                  <a:lnTo>
                    <a:pt x="4529" y="247"/>
                  </a:lnTo>
                  <a:lnTo>
                    <a:pt x="4878" y="374"/>
                  </a:lnTo>
                  <a:lnTo>
                    <a:pt x="5200" y="527"/>
                  </a:lnTo>
                  <a:lnTo>
                    <a:pt x="5485" y="701"/>
                  </a:lnTo>
                  <a:lnTo>
                    <a:pt x="5733" y="895"/>
                  </a:lnTo>
                  <a:lnTo>
                    <a:pt x="5542" y="895"/>
                  </a:lnTo>
                  <a:lnTo>
                    <a:pt x="5294" y="718"/>
                  </a:lnTo>
                  <a:lnTo>
                    <a:pt x="5015" y="564"/>
                  </a:lnTo>
                  <a:lnTo>
                    <a:pt x="4707" y="424"/>
                  </a:lnTo>
                  <a:lnTo>
                    <a:pt x="4378" y="314"/>
                  </a:lnTo>
                  <a:lnTo>
                    <a:pt x="4026" y="217"/>
                  </a:lnTo>
                  <a:lnTo>
                    <a:pt x="3653" y="150"/>
                  </a:lnTo>
                  <a:lnTo>
                    <a:pt x="3264" y="107"/>
                  </a:lnTo>
                  <a:lnTo>
                    <a:pt x="2865" y="97"/>
                  </a:lnTo>
                  <a:lnTo>
                    <a:pt x="2462" y="107"/>
                  </a:lnTo>
                  <a:lnTo>
                    <a:pt x="2073" y="150"/>
                  </a:lnTo>
                  <a:lnTo>
                    <a:pt x="1701" y="217"/>
                  </a:lnTo>
                  <a:lnTo>
                    <a:pt x="1352" y="314"/>
                  </a:lnTo>
                  <a:lnTo>
                    <a:pt x="1020" y="424"/>
                  </a:lnTo>
                  <a:lnTo>
                    <a:pt x="718" y="564"/>
                  </a:lnTo>
                  <a:lnTo>
                    <a:pt x="440" y="718"/>
                  </a:lnTo>
                  <a:lnTo>
                    <a:pt x="195" y="895"/>
                  </a:lnTo>
                  <a:lnTo>
                    <a:pt x="0" y="895"/>
                  </a:lnTo>
                  <a:lnTo>
                    <a:pt x="242" y="701"/>
                  </a:lnTo>
                  <a:lnTo>
                    <a:pt x="527" y="527"/>
                  </a:lnTo>
                  <a:lnTo>
                    <a:pt x="849" y="374"/>
                  </a:lnTo>
                  <a:lnTo>
                    <a:pt x="1204" y="247"/>
                  </a:lnTo>
                  <a:lnTo>
                    <a:pt x="1584" y="140"/>
                  </a:lnTo>
                  <a:lnTo>
                    <a:pt x="1989" y="63"/>
                  </a:lnTo>
                  <a:lnTo>
                    <a:pt x="2415" y="13"/>
                  </a:lnTo>
                  <a:lnTo>
                    <a:pt x="2865" y="0"/>
                  </a:lnTo>
                  <a:close/>
                </a:path>
              </a:pathLst>
            </a:custGeom>
            <a:solidFill>
              <a:srgbClr val="788087"/>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49" name="Freeform 248"/>
            <p:cNvSpPr>
              <a:spLocks/>
            </p:cNvSpPr>
            <p:nvPr/>
          </p:nvSpPr>
          <p:spPr bwMode="auto">
            <a:xfrm>
              <a:off x="2521" y="7012"/>
              <a:ext cx="936" cy="838"/>
            </a:xfrm>
            <a:custGeom>
              <a:avLst/>
              <a:gdLst/>
              <a:ahLst/>
              <a:cxnLst>
                <a:cxn ang="0">
                  <a:pos x="0" y="548"/>
                </a:cxn>
                <a:cxn ang="0">
                  <a:pos x="0" y="0"/>
                </a:cxn>
                <a:cxn ang="0">
                  <a:pos x="811" y="0"/>
                </a:cxn>
                <a:cxn ang="0">
                  <a:pos x="936" y="210"/>
                </a:cxn>
                <a:cxn ang="0">
                  <a:pos x="744" y="838"/>
                </a:cxn>
                <a:cxn ang="0">
                  <a:pos x="0" y="548"/>
                </a:cxn>
              </a:cxnLst>
              <a:rect l="0" t="0" r="r" b="b"/>
              <a:pathLst>
                <a:path w="936" h="838">
                  <a:moveTo>
                    <a:pt x="0" y="548"/>
                  </a:moveTo>
                  <a:lnTo>
                    <a:pt x="0" y="0"/>
                  </a:lnTo>
                  <a:lnTo>
                    <a:pt x="811" y="0"/>
                  </a:lnTo>
                  <a:lnTo>
                    <a:pt x="936" y="210"/>
                  </a:lnTo>
                  <a:lnTo>
                    <a:pt x="744" y="838"/>
                  </a:lnTo>
                  <a:lnTo>
                    <a:pt x="0" y="548"/>
                  </a:lnTo>
                  <a:close/>
                </a:path>
              </a:pathLst>
            </a:custGeom>
            <a:solidFill>
              <a:srgbClr val="636B7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0" name="Freeform 249"/>
            <p:cNvSpPr>
              <a:spLocks/>
            </p:cNvSpPr>
            <p:nvPr/>
          </p:nvSpPr>
          <p:spPr bwMode="auto">
            <a:xfrm>
              <a:off x="8713" y="7012"/>
              <a:ext cx="936" cy="838"/>
            </a:xfrm>
            <a:custGeom>
              <a:avLst/>
              <a:gdLst/>
              <a:ahLst/>
              <a:cxnLst>
                <a:cxn ang="0">
                  <a:pos x="936" y="548"/>
                </a:cxn>
                <a:cxn ang="0">
                  <a:pos x="936" y="0"/>
                </a:cxn>
                <a:cxn ang="0">
                  <a:pos x="124" y="0"/>
                </a:cxn>
                <a:cxn ang="0">
                  <a:pos x="0" y="210"/>
                </a:cxn>
                <a:cxn ang="0">
                  <a:pos x="188" y="838"/>
                </a:cxn>
                <a:cxn ang="0">
                  <a:pos x="936" y="548"/>
                </a:cxn>
              </a:cxnLst>
              <a:rect l="0" t="0" r="r" b="b"/>
              <a:pathLst>
                <a:path w="936" h="838">
                  <a:moveTo>
                    <a:pt x="936" y="548"/>
                  </a:moveTo>
                  <a:lnTo>
                    <a:pt x="936" y="0"/>
                  </a:lnTo>
                  <a:lnTo>
                    <a:pt x="124" y="0"/>
                  </a:lnTo>
                  <a:lnTo>
                    <a:pt x="0" y="210"/>
                  </a:lnTo>
                  <a:lnTo>
                    <a:pt x="188" y="838"/>
                  </a:lnTo>
                  <a:lnTo>
                    <a:pt x="936" y="548"/>
                  </a:lnTo>
                  <a:close/>
                </a:path>
              </a:pathLst>
            </a:custGeom>
            <a:solidFill>
              <a:srgbClr val="636B7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1" name="Freeform 250"/>
            <p:cNvSpPr>
              <a:spLocks/>
            </p:cNvSpPr>
            <p:nvPr/>
          </p:nvSpPr>
          <p:spPr bwMode="auto">
            <a:xfrm>
              <a:off x="2568" y="7065"/>
              <a:ext cx="855" cy="735"/>
            </a:xfrm>
            <a:custGeom>
              <a:avLst/>
              <a:gdLst/>
              <a:ahLst/>
              <a:cxnLst>
                <a:cxn ang="0">
                  <a:pos x="0" y="481"/>
                </a:cxn>
                <a:cxn ang="0">
                  <a:pos x="0" y="0"/>
                </a:cxn>
                <a:cxn ang="0">
                  <a:pos x="744" y="0"/>
                </a:cxn>
                <a:cxn ang="0">
                  <a:pos x="855" y="167"/>
                </a:cxn>
                <a:cxn ang="0">
                  <a:pos x="684" y="735"/>
                </a:cxn>
                <a:cxn ang="0">
                  <a:pos x="0" y="481"/>
                </a:cxn>
              </a:cxnLst>
              <a:rect l="0" t="0" r="r" b="b"/>
              <a:pathLst>
                <a:path w="855" h="735">
                  <a:moveTo>
                    <a:pt x="0" y="481"/>
                  </a:moveTo>
                  <a:lnTo>
                    <a:pt x="0" y="0"/>
                  </a:lnTo>
                  <a:lnTo>
                    <a:pt x="744" y="0"/>
                  </a:lnTo>
                  <a:lnTo>
                    <a:pt x="855" y="167"/>
                  </a:lnTo>
                  <a:lnTo>
                    <a:pt x="684" y="735"/>
                  </a:lnTo>
                  <a:lnTo>
                    <a:pt x="0" y="481"/>
                  </a:lnTo>
                  <a:close/>
                </a:path>
              </a:pathLst>
            </a:custGeom>
            <a:solidFill>
              <a:srgbClr val="969EA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2" name="Freeform 251"/>
            <p:cNvSpPr>
              <a:spLocks/>
            </p:cNvSpPr>
            <p:nvPr/>
          </p:nvSpPr>
          <p:spPr bwMode="auto">
            <a:xfrm>
              <a:off x="8743" y="7065"/>
              <a:ext cx="859" cy="735"/>
            </a:xfrm>
            <a:custGeom>
              <a:avLst/>
              <a:gdLst/>
              <a:ahLst/>
              <a:cxnLst>
                <a:cxn ang="0">
                  <a:pos x="859" y="481"/>
                </a:cxn>
                <a:cxn ang="0">
                  <a:pos x="859" y="0"/>
                </a:cxn>
                <a:cxn ang="0">
                  <a:pos x="114" y="0"/>
                </a:cxn>
                <a:cxn ang="0">
                  <a:pos x="0" y="167"/>
                </a:cxn>
                <a:cxn ang="0">
                  <a:pos x="175" y="735"/>
                </a:cxn>
                <a:cxn ang="0">
                  <a:pos x="859" y="481"/>
                </a:cxn>
              </a:cxnLst>
              <a:rect l="0" t="0" r="r" b="b"/>
              <a:pathLst>
                <a:path w="859" h="735">
                  <a:moveTo>
                    <a:pt x="859" y="481"/>
                  </a:moveTo>
                  <a:lnTo>
                    <a:pt x="859" y="0"/>
                  </a:lnTo>
                  <a:lnTo>
                    <a:pt x="114" y="0"/>
                  </a:lnTo>
                  <a:lnTo>
                    <a:pt x="0" y="167"/>
                  </a:lnTo>
                  <a:lnTo>
                    <a:pt x="175" y="735"/>
                  </a:lnTo>
                  <a:lnTo>
                    <a:pt x="859" y="481"/>
                  </a:lnTo>
                  <a:close/>
                </a:path>
              </a:pathLst>
            </a:custGeom>
            <a:solidFill>
              <a:srgbClr val="969EA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3" name="Rectangle 252"/>
            <p:cNvSpPr>
              <a:spLocks noChangeArrowheads="1"/>
            </p:cNvSpPr>
            <p:nvPr/>
          </p:nvSpPr>
          <p:spPr bwMode="auto">
            <a:xfrm>
              <a:off x="2551" y="6371"/>
              <a:ext cx="785" cy="124"/>
            </a:xfrm>
            <a:prstGeom prst="rect">
              <a:avLst/>
            </a:prstGeom>
            <a:solidFill>
              <a:srgbClr val="85828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4" name="Rectangle 253"/>
            <p:cNvSpPr>
              <a:spLocks noChangeArrowheads="1"/>
            </p:cNvSpPr>
            <p:nvPr/>
          </p:nvSpPr>
          <p:spPr bwMode="auto">
            <a:xfrm>
              <a:off x="2551" y="6388"/>
              <a:ext cx="785" cy="60"/>
            </a:xfrm>
            <a:prstGeom prst="rect">
              <a:avLst/>
            </a:prstGeom>
            <a:solidFill>
              <a:srgbClr val="A3A1A6"/>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5" name="Rectangle 254"/>
            <p:cNvSpPr>
              <a:spLocks noChangeArrowheads="1"/>
            </p:cNvSpPr>
            <p:nvPr/>
          </p:nvSpPr>
          <p:spPr bwMode="auto">
            <a:xfrm>
              <a:off x="8834" y="6371"/>
              <a:ext cx="781" cy="124"/>
            </a:xfrm>
            <a:prstGeom prst="rect">
              <a:avLst/>
            </a:prstGeom>
            <a:solidFill>
              <a:srgbClr val="85828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6" name="Rectangle 255"/>
            <p:cNvSpPr>
              <a:spLocks noChangeArrowheads="1"/>
            </p:cNvSpPr>
            <p:nvPr/>
          </p:nvSpPr>
          <p:spPr bwMode="auto">
            <a:xfrm>
              <a:off x="8834" y="6388"/>
              <a:ext cx="781" cy="60"/>
            </a:xfrm>
            <a:prstGeom prst="rect">
              <a:avLst/>
            </a:prstGeom>
            <a:solidFill>
              <a:srgbClr val="A3A1A6"/>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7" name="Rectangle 256"/>
            <p:cNvSpPr>
              <a:spLocks noChangeArrowheads="1"/>
            </p:cNvSpPr>
            <p:nvPr/>
          </p:nvSpPr>
          <p:spPr bwMode="auto">
            <a:xfrm>
              <a:off x="2551" y="7012"/>
              <a:ext cx="785" cy="53"/>
            </a:xfrm>
            <a:prstGeom prst="rect">
              <a:avLst/>
            </a:prstGeom>
            <a:solidFill>
              <a:srgbClr val="636B73"/>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8" name="Rectangle 257"/>
            <p:cNvSpPr>
              <a:spLocks noChangeArrowheads="1"/>
            </p:cNvSpPr>
            <p:nvPr/>
          </p:nvSpPr>
          <p:spPr bwMode="auto">
            <a:xfrm>
              <a:off x="2551" y="7022"/>
              <a:ext cx="785" cy="27"/>
            </a:xfrm>
            <a:prstGeom prst="rect">
              <a:avLst/>
            </a:prstGeom>
            <a:solidFill>
              <a:srgbClr val="80878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59" name="Rectangle 258"/>
            <p:cNvSpPr>
              <a:spLocks noChangeArrowheads="1"/>
            </p:cNvSpPr>
            <p:nvPr/>
          </p:nvSpPr>
          <p:spPr bwMode="auto">
            <a:xfrm>
              <a:off x="8834" y="7012"/>
              <a:ext cx="781" cy="53"/>
            </a:xfrm>
            <a:prstGeom prst="rect">
              <a:avLst/>
            </a:prstGeom>
            <a:solidFill>
              <a:srgbClr val="636B73"/>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0" name="Rectangle 259"/>
            <p:cNvSpPr>
              <a:spLocks noChangeArrowheads="1"/>
            </p:cNvSpPr>
            <p:nvPr/>
          </p:nvSpPr>
          <p:spPr bwMode="auto">
            <a:xfrm>
              <a:off x="8834" y="7022"/>
              <a:ext cx="781" cy="27"/>
            </a:xfrm>
            <a:prstGeom prst="rect">
              <a:avLst/>
            </a:prstGeom>
            <a:solidFill>
              <a:srgbClr val="80878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1" name="Rectangle 260"/>
            <p:cNvSpPr>
              <a:spLocks noChangeArrowheads="1"/>
            </p:cNvSpPr>
            <p:nvPr/>
          </p:nvSpPr>
          <p:spPr bwMode="auto">
            <a:xfrm>
              <a:off x="2490" y="6281"/>
              <a:ext cx="71"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2" name="Rectangle 261"/>
            <p:cNvSpPr>
              <a:spLocks noChangeArrowheads="1"/>
            </p:cNvSpPr>
            <p:nvPr/>
          </p:nvSpPr>
          <p:spPr bwMode="auto">
            <a:xfrm>
              <a:off x="2507" y="6281"/>
              <a:ext cx="44"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3" name="Rectangle 262"/>
            <p:cNvSpPr>
              <a:spLocks noChangeArrowheads="1"/>
            </p:cNvSpPr>
            <p:nvPr/>
          </p:nvSpPr>
          <p:spPr bwMode="auto">
            <a:xfrm>
              <a:off x="9602"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4" name="Rectangle 263"/>
            <p:cNvSpPr>
              <a:spLocks noChangeArrowheads="1"/>
            </p:cNvSpPr>
            <p:nvPr/>
          </p:nvSpPr>
          <p:spPr bwMode="auto">
            <a:xfrm>
              <a:off x="9615" y="6281"/>
              <a:ext cx="47"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5" name="Rectangle 264"/>
            <p:cNvSpPr>
              <a:spLocks noChangeArrowheads="1"/>
            </p:cNvSpPr>
            <p:nvPr/>
          </p:nvSpPr>
          <p:spPr bwMode="auto">
            <a:xfrm>
              <a:off x="3302"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6" name="Rectangle 265"/>
            <p:cNvSpPr>
              <a:spLocks noChangeArrowheads="1"/>
            </p:cNvSpPr>
            <p:nvPr/>
          </p:nvSpPr>
          <p:spPr bwMode="auto">
            <a:xfrm>
              <a:off x="3319" y="6281"/>
              <a:ext cx="44"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7" name="Rectangle 266"/>
            <p:cNvSpPr>
              <a:spLocks noChangeArrowheads="1"/>
            </p:cNvSpPr>
            <p:nvPr/>
          </p:nvSpPr>
          <p:spPr bwMode="auto">
            <a:xfrm>
              <a:off x="8790"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8" name="Rectangle 267"/>
            <p:cNvSpPr>
              <a:spLocks noChangeArrowheads="1"/>
            </p:cNvSpPr>
            <p:nvPr/>
          </p:nvSpPr>
          <p:spPr bwMode="auto">
            <a:xfrm>
              <a:off x="8804" y="6281"/>
              <a:ext cx="47"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69" name="Rectangle 268"/>
            <p:cNvSpPr>
              <a:spLocks noChangeArrowheads="1"/>
            </p:cNvSpPr>
            <p:nvPr/>
          </p:nvSpPr>
          <p:spPr bwMode="auto">
            <a:xfrm>
              <a:off x="1555" y="6251"/>
              <a:ext cx="9090" cy="9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0" name="Rectangle 269"/>
            <p:cNvSpPr>
              <a:spLocks noChangeArrowheads="1"/>
            </p:cNvSpPr>
            <p:nvPr/>
          </p:nvSpPr>
          <p:spPr bwMode="auto">
            <a:xfrm>
              <a:off x="1555" y="6328"/>
              <a:ext cx="9090" cy="26"/>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1" name="Rectangle 270"/>
            <p:cNvSpPr>
              <a:spLocks noChangeArrowheads="1"/>
            </p:cNvSpPr>
            <p:nvPr/>
          </p:nvSpPr>
          <p:spPr bwMode="auto">
            <a:xfrm>
              <a:off x="1555" y="6301"/>
              <a:ext cx="9090" cy="1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2" name="Rectangle 271"/>
            <p:cNvSpPr>
              <a:spLocks noChangeArrowheads="1"/>
            </p:cNvSpPr>
            <p:nvPr/>
          </p:nvSpPr>
          <p:spPr bwMode="auto">
            <a:xfrm>
              <a:off x="1555" y="6274"/>
              <a:ext cx="9090" cy="14"/>
            </a:xfrm>
            <a:prstGeom prst="rect">
              <a:avLst/>
            </a:prstGeom>
            <a:solidFill>
              <a:srgbClr val="877D7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3" name="Rectangle 272"/>
            <p:cNvSpPr>
              <a:spLocks noChangeArrowheads="1"/>
            </p:cNvSpPr>
            <p:nvPr/>
          </p:nvSpPr>
          <p:spPr bwMode="auto">
            <a:xfrm>
              <a:off x="2507" y="6051"/>
              <a:ext cx="7189" cy="3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4" name="Rectangle 273"/>
            <p:cNvSpPr>
              <a:spLocks noChangeArrowheads="1"/>
            </p:cNvSpPr>
            <p:nvPr/>
          </p:nvSpPr>
          <p:spPr bwMode="auto">
            <a:xfrm>
              <a:off x="2507" y="6051"/>
              <a:ext cx="7189" cy="1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5" name="Rectangle 274"/>
            <p:cNvSpPr>
              <a:spLocks noChangeArrowheads="1"/>
            </p:cNvSpPr>
            <p:nvPr/>
          </p:nvSpPr>
          <p:spPr bwMode="auto">
            <a:xfrm>
              <a:off x="2507" y="6097"/>
              <a:ext cx="7189" cy="1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6" name="Rectangle 275"/>
            <p:cNvSpPr>
              <a:spLocks noChangeArrowheads="1"/>
            </p:cNvSpPr>
            <p:nvPr/>
          </p:nvSpPr>
          <p:spPr bwMode="auto">
            <a:xfrm>
              <a:off x="2507" y="6134"/>
              <a:ext cx="7189" cy="10"/>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7" name="Rectangle 276"/>
            <p:cNvSpPr>
              <a:spLocks noChangeArrowheads="1"/>
            </p:cNvSpPr>
            <p:nvPr/>
          </p:nvSpPr>
          <p:spPr bwMode="auto">
            <a:xfrm>
              <a:off x="2507" y="6161"/>
              <a:ext cx="7189" cy="6"/>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8" name="Rectangle 277"/>
            <p:cNvSpPr>
              <a:spLocks noChangeArrowheads="1"/>
            </p:cNvSpPr>
            <p:nvPr/>
          </p:nvSpPr>
          <p:spPr bwMode="auto">
            <a:xfrm>
              <a:off x="2507" y="6184"/>
              <a:ext cx="7189" cy="7"/>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79" name="Rectangle 278"/>
            <p:cNvSpPr>
              <a:spLocks noChangeArrowheads="1"/>
            </p:cNvSpPr>
            <p:nvPr/>
          </p:nvSpPr>
          <p:spPr bwMode="auto">
            <a:xfrm>
              <a:off x="2507" y="6214"/>
              <a:ext cx="7189" cy="3"/>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0" name="Rectangle 279"/>
            <p:cNvSpPr>
              <a:spLocks noChangeArrowheads="1"/>
            </p:cNvSpPr>
            <p:nvPr/>
          </p:nvSpPr>
          <p:spPr bwMode="auto">
            <a:xfrm>
              <a:off x="2507"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1" name="Rectangle 280"/>
            <p:cNvSpPr>
              <a:spLocks noChangeArrowheads="1"/>
            </p:cNvSpPr>
            <p:nvPr/>
          </p:nvSpPr>
          <p:spPr bwMode="auto">
            <a:xfrm>
              <a:off x="2514"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2" name="Rectangle 281"/>
            <p:cNvSpPr>
              <a:spLocks noChangeArrowheads="1"/>
            </p:cNvSpPr>
            <p:nvPr/>
          </p:nvSpPr>
          <p:spPr bwMode="auto">
            <a:xfrm>
              <a:off x="2806"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3" name="Rectangle 282"/>
            <p:cNvSpPr>
              <a:spLocks noChangeArrowheads="1"/>
            </p:cNvSpPr>
            <p:nvPr/>
          </p:nvSpPr>
          <p:spPr bwMode="auto">
            <a:xfrm>
              <a:off x="3104"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4" name="Rectangle 283"/>
            <p:cNvSpPr>
              <a:spLocks noChangeArrowheads="1"/>
            </p:cNvSpPr>
            <p:nvPr/>
          </p:nvSpPr>
          <p:spPr bwMode="auto">
            <a:xfrm>
              <a:off x="3114" y="6074"/>
              <a:ext cx="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5" name="Rectangle 284"/>
            <p:cNvSpPr>
              <a:spLocks noChangeArrowheads="1"/>
            </p:cNvSpPr>
            <p:nvPr/>
          </p:nvSpPr>
          <p:spPr bwMode="auto">
            <a:xfrm>
              <a:off x="3406"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6" name="Rectangle 285"/>
            <p:cNvSpPr>
              <a:spLocks noChangeArrowheads="1"/>
            </p:cNvSpPr>
            <p:nvPr/>
          </p:nvSpPr>
          <p:spPr bwMode="auto">
            <a:xfrm>
              <a:off x="3701" y="6074"/>
              <a:ext cx="24"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7" name="Rectangle 286"/>
            <p:cNvSpPr>
              <a:spLocks noChangeArrowheads="1"/>
            </p:cNvSpPr>
            <p:nvPr/>
          </p:nvSpPr>
          <p:spPr bwMode="auto">
            <a:xfrm>
              <a:off x="3708" y="6074"/>
              <a:ext cx="14"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8" name="Rectangle 287"/>
            <p:cNvSpPr>
              <a:spLocks noChangeArrowheads="1"/>
            </p:cNvSpPr>
            <p:nvPr/>
          </p:nvSpPr>
          <p:spPr bwMode="auto">
            <a:xfrm>
              <a:off x="4000"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89" name="Rectangle 288"/>
            <p:cNvSpPr>
              <a:spLocks noChangeArrowheads="1"/>
            </p:cNvSpPr>
            <p:nvPr/>
          </p:nvSpPr>
          <p:spPr bwMode="auto">
            <a:xfrm>
              <a:off x="4295"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0" name="Rectangle 289"/>
            <p:cNvSpPr>
              <a:spLocks noChangeArrowheads="1"/>
            </p:cNvSpPr>
            <p:nvPr/>
          </p:nvSpPr>
          <p:spPr bwMode="auto">
            <a:xfrm>
              <a:off x="4305"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1" name="Rectangle 290"/>
            <p:cNvSpPr>
              <a:spLocks noChangeArrowheads="1"/>
            </p:cNvSpPr>
            <p:nvPr/>
          </p:nvSpPr>
          <p:spPr bwMode="auto">
            <a:xfrm>
              <a:off x="4597"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2" name="Rectangle 291"/>
            <p:cNvSpPr>
              <a:spLocks noChangeArrowheads="1"/>
            </p:cNvSpPr>
            <p:nvPr/>
          </p:nvSpPr>
          <p:spPr bwMode="auto">
            <a:xfrm>
              <a:off x="4889" y="6074"/>
              <a:ext cx="33"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3" name="Rectangle 292"/>
            <p:cNvSpPr>
              <a:spLocks noChangeArrowheads="1"/>
            </p:cNvSpPr>
            <p:nvPr/>
          </p:nvSpPr>
          <p:spPr bwMode="auto">
            <a:xfrm>
              <a:off x="4899"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4" name="Rectangle 293"/>
            <p:cNvSpPr>
              <a:spLocks noChangeArrowheads="1"/>
            </p:cNvSpPr>
            <p:nvPr/>
          </p:nvSpPr>
          <p:spPr bwMode="auto">
            <a:xfrm>
              <a:off x="5191"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5" name="Rectangle 294"/>
            <p:cNvSpPr>
              <a:spLocks noChangeArrowheads="1"/>
            </p:cNvSpPr>
            <p:nvPr/>
          </p:nvSpPr>
          <p:spPr bwMode="auto">
            <a:xfrm>
              <a:off x="5489"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6" name="Rectangle 295"/>
            <p:cNvSpPr>
              <a:spLocks noChangeArrowheads="1"/>
            </p:cNvSpPr>
            <p:nvPr/>
          </p:nvSpPr>
          <p:spPr bwMode="auto">
            <a:xfrm>
              <a:off x="5496"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7" name="Rectangle 296"/>
            <p:cNvSpPr>
              <a:spLocks noChangeArrowheads="1"/>
            </p:cNvSpPr>
            <p:nvPr/>
          </p:nvSpPr>
          <p:spPr bwMode="auto">
            <a:xfrm>
              <a:off x="5791"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8" name="Rectangle 297"/>
            <p:cNvSpPr>
              <a:spLocks noChangeArrowheads="1"/>
            </p:cNvSpPr>
            <p:nvPr/>
          </p:nvSpPr>
          <p:spPr bwMode="auto">
            <a:xfrm>
              <a:off x="6083"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299" name="Rectangle 298"/>
            <p:cNvSpPr>
              <a:spLocks noChangeArrowheads="1"/>
            </p:cNvSpPr>
            <p:nvPr/>
          </p:nvSpPr>
          <p:spPr bwMode="auto">
            <a:xfrm>
              <a:off x="6090" y="6074"/>
              <a:ext cx="1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0" name="Rectangle 299"/>
            <p:cNvSpPr>
              <a:spLocks noChangeArrowheads="1"/>
            </p:cNvSpPr>
            <p:nvPr/>
          </p:nvSpPr>
          <p:spPr bwMode="auto">
            <a:xfrm>
              <a:off x="6385"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1" name="Rectangle 300"/>
            <p:cNvSpPr>
              <a:spLocks noChangeArrowheads="1"/>
            </p:cNvSpPr>
            <p:nvPr/>
          </p:nvSpPr>
          <p:spPr bwMode="auto">
            <a:xfrm>
              <a:off x="6680"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2" name="Rectangle 301"/>
            <p:cNvSpPr>
              <a:spLocks noChangeArrowheads="1"/>
            </p:cNvSpPr>
            <p:nvPr/>
          </p:nvSpPr>
          <p:spPr bwMode="auto">
            <a:xfrm>
              <a:off x="6690"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3" name="Rectangle 302"/>
            <p:cNvSpPr>
              <a:spLocks noChangeArrowheads="1"/>
            </p:cNvSpPr>
            <p:nvPr/>
          </p:nvSpPr>
          <p:spPr bwMode="auto">
            <a:xfrm>
              <a:off x="6979"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4" name="Rectangle 303"/>
            <p:cNvSpPr>
              <a:spLocks noChangeArrowheads="1"/>
            </p:cNvSpPr>
            <p:nvPr/>
          </p:nvSpPr>
          <p:spPr bwMode="auto">
            <a:xfrm>
              <a:off x="7277" y="6074"/>
              <a:ext cx="24"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5" name="Rectangle 304"/>
            <p:cNvSpPr>
              <a:spLocks noChangeArrowheads="1"/>
            </p:cNvSpPr>
            <p:nvPr/>
          </p:nvSpPr>
          <p:spPr bwMode="auto">
            <a:xfrm>
              <a:off x="7284"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6" name="Rectangle 305"/>
            <p:cNvSpPr>
              <a:spLocks noChangeArrowheads="1"/>
            </p:cNvSpPr>
            <p:nvPr/>
          </p:nvSpPr>
          <p:spPr bwMode="auto">
            <a:xfrm>
              <a:off x="7576"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7" name="Rectangle 306"/>
            <p:cNvSpPr>
              <a:spLocks noChangeArrowheads="1"/>
            </p:cNvSpPr>
            <p:nvPr/>
          </p:nvSpPr>
          <p:spPr bwMode="auto">
            <a:xfrm>
              <a:off x="7871"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8" name="Rectangle 307"/>
            <p:cNvSpPr>
              <a:spLocks noChangeArrowheads="1"/>
            </p:cNvSpPr>
            <p:nvPr/>
          </p:nvSpPr>
          <p:spPr bwMode="auto">
            <a:xfrm>
              <a:off x="7881"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09" name="Rectangle 308"/>
            <p:cNvSpPr>
              <a:spLocks noChangeArrowheads="1"/>
            </p:cNvSpPr>
            <p:nvPr/>
          </p:nvSpPr>
          <p:spPr bwMode="auto">
            <a:xfrm>
              <a:off x="8173"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0" name="Rectangle 309"/>
            <p:cNvSpPr>
              <a:spLocks noChangeArrowheads="1"/>
            </p:cNvSpPr>
            <p:nvPr/>
          </p:nvSpPr>
          <p:spPr bwMode="auto">
            <a:xfrm>
              <a:off x="8465"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1" name="Rectangle 310"/>
            <p:cNvSpPr>
              <a:spLocks noChangeArrowheads="1"/>
            </p:cNvSpPr>
            <p:nvPr/>
          </p:nvSpPr>
          <p:spPr bwMode="auto">
            <a:xfrm>
              <a:off x="8475"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2" name="Rectangle 311"/>
            <p:cNvSpPr>
              <a:spLocks noChangeArrowheads="1"/>
            </p:cNvSpPr>
            <p:nvPr/>
          </p:nvSpPr>
          <p:spPr bwMode="auto">
            <a:xfrm>
              <a:off x="8767"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3" name="Rectangle 312"/>
            <p:cNvSpPr>
              <a:spLocks noChangeArrowheads="1"/>
            </p:cNvSpPr>
            <p:nvPr/>
          </p:nvSpPr>
          <p:spPr bwMode="auto">
            <a:xfrm>
              <a:off x="9065"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4" name="Rectangle 313"/>
            <p:cNvSpPr>
              <a:spLocks noChangeArrowheads="1"/>
            </p:cNvSpPr>
            <p:nvPr/>
          </p:nvSpPr>
          <p:spPr bwMode="auto">
            <a:xfrm>
              <a:off x="9075" y="6074"/>
              <a:ext cx="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5" name="Rectangle 314"/>
            <p:cNvSpPr>
              <a:spLocks noChangeArrowheads="1"/>
            </p:cNvSpPr>
            <p:nvPr/>
          </p:nvSpPr>
          <p:spPr bwMode="auto">
            <a:xfrm>
              <a:off x="9367"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6" name="Rectangle 315"/>
            <p:cNvSpPr>
              <a:spLocks noChangeArrowheads="1"/>
            </p:cNvSpPr>
            <p:nvPr/>
          </p:nvSpPr>
          <p:spPr bwMode="auto">
            <a:xfrm>
              <a:off x="2460"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7" name="Rectangle 316"/>
            <p:cNvSpPr>
              <a:spLocks noChangeArrowheads="1"/>
            </p:cNvSpPr>
            <p:nvPr/>
          </p:nvSpPr>
          <p:spPr bwMode="auto">
            <a:xfrm>
              <a:off x="2497"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8" name="Rectangle 317"/>
            <p:cNvSpPr>
              <a:spLocks noChangeArrowheads="1"/>
            </p:cNvSpPr>
            <p:nvPr/>
          </p:nvSpPr>
          <p:spPr bwMode="auto">
            <a:xfrm>
              <a:off x="4842"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19" name="Rectangle 318"/>
            <p:cNvSpPr>
              <a:spLocks noChangeArrowheads="1"/>
            </p:cNvSpPr>
            <p:nvPr/>
          </p:nvSpPr>
          <p:spPr bwMode="auto">
            <a:xfrm>
              <a:off x="4882" y="6041"/>
              <a:ext cx="51"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0" name="Rectangle 319"/>
            <p:cNvSpPr>
              <a:spLocks noChangeArrowheads="1"/>
            </p:cNvSpPr>
            <p:nvPr/>
          </p:nvSpPr>
          <p:spPr bwMode="auto">
            <a:xfrm>
              <a:off x="7227"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1" name="Rectangle 320"/>
            <p:cNvSpPr>
              <a:spLocks noChangeArrowheads="1"/>
            </p:cNvSpPr>
            <p:nvPr/>
          </p:nvSpPr>
          <p:spPr bwMode="auto">
            <a:xfrm>
              <a:off x="7261"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2" name="Rectangle 321"/>
            <p:cNvSpPr>
              <a:spLocks noChangeArrowheads="1"/>
            </p:cNvSpPr>
            <p:nvPr/>
          </p:nvSpPr>
          <p:spPr bwMode="auto">
            <a:xfrm>
              <a:off x="9612"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3" name="Rectangle 322"/>
            <p:cNvSpPr>
              <a:spLocks noChangeArrowheads="1"/>
            </p:cNvSpPr>
            <p:nvPr/>
          </p:nvSpPr>
          <p:spPr bwMode="auto">
            <a:xfrm>
              <a:off x="9646"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4" name="Freeform 323"/>
            <p:cNvSpPr>
              <a:spLocks/>
            </p:cNvSpPr>
            <p:nvPr/>
          </p:nvSpPr>
          <p:spPr bwMode="auto">
            <a:xfrm>
              <a:off x="9723" y="6057"/>
              <a:ext cx="922" cy="211"/>
            </a:xfrm>
            <a:custGeom>
              <a:avLst/>
              <a:gdLst/>
              <a:ahLst/>
              <a:cxnLst>
                <a:cxn ang="0">
                  <a:pos x="0" y="0"/>
                </a:cxn>
                <a:cxn ang="0">
                  <a:pos x="922" y="90"/>
                </a:cxn>
                <a:cxn ang="0">
                  <a:pos x="922" y="211"/>
                </a:cxn>
                <a:cxn ang="0">
                  <a:pos x="0" y="211"/>
                </a:cxn>
                <a:cxn ang="0">
                  <a:pos x="0" y="0"/>
                </a:cxn>
              </a:cxnLst>
              <a:rect l="0" t="0" r="r" b="b"/>
              <a:pathLst>
                <a:path w="922" h="211">
                  <a:moveTo>
                    <a:pt x="0" y="0"/>
                  </a:moveTo>
                  <a:lnTo>
                    <a:pt x="922" y="90"/>
                  </a:lnTo>
                  <a:lnTo>
                    <a:pt x="922" y="211"/>
                  </a:lnTo>
                  <a:lnTo>
                    <a:pt x="0" y="211"/>
                  </a:lnTo>
                  <a:lnTo>
                    <a:pt x="0" y="0"/>
                  </a:lnTo>
                  <a:close/>
                </a:path>
              </a:pathLst>
            </a:custGeom>
            <a:solidFill>
              <a:srgbClr val="786E6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5" name="Freeform 324"/>
            <p:cNvSpPr>
              <a:spLocks/>
            </p:cNvSpPr>
            <p:nvPr/>
          </p:nvSpPr>
          <p:spPr bwMode="auto">
            <a:xfrm>
              <a:off x="9743" y="6071"/>
              <a:ext cx="886" cy="193"/>
            </a:xfrm>
            <a:custGeom>
              <a:avLst/>
              <a:gdLst/>
              <a:ahLst/>
              <a:cxnLst>
                <a:cxn ang="0">
                  <a:pos x="0" y="0"/>
                </a:cxn>
                <a:cxn ang="0">
                  <a:pos x="886" y="83"/>
                </a:cxn>
                <a:cxn ang="0">
                  <a:pos x="886" y="193"/>
                </a:cxn>
                <a:cxn ang="0">
                  <a:pos x="0" y="193"/>
                </a:cxn>
                <a:cxn ang="0">
                  <a:pos x="0" y="0"/>
                </a:cxn>
              </a:cxnLst>
              <a:rect l="0" t="0" r="r" b="b"/>
              <a:pathLst>
                <a:path w="886" h="193">
                  <a:moveTo>
                    <a:pt x="0" y="0"/>
                  </a:moveTo>
                  <a:lnTo>
                    <a:pt x="886" y="83"/>
                  </a:lnTo>
                  <a:lnTo>
                    <a:pt x="886" y="193"/>
                  </a:lnTo>
                  <a:lnTo>
                    <a:pt x="0" y="193"/>
                  </a:lnTo>
                  <a:lnTo>
                    <a:pt x="0" y="0"/>
                  </a:lnTo>
                  <a:close/>
                </a:path>
              </a:pathLst>
            </a:custGeom>
            <a:solidFill>
              <a:srgbClr val="968C8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6" name="Freeform 325"/>
            <p:cNvSpPr>
              <a:spLocks/>
            </p:cNvSpPr>
            <p:nvPr/>
          </p:nvSpPr>
          <p:spPr bwMode="auto">
            <a:xfrm>
              <a:off x="1558" y="6057"/>
              <a:ext cx="919" cy="211"/>
            </a:xfrm>
            <a:custGeom>
              <a:avLst/>
              <a:gdLst/>
              <a:ahLst/>
              <a:cxnLst>
                <a:cxn ang="0">
                  <a:pos x="919" y="0"/>
                </a:cxn>
                <a:cxn ang="0">
                  <a:pos x="0" y="90"/>
                </a:cxn>
                <a:cxn ang="0">
                  <a:pos x="0" y="211"/>
                </a:cxn>
                <a:cxn ang="0">
                  <a:pos x="919" y="211"/>
                </a:cxn>
                <a:cxn ang="0">
                  <a:pos x="919" y="0"/>
                </a:cxn>
              </a:cxnLst>
              <a:rect l="0" t="0" r="r" b="b"/>
              <a:pathLst>
                <a:path w="919" h="211">
                  <a:moveTo>
                    <a:pt x="919" y="0"/>
                  </a:moveTo>
                  <a:lnTo>
                    <a:pt x="0" y="90"/>
                  </a:lnTo>
                  <a:lnTo>
                    <a:pt x="0" y="211"/>
                  </a:lnTo>
                  <a:lnTo>
                    <a:pt x="919" y="211"/>
                  </a:lnTo>
                  <a:lnTo>
                    <a:pt x="919" y="0"/>
                  </a:lnTo>
                  <a:close/>
                </a:path>
              </a:pathLst>
            </a:custGeom>
            <a:solidFill>
              <a:srgbClr val="786E6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7" name="Freeform 326"/>
            <p:cNvSpPr>
              <a:spLocks/>
            </p:cNvSpPr>
            <p:nvPr/>
          </p:nvSpPr>
          <p:spPr bwMode="auto">
            <a:xfrm>
              <a:off x="1578" y="6071"/>
              <a:ext cx="882" cy="193"/>
            </a:xfrm>
            <a:custGeom>
              <a:avLst/>
              <a:gdLst/>
              <a:ahLst/>
              <a:cxnLst>
                <a:cxn ang="0">
                  <a:pos x="882" y="0"/>
                </a:cxn>
                <a:cxn ang="0">
                  <a:pos x="0" y="83"/>
                </a:cxn>
                <a:cxn ang="0">
                  <a:pos x="0" y="193"/>
                </a:cxn>
                <a:cxn ang="0">
                  <a:pos x="882" y="193"/>
                </a:cxn>
                <a:cxn ang="0">
                  <a:pos x="882" y="0"/>
                </a:cxn>
              </a:cxnLst>
              <a:rect l="0" t="0" r="r" b="b"/>
              <a:pathLst>
                <a:path w="882" h="193">
                  <a:moveTo>
                    <a:pt x="882" y="0"/>
                  </a:moveTo>
                  <a:lnTo>
                    <a:pt x="0" y="83"/>
                  </a:lnTo>
                  <a:lnTo>
                    <a:pt x="0" y="193"/>
                  </a:lnTo>
                  <a:lnTo>
                    <a:pt x="882" y="193"/>
                  </a:lnTo>
                  <a:lnTo>
                    <a:pt x="882" y="0"/>
                  </a:lnTo>
                  <a:close/>
                </a:path>
              </a:pathLst>
            </a:custGeom>
            <a:solidFill>
              <a:srgbClr val="968C8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8" name="Freeform 327"/>
            <p:cNvSpPr>
              <a:spLocks/>
            </p:cNvSpPr>
            <p:nvPr/>
          </p:nvSpPr>
          <p:spPr bwMode="auto">
            <a:xfrm>
              <a:off x="1293" y="6224"/>
              <a:ext cx="3177" cy="2801"/>
            </a:xfrm>
            <a:custGeom>
              <a:avLst/>
              <a:gdLst/>
              <a:ahLst/>
              <a:cxnLst>
                <a:cxn ang="0">
                  <a:pos x="33" y="2751"/>
                </a:cxn>
                <a:cxn ang="0">
                  <a:pos x="33" y="130"/>
                </a:cxn>
                <a:cxn ang="0">
                  <a:pos x="101" y="110"/>
                </a:cxn>
                <a:cxn ang="0">
                  <a:pos x="161" y="90"/>
                </a:cxn>
                <a:cxn ang="0">
                  <a:pos x="211" y="64"/>
                </a:cxn>
                <a:cxn ang="0">
                  <a:pos x="258" y="40"/>
                </a:cxn>
                <a:cxn ang="0">
                  <a:pos x="298" y="17"/>
                </a:cxn>
                <a:cxn ang="0">
                  <a:pos x="342" y="4"/>
                </a:cxn>
                <a:cxn ang="0">
                  <a:pos x="392" y="0"/>
                </a:cxn>
                <a:cxn ang="0">
                  <a:pos x="453" y="17"/>
                </a:cxn>
                <a:cxn ang="0">
                  <a:pos x="523" y="44"/>
                </a:cxn>
                <a:cxn ang="0">
                  <a:pos x="617" y="100"/>
                </a:cxn>
                <a:cxn ang="0">
                  <a:pos x="721" y="180"/>
                </a:cxn>
                <a:cxn ang="0">
                  <a:pos x="832" y="284"/>
                </a:cxn>
                <a:cxn ang="0">
                  <a:pos x="939" y="404"/>
                </a:cxn>
                <a:cxn ang="0">
                  <a:pos x="1050" y="548"/>
                </a:cxn>
                <a:cxn ang="0">
                  <a:pos x="1144" y="711"/>
                </a:cxn>
                <a:cxn ang="0">
                  <a:pos x="1231" y="895"/>
                </a:cxn>
                <a:cxn ang="0">
                  <a:pos x="1312" y="1055"/>
                </a:cxn>
                <a:cxn ang="0">
                  <a:pos x="1416" y="1182"/>
                </a:cxn>
                <a:cxn ang="0">
                  <a:pos x="1533" y="1275"/>
                </a:cxn>
                <a:cxn ang="0">
                  <a:pos x="1664" y="1352"/>
                </a:cxn>
                <a:cxn ang="0">
                  <a:pos x="1785" y="1416"/>
                </a:cxn>
                <a:cxn ang="0">
                  <a:pos x="1902" y="1482"/>
                </a:cxn>
                <a:cxn ang="0">
                  <a:pos x="1999" y="1553"/>
                </a:cxn>
                <a:cxn ang="0">
                  <a:pos x="2076" y="1646"/>
                </a:cxn>
                <a:cxn ang="0">
                  <a:pos x="2177" y="1753"/>
                </a:cxn>
                <a:cxn ang="0">
                  <a:pos x="2351" y="1870"/>
                </a:cxn>
                <a:cxn ang="0">
                  <a:pos x="2563" y="1990"/>
                </a:cxn>
                <a:cxn ang="0">
                  <a:pos x="2788" y="2113"/>
                </a:cxn>
                <a:cxn ang="0">
                  <a:pos x="2982" y="2224"/>
                </a:cxn>
                <a:cxn ang="0">
                  <a:pos x="3123" y="2330"/>
                </a:cxn>
                <a:cxn ang="0">
                  <a:pos x="3177" y="2417"/>
                </a:cxn>
                <a:cxn ang="0">
                  <a:pos x="3113" y="2491"/>
                </a:cxn>
                <a:cxn ang="0">
                  <a:pos x="2912" y="2544"/>
                </a:cxn>
                <a:cxn ang="0">
                  <a:pos x="2610" y="2597"/>
                </a:cxn>
                <a:cxn ang="0">
                  <a:pos x="2237" y="2648"/>
                </a:cxn>
                <a:cxn ang="0">
                  <a:pos x="1825" y="2694"/>
                </a:cxn>
                <a:cxn ang="0">
                  <a:pos x="1402" y="2731"/>
                </a:cxn>
                <a:cxn ang="0">
                  <a:pos x="1003" y="2764"/>
                </a:cxn>
                <a:cxn ang="0">
                  <a:pos x="661" y="2784"/>
                </a:cxn>
                <a:cxn ang="0">
                  <a:pos x="402" y="2801"/>
                </a:cxn>
                <a:cxn ang="0">
                  <a:pos x="225" y="2801"/>
                </a:cxn>
                <a:cxn ang="0">
                  <a:pos x="107" y="2798"/>
                </a:cxn>
                <a:cxn ang="0">
                  <a:pos x="37" y="2788"/>
                </a:cxn>
                <a:cxn ang="0">
                  <a:pos x="7" y="2781"/>
                </a:cxn>
                <a:cxn ang="0">
                  <a:pos x="0" y="2768"/>
                </a:cxn>
                <a:cxn ang="0">
                  <a:pos x="10" y="2761"/>
                </a:cxn>
                <a:cxn ang="0">
                  <a:pos x="23" y="2751"/>
                </a:cxn>
                <a:cxn ang="0">
                  <a:pos x="33" y="2751"/>
                </a:cxn>
              </a:cxnLst>
              <a:rect l="0" t="0" r="r" b="b"/>
              <a:pathLst>
                <a:path w="3177" h="2801">
                  <a:moveTo>
                    <a:pt x="33" y="2751"/>
                  </a:moveTo>
                  <a:lnTo>
                    <a:pt x="33" y="130"/>
                  </a:lnTo>
                  <a:lnTo>
                    <a:pt x="101" y="110"/>
                  </a:lnTo>
                  <a:lnTo>
                    <a:pt x="161" y="90"/>
                  </a:lnTo>
                  <a:lnTo>
                    <a:pt x="211" y="64"/>
                  </a:lnTo>
                  <a:lnTo>
                    <a:pt x="258" y="40"/>
                  </a:lnTo>
                  <a:lnTo>
                    <a:pt x="298" y="17"/>
                  </a:lnTo>
                  <a:lnTo>
                    <a:pt x="342" y="4"/>
                  </a:lnTo>
                  <a:lnTo>
                    <a:pt x="392" y="0"/>
                  </a:lnTo>
                  <a:lnTo>
                    <a:pt x="453" y="17"/>
                  </a:lnTo>
                  <a:lnTo>
                    <a:pt x="523" y="44"/>
                  </a:lnTo>
                  <a:lnTo>
                    <a:pt x="617" y="100"/>
                  </a:lnTo>
                  <a:lnTo>
                    <a:pt x="721" y="180"/>
                  </a:lnTo>
                  <a:lnTo>
                    <a:pt x="832" y="284"/>
                  </a:lnTo>
                  <a:lnTo>
                    <a:pt x="939" y="404"/>
                  </a:lnTo>
                  <a:lnTo>
                    <a:pt x="1050" y="548"/>
                  </a:lnTo>
                  <a:lnTo>
                    <a:pt x="1144" y="711"/>
                  </a:lnTo>
                  <a:lnTo>
                    <a:pt x="1231" y="895"/>
                  </a:lnTo>
                  <a:lnTo>
                    <a:pt x="1312" y="1055"/>
                  </a:lnTo>
                  <a:lnTo>
                    <a:pt x="1416" y="1182"/>
                  </a:lnTo>
                  <a:lnTo>
                    <a:pt x="1533" y="1275"/>
                  </a:lnTo>
                  <a:lnTo>
                    <a:pt x="1664" y="1352"/>
                  </a:lnTo>
                  <a:lnTo>
                    <a:pt x="1785" y="1416"/>
                  </a:lnTo>
                  <a:lnTo>
                    <a:pt x="1902" y="1482"/>
                  </a:lnTo>
                  <a:lnTo>
                    <a:pt x="1999" y="1553"/>
                  </a:lnTo>
                  <a:lnTo>
                    <a:pt x="2076" y="1646"/>
                  </a:lnTo>
                  <a:lnTo>
                    <a:pt x="2177" y="1753"/>
                  </a:lnTo>
                  <a:lnTo>
                    <a:pt x="2351" y="1870"/>
                  </a:lnTo>
                  <a:lnTo>
                    <a:pt x="2563" y="1990"/>
                  </a:lnTo>
                  <a:lnTo>
                    <a:pt x="2788" y="2113"/>
                  </a:lnTo>
                  <a:lnTo>
                    <a:pt x="2982" y="2224"/>
                  </a:lnTo>
                  <a:lnTo>
                    <a:pt x="3123" y="2330"/>
                  </a:lnTo>
                  <a:lnTo>
                    <a:pt x="3177" y="2417"/>
                  </a:lnTo>
                  <a:lnTo>
                    <a:pt x="3113" y="2491"/>
                  </a:lnTo>
                  <a:lnTo>
                    <a:pt x="2912" y="2544"/>
                  </a:lnTo>
                  <a:lnTo>
                    <a:pt x="2610" y="2597"/>
                  </a:lnTo>
                  <a:lnTo>
                    <a:pt x="2237" y="2648"/>
                  </a:lnTo>
                  <a:lnTo>
                    <a:pt x="1825" y="2694"/>
                  </a:lnTo>
                  <a:lnTo>
                    <a:pt x="1402" y="2731"/>
                  </a:lnTo>
                  <a:lnTo>
                    <a:pt x="1003" y="2764"/>
                  </a:lnTo>
                  <a:lnTo>
                    <a:pt x="661" y="2784"/>
                  </a:lnTo>
                  <a:lnTo>
                    <a:pt x="402" y="2801"/>
                  </a:lnTo>
                  <a:lnTo>
                    <a:pt x="225" y="2801"/>
                  </a:lnTo>
                  <a:lnTo>
                    <a:pt x="107" y="2798"/>
                  </a:lnTo>
                  <a:lnTo>
                    <a:pt x="37" y="2788"/>
                  </a:lnTo>
                  <a:lnTo>
                    <a:pt x="7" y="2781"/>
                  </a:lnTo>
                  <a:lnTo>
                    <a:pt x="0" y="2768"/>
                  </a:lnTo>
                  <a:lnTo>
                    <a:pt x="10" y="2761"/>
                  </a:lnTo>
                  <a:lnTo>
                    <a:pt x="23" y="2751"/>
                  </a:lnTo>
                  <a:lnTo>
                    <a:pt x="33" y="2751"/>
                  </a:lnTo>
                  <a:close/>
                </a:path>
              </a:pathLst>
            </a:custGeom>
            <a:solidFill>
              <a:srgbClr val="26592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29" name="Freeform 328"/>
            <p:cNvSpPr>
              <a:spLocks/>
            </p:cNvSpPr>
            <p:nvPr/>
          </p:nvSpPr>
          <p:spPr bwMode="auto">
            <a:xfrm>
              <a:off x="1293" y="6231"/>
              <a:ext cx="3059" cy="2794"/>
            </a:xfrm>
            <a:custGeom>
              <a:avLst/>
              <a:gdLst/>
              <a:ahLst/>
              <a:cxnLst>
                <a:cxn ang="0">
                  <a:pos x="33" y="2744"/>
                </a:cxn>
                <a:cxn ang="0">
                  <a:pos x="33" y="2414"/>
                </a:cxn>
                <a:cxn ang="0">
                  <a:pos x="33" y="2086"/>
                </a:cxn>
                <a:cxn ang="0">
                  <a:pos x="33" y="1759"/>
                </a:cxn>
                <a:cxn ang="0">
                  <a:pos x="33" y="1435"/>
                </a:cxn>
                <a:cxn ang="0">
                  <a:pos x="33" y="1108"/>
                </a:cxn>
                <a:cxn ang="0">
                  <a:pos x="33" y="784"/>
                </a:cxn>
                <a:cxn ang="0">
                  <a:pos x="33" y="457"/>
                </a:cxn>
                <a:cxn ang="0">
                  <a:pos x="33" y="133"/>
                </a:cxn>
                <a:cxn ang="0">
                  <a:pos x="97" y="113"/>
                </a:cxn>
                <a:cxn ang="0">
                  <a:pos x="154" y="90"/>
                </a:cxn>
                <a:cxn ang="0">
                  <a:pos x="201" y="63"/>
                </a:cxn>
                <a:cxn ang="0">
                  <a:pos x="245" y="40"/>
                </a:cxn>
                <a:cxn ang="0">
                  <a:pos x="282" y="17"/>
                </a:cxn>
                <a:cxn ang="0">
                  <a:pos x="325" y="3"/>
                </a:cxn>
                <a:cxn ang="0">
                  <a:pos x="372" y="0"/>
                </a:cxn>
                <a:cxn ang="0">
                  <a:pos x="433" y="13"/>
                </a:cxn>
                <a:cxn ang="0">
                  <a:pos x="503" y="40"/>
                </a:cxn>
                <a:cxn ang="0">
                  <a:pos x="594" y="97"/>
                </a:cxn>
                <a:cxn ang="0">
                  <a:pos x="691" y="177"/>
                </a:cxn>
                <a:cxn ang="0">
                  <a:pos x="802" y="280"/>
                </a:cxn>
                <a:cxn ang="0">
                  <a:pos x="906" y="400"/>
                </a:cxn>
                <a:cxn ang="0">
                  <a:pos x="1010" y="544"/>
                </a:cxn>
                <a:cxn ang="0">
                  <a:pos x="1104" y="704"/>
                </a:cxn>
                <a:cxn ang="0">
                  <a:pos x="1184" y="888"/>
                </a:cxn>
                <a:cxn ang="0">
                  <a:pos x="1261" y="1048"/>
                </a:cxn>
                <a:cxn ang="0">
                  <a:pos x="1365" y="1175"/>
                </a:cxn>
                <a:cxn ang="0">
                  <a:pos x="1476" y="1268"/>
                </a:cxn>
                <a:cxn ang="0">
                  <a:pos x="1600" y="1345"/>
                </a:cxn>
                <a:cxn ang="0">
                  <a:pos x="1717" y="1409"/>
                </a:cxn>
                <a:cxn ang="0">
                  <a:pos x="1831" y="1475"/>
                </a:cxn>
                <a:cxn ang="0">
                  <a:pos x="1922" y="1549"/>
                </a:cxn>
                <a:cxn ang="0">
                  <a:pos x="1996" y="1642"/>
                </a:cxn>
                <a:cxn ang="0">
                  <a:pos x="2093" y="1749"/>
                </a:cxn>
                <a:cxn ang="0">
                  <a:pos x="2264" y="1866"/>
                </a:cxn>
                <a:cxn ang="0">
                  <a:pos x="2469" y="1986"/>
                </a:cxn>
                <a:cxn ang="0">
                  <a:pos x="2684" y="2106"/>
                </a:cxn>
                <a:cxn ang="0">
                  <a:pos x="2871" y="2217"/>
                </a:cxn>
                <a:cxn ang="0">
                  <a:pos x="3009" y="2323"/>
                </a:cxn>
                <a:cxn ang="0">
                  <a:pos x="3059" y="2410"/>
                </a:cxn>
                <a:cxn ang="0">
                  <a:pos x="2999" y="2484"/>
                </a:cxn>
                <a:cxn ang="0">
                  <a:pos x="2804" y="2537"/>
                </a:cxn>
                <a:cxn ang="0">
                  <a:pos x="2512" y="2590"/>
                </a:cxn>
                <a:cxn ang="0">
                  <a:pos x="2153" y="2641"/>
                </a:cxn>
                <a:cxn ang="0">
                  <a:pos x="1758" y="2687"/>
                </a:cxn>
                <a:cxn ang="0">
                  <a:pos x="1348" y="2724"/>
                </a:cxn>
                <a:cxn ang="0">
                  <a:pos x="966" y="2757"/>
                </a:cxn>
                <a:cxn ang="0">
                  <a:pos x="634" y="2777"/>
                </a:cxn>
                <a:cxn ang="0">
                  <a:pos x="386" y="2794"/>
                </a:cxn>
                <a:cxn ang="0">
                  <a:pos x="215" y="2794"/>
                </a:cxn>
                <a:cxn ang="0">
                  <a:pos x="104" y="2791"/>
                </a:cxn>
                <a:cxn ang="0">
                  <a:pos x="33" y="2781"/>
                </a:cxn>
                <a:cxn ang="0">
                  <a:pos x="7" y="2774"/>
                </a:cxn>
                <a:cxn ang="0">
                  <a:pos x="0" y="2761"/>
                </a:cxn>
                <a:cxn ang="0">
                  <a:pos x="10" y="2754"/>
                </a:cxn>
                <a:cxn ang="0">
                  <a:pos x="23" y="2744"/>
                </a:cxn>
                <a:cxn ang="0">
                  <a:pos x="33" y="2744"/>
                </a:cxn>
              </a:cxnLst>
              <a:rect l="0" t="0" r="r" b="b"/>
              <a:pathLst>
                <a:path w="3059" h="2794">
                  <a:moveTo>
                    <a:pt x="33" y="2744"/>
                  </a:moveTo>
                  <a:lnTo>
                    <a:pt x="33" y="2414"/>
                  </a:lnTo>
                  <a:lnTo>
                    <a:pt x="33" y="2086"/>
                  </a:lnTo>
                  <a:lnTo>
                    <a:pt x="33" y="1759"/>
                  </a:lnTo>
                  <a:lnTo>
                    <a:pt x="33" y="1435"/>
                  </a:lnTo>
                  <a:lnTo>
                    <a:pt x="33" y="1108"/>
                  </a:lnTo>
                  <a:lnTo>
                    <a:pt x="33" y="784"/>
                  </a:lnTo>
                  <a:lnTo>
                    <a:pt x="33" y="457"/>
                  </a:lnTo>
                  <a:lnTo>
                    <a:pt x="33" y="133"/>
                  </a:lnTo>
                  <a:lnTo>
                    <a:pt x="97" y="113"/>
                  </a:lnTo>
                  <a:lnTo>
                    <a:pt x="154" y="90"/>
                  </a:lnTo>
                  <a:lnTo>
                    <a:pt x="201" y="63"/>
                  </a:lnTo>
                  <a:lnTo>
                    <a:pt x="245" y="40"/>
                  </a:lnTo>
                  <a:lnTo>
                    <a:pt x="282" y="17"/>
                  </a:lnTo>
                  <a:lnTo>
                    <a:pt x="325" y="3"/>
                  </a:lnTo>
                  <a:lnTo>
                    <a:pt x="372" y="0"/>
                  </a:lnTo>
                  <a:lnTo>
                    <a:pt x="433" y="13"/>
                  </a:lnTo>
                  <a:lnTo>
                    <a:pt x="503" y="40"/>
                  </a:lnTo>
                  <a:lnTo>
                    <a:pt x="594" y="97"/>
                  </a:lnTo>
                  <a:lnTo>
                    <a:pt x="691" y="177"/>
                  </a:lnTo>
                  <a:lnTo>
                    <a:pt x="802" y="280"/>
                  </a:lnTo>
                  <a:lnTo>
                    <a:pt x="906" y="400"/>
                  </a:lnTo>
                  <a:lnTo>
                    <a:pt x="1010" y="544"/>
                  </a:lnTo>
                  <a:lnTo>
                    <a:pt x="1104" y="704"/>
                  </a:lnTo>
                  <a:lnTo>
                    <a:pt x="1184" y="888"/>
                  </a:lnTo>
                  <a:lnTo>
                    <a:pt x="1261" y="1048"/>
                  </a:lnTo>
                  <a:lnTo>
                    <a:pt x="1365" y="1175"/>
                  </a:lnTo>
                  <a:lnTo>
                    <a:pt x="1476" y="1268"/>
                  </a:lnTo>
                  <a:lnTo>
                    <a:pt x="1600" y="1345"/>
                  </a:lnTo>
                  <a:lnTo>
                    <a:pt x="1717" y="1409"/>
                  </a:lnTo>
                  <a:lnTo>
                    <a:pt x="1831" y="1475"/>
                  </a:lnTo>
                  <a:lnTo>
                    <a:pt x="1922" y="1549"/>
                  </a:lnTo>
                  <a:lnTo>
                    <a:pt x="1996" y="1642"/>
                  </a:lnTo>
                  <a:lnTo>
                    <a:pt x="2093" y="1749"/>
                  </a:lnTo>
                  <a:lnTo>
                    <a:pt x="2264" y="1866"/>
                  </a:lnTo>
                  <a:lnTo>
                    <a:pt x="2469" y="1986"/>
                  </a:lnTo>
                  <a:lnTo>
                    <a:pt x="2684" y="2106"/>
                  </a:lnTo>
                  <a:lnTo>
                    <a:pt x="2871" y="2217"/>
                  </a:lnTo>
                  <a:lnTo>
                    <a:pt x="3009" y="2323"/>
                  </a:lnTo>
                  <a:lnTo>
                    <a:pt x="3059" y="2410"/>
                  </a:lnTo>
                  <a:lnTo>
                    <a:pt x="2999" y="2484"/>
                  </a:lnTo>
                  <a:lnTo>
                    <a:pt x="2804" y="2537"/>
                  </a:lnTo>
                  <a:lnTo>
                    <a:pt x="2512" y="2590"/>
                  </a:lnTo>
                  <a:lnTo>
                    <a:pt x="2153" y="2641"/>
                  </a:lnTo>
                  <a:lnTo>
                    <a:pt x="1758" y="2687"/>
                  </a:lnTo>
                  <a:lnTo>
                    <a:pt x="1348" y="2724"/>
                  </a:lnTo>
                  <a:lnTo>
                    <a:pt x="966" y="2757"/>
                  </a:lnTo>
                  <a:lnTo>
                    <a:pt x="634" y="2777"/>
                  </a:lnTo>
                  <a:lnTo>
                    <a:pt x="386" y="2794"/>
                  </a:lnTo>
                  <a:lnTo>
                    <a:pt x="215" y="2794"/>
                  </a:lnTo>
                  <a:lnTo>
                    <a:pt x="104" y="2791"/>
                  </a:lnTo>
                  <a:lnTo>
                    <a:pt x="33" y="2781"/>
                  </a:lnTo>
                  <a:lnTo>
                    <a:pt x="7" y="2774"/>
                  </a:lnTo>
                  <a:lnTo>
                    <a:pt x="0" y="2761"/>
                  </a:lnTo>
                  <a:lnTo>
                    <a:pt x="10" y="2754"/>
                  </a:lnTo>
                  <a:lnTo>
                    <a:pt x="23" y="2744"/>
                  </a:lnTo>
                  <a:lnTo>
                    <a:pt x="33" y="2744"/>
                  </a:lnTo>
                  <a:close/>
                </a:path>
              </a:pathLst>
            </a:custGeom>
            <a:solidFill>
              <a:srgbClr val="30613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0" name="Freeform 329"/>
            <p:cNvSpPr>
              <a:spLocks/>
            </p:cNvSpPr>
            <p:nvPr/>
          </p:nvSpPr>
          <p:spPr bwMode="auto">
            <a:xfrm>
              <a:off x="1296" y="6238"/>
              <a:ext cx="2939" cy="2787"/>
            </a:xfrm>
            <a:custGeom>
              <a:avLst/>
              <a:gdLst/>
              <a:ahLst/>
              <a:cxnLst>
                <a:cxn ang="0">
                  <a:pos x="30" y="2737"/>
                </a:cxn>
                <a:cxn ang="0">
                  <a:pos x="30" y="2410"/>
                </a:cxn>
                <a:cxn ang="0">
                  <a:pos x="30" y="2086"/>
                </a:cxn>
                <a:cxn ang="0">
                  <a:pos x="30" y="1759"/>
                </a:cxn>
                <a:cxn ang="0">
                  <a:pos x="30" y="1435"/>
                </a:cxn>
                <a:cxn ang="0">
                  <a:pos x="30" y="1108"/>
                </a:cxn>
                <a:cxn ang="0">
                  <a:pos x="30" y="784"/>
                </a:cxn>
                <a:cxn ang="0">
                  <a:pos x="30" y="457"/>
                </a:cxn>
                <a:cxn ang="0">
                  <a:pos x="30" y="133"/>
                </a:cxn>
                <a:cxn ang="0">
                  <a:pos x="91" y="113"/>
                </a:cxn>
                <a:cxn ang="0">
                  <a:pos x="144" y="90"/>
                </a:cxn>
                <a:cxn ang="0">
                  <a:pos x="188" y="63"/>
                </a:cxn>
                <a:cxn ang="0">
                  <a:pos x="232" y="40"/>
                </a:cxn>
                <a:cxn ang="0">
                  <a:pos x="269" y="16"/>
                </a:cxn>
                <a:cxn ang="0">
                  <a:pos x="312" y="3"/>
                </a:cxn>
                <a:cxn ang="0">
                  <a:pos x="359" y="0"/>
                </a:cxn>
                <a:cxn ang="0">
                  <a:pos x="416" y="13"/>
                </a:cxn>
                <a:cxn ang="0">
                  <a:pos x="480" y="40"/>
                </a:cxn>
                <a:cxn ang="0">
                  <a:pos x="567" y="96"/>
                </a:cxn>
                <a:cxn ang="0">
                  <a:pos x="664" y="176"/>
                </a:cxn>
                <a:cxn ang="0">
                  <a:pos x="768" y="280"/>
                </a:cxn>
                <a:cxn ang="0">
                  <a:pos x="869" y="400"/>
                </a:cxn>
                <a:cxn ang="0">
                  <a:pos x="970" y="544"/>
                </a:cxn>
                <a:cxn ang="0">
                  <a:pos x="1057" y="704"/>
                </a:cxn>
                <a:cxn ang="0">
                  <a:pos x="1134" y="884"/>
                </a:cxn>
                <a:cxn ang="0">
                  <a:pos x="1211" y="1044"/>
                </a:cxn>
                <a:cxn ang="0">
                  <a:pos x="1309" y="1171"/>
                </a:cxn>
                <a:cxn ang="0">
                  <a:pos x="1419" y="1268"/>
                </a:cxn>
                <a:cxn ang="0">
                  <a:pos x="1537" y="1345"/>
                </a:cxn>
                <a:cxn ang="0">
                  <a:pos x="1651" y="1408"/>
                </a:cxn>
                <a:cxn ang="0">
                  <a:pos x="1758" y="1475"/>
                </a:cxn>
                <a:cxn ang="0">
                  <a:pos x="1849" y="1549"/>
                </a:cxn>
                <a:cxn ang="0">
                  <a:pos x="1919" y="1642"/>
                </a:cxn>
                <a:cxn ang="0">
                  <a:pos x="2013" y="1746"/>
                </a:cxn>
                <a:cxn ang="0">
                  <a:pos x="2174" y="1862"/>
                </a:cxn>
                <a:cxn ang="0">
                  <a:pos x="2372" y="1983"/>
                </a:cxn>
                <a:cxn ang="0">
                  <a:pos x="2577" y="2103"/>
                </a:cxn>
                <a:cxn ang="0">
                  <a:pos x="2758" y="2213"/>
                </a:cxn>
                <a:cxn ang="0">
                  <a:pos x="2888" y="2316"/>
                </a:cxn>
                <a:cxn ang="0">
                  <a:pos x="2939" y="2407"/>
                </a:cxn>
                <a:cxn ang="0">
                  <a:pos x="2878" y="2477"/>
                </a:cxn>
                <a:cxn ang="0">
                  <a:pos x="2691" y="2530"/>
                </a:cxn>
                <a:cxn ang="0">
                  <a:pos x="2412" y="2583"/>
                </a:cxn>
                <a:cxn ang="0">
                  <a:pos x="2067" y="2634"/>
                </a:cxn>
                <a:cxn ang="0">
                  <a:pos x="1688" y="2680"/>
                </a:cxn>
                <a:cxn ang="0">
                  <a:pos x="1295" y="2717"/>
                </a:cxn>
                <a:cxn ang="0">
                  <a:pos x="926" y="2750"/>
                </a:cxn>
                <a:cxn ang="0">
                  <a:pos x="604" y="2770"/>
                </a:cxn>
                <a:cxn ang="0">
                  <a:pos x="366" y="2787"/>
                </a:cxn>
                <a:cxn ang="0">
                  <a:pos x="202" y="2787"/>
                </a:cxn>
                <a:cxn ang="0">
                  <a:pos x="98" y="2784"/>
                </a:cxn>
                <a:cxn ang="0">
                  <a:pos x="34" y="2774"/>
                </a:cxn>
                <a:cxn ang="0">
                  <a:pos x="7" y="2767"/>
                </a:cxn>
                <a:cxn ang="0">
                  <a:pos x="0" y="2754"/>
                </a:cxn>
                <a:cxn ang="0">
                  <a:pos x="10" y="2747"/>
                </a:cxn>
                <a:cxn ang="0">
                  <a:pos x="20" y="2737"/>
                </a:cxn>
                <a:cxn ang="0">
                  <a:pos x="30" y="2737"/>
                </a:cxn>
              </a:cxnLst>
              <a:rect l="0" t="0" r="r" b="b"/>
              <a:pathLst>
                <a:path w="2939" h="2787">
                  <a:moveTo>
                    <a:pt x="30" y="2737"/>
                  </a:moveTo>
                  <a:lnTo>
                    <a:pt x="30" y="2410"/>
                  </a:lnTo>
                  <a:lnTo>
                    <a:pt x="30" y="2086"/>
                  </a:lnTo>
                  <a:lnTo>
                    <a:pt x="30" y="1759"/>
                  </a:lnTo>
                  <a:lnTo>
                    <a:pt x="30" y="1435"/>
                  </a:lnTo>
                  <a:lnTo>
                    <a:pt x="30" y="1108"/>
                  </a:lnTo>
                  <a:lnTo>
                    <a:pt x="30" y="784"/>
                  </a:lnTo>
                  <a:lnTo>
                    <a:pt x="30" y="457"/>
                  </a:lnTo>
                  <a:lnTo>
                    <a:pt x="30" y="133"/>
                  </a:lnTo>
                  <a:lnTo>
                    <a:pt x="91" y="113"/>
                  </a:lnTo>
                  <a:lnTo>
                    <a:pt x="144" y="90"/>
                  </a:lnTo>
                  <a:lnTo>
                    <a:pt x="188" y="63"/>
                  </a:lnTo>
                  <a:lnTo>
                    <a:pt x="232" y="40"/>
                  </a:lnTo>
                  <a:lnTo>
                    <a:pt x="269" y="16"/>
                  </a:lnTo>
                  <a:lnTo>
                    <a:pt x="312" y="3"/>
                  </a:lnTo>
                  <a:lnTo>
                    <a:pt x="359" y="0"/>
                  </a:lnTo>
                  <a:lnTo>
                    <a:pt x="416" y="13"/>
                  </a:lnTo>
                  <a:lnTo>
                    <a:pt x="480" y="40"/>
                  </a:lnTo>
                  <a:lnTo>
                    <a:pt x="567" y="96"/>
                  </a:lnTo>
                  <a:lnTo>
                    <a:pt x="664" y="176"/>
                  </a:lnTo>
                  <a:lnTo>
                    <a:pt x="768" y="280"/>
                  </a:lnTo>
                  <a:lnTo>
                    <a:pt x="869" y="400"/>
                  </a:lnTo>
                  <a:lnTo>
                    <a:pt x="970" y="544"/>
                  </a:lnTo>
                  <a:lnTo>
                    <a:pt x="1057" y="704"/>
                  </a:lnTo>
                  <a:lnTo>
                    <a:pt x="1134" y="884"/>
                  </a:lnTo>
                  <a:lnTo>
                    <a:pt x="1211" y="1044"/>
                  </a:lnTo>
                  <a:lnTo>
                    <a:pt x="1309" y="1171"/>
                  </a:lnTo>
                  <a:lnTo>
                    <a:pt x="1419" y="1268"/>
                  </a:lnTo>
                  <a:lnTo>
                    <a:pt x="1537" y="1345"/>
                  </a:lnTo>
                  <a:lnTo>
                    <a:pt x="1651" y="1408"/>
                  </a:lnTo>
                  <a:lnTo>
                    <a:pt x="1758" y="1475"/>
                  </a:lnTo>
                  <a:lnTo>
                    <a:pt x="1849" y="1549"/>
                  </a:lnTo>
                  <a:lnTo>
                    <a:pt x="1919" y="1642"/>
                  </a:lnTo>
                  <a:lnTo>
                    <a:pt x="2013" y="1746"/>
                  </a:lnTo>
                  <a:lnTo>
                    <a:pt x="2174" y="1862"/>
                  </a:lnTo>
                  <a:lnTo>
                    <a:pt x="2372" y="1983"/>
                  </a:lnTo>
                  <a:lnTo>
                    <a:pt x="2577" y="2103"/>
                  </a:lnTo>
                  <a:lnTo>
                    <a:pt x="2758" y="2213"/>
                  </a:lnTo>
                  <a:lnTo>
                    <a:pt x="2888" y="2316"/>
                  </a:lnTo>
                  <a:lnTo>
                    <a:pt x="2939" y="2407"/>
                  </a:lnTo>
                  <a:lnTo>
                    <a:pt x="2878" y="2477"/>
                  </a:lnTo>
                  <a:lnTo>
                    <a:pt x="2691" y="2530"/>
                  </a:lnTo>
                  <a:lnTo>
                    <a:pt x="2412" y="2583"/>
                  </a:lnTo>
                  <a:lnTo>
                    <a:pt x="2067" y="2634"/>
                  </a:lnTo>
                  <a:lnTo>
                    <a:pt x="1688" y="2680"/>
                  </a:lnTo>
                  <a:lnTo>
                    <a:pt x="1295" y="2717"/>
                  </a:lnTo>
                  <a:lnTo>
                    <a:pt x="926" y="2750"/>
                  </a:lnTo>
                  <a:lnTo>
                    <a:pt x="604" y="2770"/>
                  </a:lnTo>
                  <a:lnTo>
                    <a:pt x="366" y="2787"/>
                  </a:lnTo>
                  <a:lnTo>
                    <a:pt x="202" y="2787"/>
                  </a:lnTo>
                  <a:lnTo>
                    <a:pt x="98" y="2784"/>
                  </a:lnTo>
                  <a:lnTo>
                    <a:pt x="34" y="2774"/>
                  </a:lnTo>
                  <a:lnTo>
                    <a:pt x="7" y="2767"/>
                  </a:lnTo>
                  <a:lnTo>
                    <a:pt x="0" y="2754"/>
                  </a:lnTo>
                  <a:lnTo>
                    <a:pt x="10" y="2747"/>
                  </a:lnTo>
                  <a:lnTo>
                    <a:pt x="20" y="2737"/>
                  </a:lnTo>
                  <a:lnTo>
                    <a:pt x="30" y="2737"/>
                  </a:lnTo>
                  <a:close/>
                </a:path>
              </a:pathLst>
            </a:custGeom>
            <a:solidFill>
              <a:srgbClr val="3B693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1" name="Freeform 330"/>
            <p:cNvSpPr>
              <a:spLocks/>
            </p:cNvSpPr>
            <p:nvPr/>
          </p:nvSpPr>
          <p:spPr bwMode="auto">
            <a:xfrm>
              <a:off x="1293" y="6244"/>
              <a:ext cx="2821" cy="2781"/>
            </a:xfrm>
            <a:custGeom>
              <a:avLst/>
              <a:gdLst/>
              <a:ahLst/>
              <a:cxnLst>
                <a:cxn ang="0">
                  <a:pos x="33" y="2731"/>
                </a:cxn>
                <a:cxn ang="0">
                  <a:pos x="33" y="2404"/>
                </a:cxn>
                <a:cxn ang="0">
                  <a:pos x="33" y="2080"/>
                </a:cxn>
                <a:cxn ang="0">
                  <a:pos x="33" y="1753"/>
                </a:cxn>
                <a:cxn ang="0">
                  <a:pos x="33" y="1429"/>
                </a:cxn>
                <a:cxn ang="0">
                  <a:pos x="33" y="1102"/>
                </a:cxn>
                <a:cxn ang="0">
                  <a:pos x="33" y="778"/>
                </a:cxn>
                <a:cxn ang="0">
                  <a:pos x="33" y="454"/>
                </a:cxn>
                <a:cxn ang="0">
                  <a:pos x="33" y="130"/>
                </a:cxn>
                <a:cxn ang="0">
                  <a:pos x="94" y="110"/>
                </a:cxn>
                <a:cxn ang="0">
                  <a:pos x="144" y="87"/>
                </a:cxn>
                <a:cxn ang="0">
                  <a:pos x="184" y="60"/>
                </a:cxn>
                <a:cxn ang="0">
                  <a:pos x="228" y="37"/>
                </a:cxn>
                <a:cxn ang="0">
                  <a:pos x="262" y="14"/>
                </a:cxn>
                <a:cxn ang="0">
                  <a:pos x="305" y="4"/>
                </a:cxn>
                <a:cxn ang="0">
                  <a:pos x="349" y="0"/>
                </a:cxn>
                <a:cxn ang="0">
                  <a:pos x="402" y="14"/>
                </a:cxn>
                <a:cxn ang="0">
                  <a:pos x="466" y="44"/>
                </a:cxn>
                <a:cxn ang="0">
                  <a:pos x="547" y="100"/>
                </a:cxn>
                <a:cxn ang="0">
                  <a:pos x="641" y="180"/>
                </a:cxn>
                <a:cxn ang="0">
                  <a:pos x="741" y="281"/>
                </a:cxn>
                <a:cxn ang="0">
                  <a:pos x="835" y="401"/>
                </a:cxn>
                <a:cxn ang="0">
                  <a:pos x="932" y="544"/>
                </a:cxn>
                <a:cxn ang="0">
                  <a:pos x="1020" y="701"/>
                </a:cxn>
                <a:cxn ang="0">
                  <a:pos x="1093" y="882"/>
                </a:cxn>
                <a:cxn ang="0">
                  <a:pos x="1164" y="1045"/>
                </a:cxn>
                <a:cxn ang="0">
                  <a:pos x="1258" y="1172"/>
                </a:cxn>
                <a:cxn ang="0">
                  <a:pos x="1362" y="1265"/>
                </a:cxn>
                <a:cxn ang="0">
                  <a:pos x="1476" y="1342"/>
                </a:cxn>
                <a:cxn ang="0">
                  <a:pos x="1583" y="1406"/>
                </a:cxn>
                <a:cxn ang="0">
                  <a:pos x="1691" y="1472"/>
                </a:cxn>
                <a:cxn ang="0">
                  <a:pos x="1778" y="1543"/>
                </a:cxn>
                <a:cxn ang="0">
                  <a:pos x="1845" y="1636"/>
                </a:cxn>
                <a:cxn ang="0">
                  <a:pos x="1935" y="1740"/>
                </a:cxn>
                <a:cxn ang="0">
                  <a:pos x="2090" y="1856"/>
                </a:cxn>
                <a:cxn ang="0">
                  <a:pos x="2278" y="1977"/>
                </a:cxn>
                <a:cxn ang="0">
                  <a:pos x="2476" y="2097"/>
                </a:cxn>
                <a:cxn ang="0">
                  <a:pos x="2650" y="2207"/>
                </a:cxn>
                <a:cxn ang="0">
                  <a:pos x="2774" y="2310"/>
                </a:cxn>
                <a:cxn ang="0">
                  <a:pos x="2821" y="2401"/>
                </a:cxn>
                <a:cxn ang="0">
                  <a:pos x="2767" y="2471"/>
                </a:cxn>
                <a:cxn ang="0">
                  <a:pos x="2586" y="2524"/>
                </a:cxn>
                <a:cxn ang="0">
                  <a:pos x="2318" y="2577"/>
                </a:cxn>
                <a:cxn ang="0">
                  <a:pos x="1986" y="2628"/>
                </a:cxn>
                <a:cxn ang="0">
                  <a:pos x="1620" y="2674"/>
                </a:cxn>
                <a:cxn ang="0">
                  <a:pos x="1244" y="2711"/>
                </a:cxn>
                <a:cxn ang="0">
                  <a:pos x="892" y="2744"/>
                </a:cxn>
                <a:cxn ang="0">
                  <a:pos x="584" y="2764"/>
                </a:cxn>
                <a:cxn ang="0">
                  <a:pos x="355" y="2781"/>
                </a:cxn>
                <a:cxn ang="0">
                  <a:pos x="198" y="2781"/>
                </a:cxn>
                <a:cxn ang="0">
                  <a:pos x="94" y="2778"/>
                </a:cxn>
                <a:cxn ang="0">
                  <a:pos x="33" y="2768"/>
                </a:cxn>
                <a:cxn ang="0">
                  <a:pos x="7" y="2761"/>
                </a:cxn>
                <a:cxn ang="0">
                  <a:pos x="0" y="2748"/>
                </a:cxn>
                <a:cxn ang="0">
                  <a:pos x="13" y="2741"/>
                </a:cxn>
                <a:cxn ang="0">
                  <a:pos x="23" y="2731"/>
                </a:cxn>
                <a:cxn ang="0">
                  <a:pos x="33" y="2731"/>
                </a:cxn>
              </a:cxnLst>
              <a:rect l="0" t="0" r="r" b="b"/>
              <a:pathLst>
                <a:path w="2821" h="2781">
                  <a:moveTo>
                    <a:pt x="33" y="2731"/>
                  </a:moveTo>
                  <a:lnTo>
                    <a:pt x="33" y="2404"/>
                  </a:lnTo>
                  <a:lnTo>
                    <a:pt x="33" y="2080"/>
                  </a:lnTo>
                  <a:lnTo>
                    <a:pt x="33" y="1753"/>
                  </a:lnTo>
                  <a:lnTo>
                    <a:pt x="33" y="1429"/>
                  </a:lnTo>
                  <a:lnTo>
                    <a:pt x="33" y="1102"/>
                  </a:lnTo>
                  <a:lnTo>
                    <a:pt x="33" y="778"/>
                  </a:lnTo>
                  <a:lnTo>
                    <a:pt x="33" y="454"/>
                  </a:lnTo>
                  <a:lnTo>
                    <a:pt x="33" y="130"/>
                  </a:lnTo>
                  <a:lnTo>
                    <a:pt x="94" y="110"/>
                  </a:lnTo>
                  <a:lnTo>
                    <a:pt x="144" y="87"/>
                  </a:lnTo>
                  <a:lnTo>
                    <a:pt x="184" y="60"/>
                  </a:lnTo>
                  <a:lnTo>
                    <a:pt x="228" y="37"/>
                  </a:lnTo>
                  <a:lnTo>
                    <a:pt x="262" y="14"/>
                  </a:lnTo>
                  <a:lnTo>
                    <a:pt x="305" y="4"/>
                  </a:lnTo>
                  <a:lnTo>
                    <a:pt x="349" y="0"/>
                  </a:lnTo>
                  <a:lnTo>
                    <a:pt x="402" y="14"/>
                  </a:lnTo>
                  <a:lnTo>
                    <a:pt x="466" y="44"/>
                  </a:lnTo>
                  <a:lnTo>
                    <a:pt x="547" y="100"/>
                  </a:lnTo>
                  <a:lnTo>
                    <a:pt x="641" y="180"/>
                  </a:lnTo>
                  <a:lnTo>
                    <a:pt x="741" y="281"/>
                  </a:lnTo>
                  <a:lnTo>
                    <a:pt x="835" y="401"/>
                  </a:lnTo>
                  <a:lnTo>
                    <a:pt x="932" y="544"/>
                  </a:lnTo>
                  <a:lnTo>
                    <a:pt x="1020" y="701"/>
                  </a:lnTo>
                  <a:lnTo>
                    <a:pt x="1093" y="882"/>
                  </a:lnTo>
                  <a:lnTo>
                    <a:pt x="1164" y="1045"/>
                  </a:lnTo>
                  <a:lnTo>
                    <a:pt x="1258" y="1172"/>
                  </a:lnTo>
                  <a:lnTo>
                    <a:pt x="1362" y="1265"/>
                  </a:lnTo>
                  <a:lnTo>
                    <a:pt x="1476" y="1342"/>
                  </a:lnTo>
                  <a:lnTo>
                    <a:pt x="1583" y="1406"/>
                  </a:lnTo>
                  <a:lnTo>
                    <a:pt x="1691" y="1472"/>
                  </a:lnTo>
                  <a:lnTo>
                    <a:pt x="1778" y="1543"/>
                  </a:lnTo>
                  <a:lnTo>
                    <a:pt x="1845" y="1636"/>
                  </a:lnTo>
                  <a:lnTo>
                    <a:pt x="1935" y="1740"/>
                  </a:lnTo>
                  <a:lnTo>
                    <a:pt x="2090" y="1856"/>
                  </a:lnTo>
                  <a:lnTo>
                    <a:pt x="2278" y="1977"/>
                  </a:lnTo>
                  <a:lnTo>
                    <a:pt x="2476" y="2097"/>
                  </a:lnTo>
                  <a:lnTo>
                    <a:pt x="2650" y="2207"/>
                  </a:lnTo>
                  <a:lnTo>
                    <a:pt x="2774" y="2310"/>
                  </a:lnTo>
                  <a:lnTo>
                    <a:pt x="2821" y="2401"/>
                  </a:lnTo>
                  <a:lnTo>
                    <a:pt x="2767" y="2471"/>
                  </a:lnTo>
                  <a:lnTo>
                    <a:pt x="2586" y="2524"/>
                  </a:lnTo>
                  <a:lnTo>
                    <a:pt x="2318" y="2577"/>
                  </a:lnTo>
                  <a:lnTo>
                    <a:pt x="1986" y="2628"/>
                  </a:lnTo>
                  <a:lnTo>
                    <a:pt x="1620" y="2674"/>
                  </a:lnTo>
                  <a:lnTo>
                    <a:pt x="1244" y="2711"/>
                  </a:lnTo>
                  <a:lnTo>
                    <a:pt x="892" y="2744"/>
                  </a:lnTo>
                  <a:lnTo>
                    <a:pt x="584" y="2764"/>
                  </a:lnTo>
                  <a:lnTo>
                    <a:pt x="355" y="2781"/>
                  </a:lnTo>
                  <a:lnTo>
                    <a:pt x="198" y="2781"/>
                  </a:lnTo>
                  <a:lnTo>
                    <a:pt x="94" y="2778"/>
                  </a:lnTo>
                  <a:lnTo>
                    <a:pt x="33" y="2768"/>
                  </a:lnTo>
                  <a:lnTo>
                    <a:pt x="7" y="2761"/>
                  </a:lnTo>
                  <a:lnTo>
                    <a:pt x="0" y="2748"/>
                  </a:lnTo>
                  <a:lnTo>
                    <a:pt x="13" y="2741"/>
                  </a:lnTo>
                  <a:lnTo>
                    <a:pt x="23" y="2731"/>
                  </a:lnTo>
                  <a:lnTo>
                    <a:pt x="33" y="2731"/>
                  </a:lnTo>
                  <a:close/>
                </a:path>
              </a:pathLst>
            </a:custGeom>
            <a:solidFill>
              <a:srgbClr val="45704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2" name="Freeform 331"/>
            <p:cNvSpPr>
              <a:spLocks/>
            </p:cNvSpPr>
            <p:nvPr/>
          </p:nvSpPr>
          <p:spPr bwMode="auto">
            <a:xfrm>
              <a:off x="1293" y="6251"/>
              <a:ext cx="2700" cy="2774"/>
            </a:xfrm>
            <a:custGeom>
              <a:avLst/>
              <a:gdLst/>
              <a:ahLst/>
              <a:cxnLst>
                <a:cxn ang="0">
                  <a:pos x="30" y="2724"/>
                </a:cxn>
                <a:cxn ang="0">
                  <a:pos x="30" y="2397"/>
                </a:cxn>
                <a:cxn ang="0">
                  <a:pos x="30" y="2073"/>
                </a:cxn>
                <a:cxn ang="0">
                  <a:pos x="30" y="1749"/>
                </a:cxn>
                <a:cxn ang="0">
                  <a:pos x="30" y="1425"/>
                </a:cxn>
                <a:cxn ang="0">
                  <a:pos x="30" y="1102"/>
                </a:cxn>
                <a:cxn ang="0">
                  <a:pos x="30" y="778"/>
                </a:cxn>
                <a:cxn ang="0">
                  <a:pos x="30" y="454"/>
                </a:cxn>
                <a:cxn ang="0">
                  <a:pos x="30" y="133"/>
                </a:cxn>
                <a:cxn ang="0">
                  <a:pos x="87" y="113"/>
                </a:cxn>
                <a:cxn ang="0">
                  <a:pos x="137" y="90"/>
                </a:cxn>
                <a:cxn ang="0">
                  <a:pos x="178" y="63"/>
                </a:cxn>
                <a:cxn ang="0">
                  <a:pos x="218" y="40"/>
                </a:cxn>
                <a:cxn ang="0">
                  <a:pos x="251" y="17"/>
                </a:cxn>
                <a:cxn ang="0">
                  <a:pos x="292" y="3"/>
                </a:cxn>
                <a:cxn ang="0">
                  <a:pos x="332" y="0"/>
                </a:cxn>
                <a:cxn ang="0">
                  <a:pos x="386" y="13"/>
                </a:cxn>
                <a:cxn ang="0">
                  <a:pos x="446" y="40"/>
                </a:cxn>
                <a:cxn ang="0">
                  <a:pos x="523" y="97"/>
                </a:cxn>
                <a:cxn ang="0">
                  <a:pos x="610" y="177"/>
                </a:cxn>
                <a:cxn ang="0">
                  <a:pos x="708" y="280"/>
                </a:cxn>
                <a:cxn ang="0">
                  <a:pos x="802" y="400"/>
                </a:cxn>
                <a:cxn ang="0">
                  <a:pos x="892" y="541"/>
                </a:cxn>
                <a:cxn ang="0">
                  <a:pos x="973" y="701"/>
                </a:cxn>
                <a:cxn ang="0">
                  <a:pos x="1047" y="881"/>
                </a:cxn>
                <a:cxn ang="0">
                  <a:pos x="1114" y="1041"/>
                </a:cxn>
                <a:cxn ang="0">
                  <a:pos x="1204" y="1165"/>
                </a:cxn>
                <a:cxn ang="0">
                  <a:pos x="1305" y="1258"/>
                </a:cxn>
                <a:cxn ang="0">
                  <a:pos x="1416" y="1335"/>
                </a:cxn>
                <a:cxn ang="0">
                  <a:pos x="1519" y="1399"/>
                </a:cxn>
                <a:cxn ang="0">
                  <a:pos x="1617" y="1465"/>
                </a:cxn>
                <a:cxn ang="0">
                  <a:pos x="1701" y="1539"/>
                </a:cxn>
                <a:cxn ang="0">
                  <a:pos x="1764" y="1632"/>
                </a:cxn>
                <a:cxn ang="0">
                  <a:pos x="1852" y="1736"/>
                </a:cxn>
                <a:cxn ang="0">
                  <a:pos x="1999" y="1853"/>
                </a:cxn>
                <a:cxn ang="0">
                  <a:pos x="2180" y="1973"/>
                </a:cxn>
                <a:cxn ang="0">
                  <a:pos x="2372" y="2093"/>
                </a:cxn>
                <a:cxn ang="0">
                  <a:pos x="2536" y="2203"/>
                </a:cxn>
                <a:cxn ang="0">
                  <a:pos x="2657" y="2307"/>
                </a:cxn>
                <a:cxn ang="0">
                  <a:pos x="2700" y="2394"/>
                </a:cxn>
                <a:cxn ang="0">
                  <a:pos x="2650" y="2464"/>
                </a:cxn>
                <a:cxn ang="0">
                  <a:pos x="2479" y="2517"/>
                </a:cxn>
                <a:cxn ang="0">
                  <a:pos x="2221" y="2570"/>
                </a:cxn>
                <a:cxn ang="0">
                  <a:pos x="1902" y="2621"/>
                </a:cxn>
                <a:cxn ang="0">
                  <a:pos x="1553" y="2667"/>
                </a:cxn>
                <a:cxn ang="0">
                  <a:pos x="1191" y="2704"/>
                </a:cxn>
                <a:cxn ang="0">
                  <a:pos x="852" y="2737"/>
                </a:cxn>
                <a:cxn ang="0">
                  <a:pos x="560" y="2757"/>
                </a:cxn>
                <a:cxn ang="0">
                  <a:pos x="342" y="2774"/>
                </a:cxn>
                <a:cxn ang="0">
                  <a:pos x="191" y="2774"/>
                </a:cxn>
                <a:cxn ang="0">
                  <a:pos x="90" y="2771"/>
                </a:cxn>
                <a:cxn ang="0">
                  <a:pos x="33" y="2761"/>
                </a:cxn>
                <a:cxn ang="0">
                  <a:pos x="7" y="2754"/>
                </a:cxn>
                <a:cxn ang="0">
                  <a:pos x="0" y="2741"/>
                </a:cxn>
                <a:cxn ang="0">
                  <a:pos x="10" y="2734"/>
                </a:cxn>
                <a:cxn ang="0">
                  <a:pos x="23" y="2724"/>
                </a:cxn>
                <a:cxn ang="0">
                  <a:pos x="30" y="2724"/>
                </a:cxn>
              </a:cxnLst>
              <a:rect l="0" t="0" r="r" b="b"/>
              <a:pathLst>
                <a:path w="2700" h="2774">
                  <a:moveTo>
                    <a:pt x="30" y="2724"/>
                  </a:moveTo>
                  <a:lnTo>
                    <a:pt x="30" y="2397"/>
                  </a:lnTo>
                  <a:lnTo>
                    <a:pt x="30" y="2073"/>
                  </a:lnTo>
                  <a:lnTo>
                    <a:pt x="30" y="1749"/>
                  </a:lnTo>
                  <a:lnTo>
                    <a:pt x="30" y="1425"/>
                  </a:lnTo>
                  <a:lnTo>
                    <a:pt x="30" y="1102"/>
                  </a:lnTo>
                  <a:lnTo>
                    <a:pt x="30" y="778"/>
                  </a:lnTo>
                  <a:lnTo>
                    <a:pt x="30" y="454"/>
                  </a:lnTo>
                  <a:lnTo>
                    <a:pt x="30" y="133"/>
                  </a:lnTo>
                  <a:lnTo>
                    <a:pt x="87" y="113"/>
                  </a:lnTo>
                  <a:lnTo>
                    <a:pt x="137" y="90"/>
                  </a:lnTo>
                  <a:lnTo>
                    <a:pt x="178" y="63"/>
                  </a:lnTo>
                  <a:lnTo>
                    <a:pt x="218" y="40"/>
                  </a:lnTo>
                  <a:lnTo>
                    <a:pt x="251" y="17"/>
                  </a:lnTo>
                  <a:lnTo>
                    <a:pt x="292" y="3"/>
                  </a:lnTo>
                  <a:lnTo>
                    <a:pt x="332" y="0"/>
                  </a:lnTo>
                  <a:lnTo>
                    <a:pt x="386" y="13"/>
                  </a:lnTo>
                  <a:lnTo>
                    <a:pt x="446" y="40"/>
                  </a:lnTo>
                  <a:lnTo>
                    <a:pt x="523" y="97"/>
                  </a:lnTo>
                  <a:lnTo>
                    <a:pt x="610" y="177"/>
                  </a:lnTo>
                  <a:lnTo>
                    <a:pt x="708" y="280"/>
                  </a:lnTo>
                  <a:lnTo>
                    <a:pt x="802" y="400"/>
                  </a:lnTo>
                  <a:lnTo>
                    <a:pt x="892" y="541"/>
                  </a:lnTo>
                  <a:lnTo>
                    <a:pt x="973" y="701"/>
                  </a:lnTo>
                  <a:lnTo>
                    <a:pt x="1047" y="881"/>
                  </a:lnTo>
                  <a:lnTo>
                    <a:pt x="1114" y="1041"/>
                  </a:lnTo>
                  <a:lnTo>
                    <a:pt x="1204" y="1165"/>
                  </a:lnTo>
                  <a:lnTo>
                    <a:pt x="1305" y="1258"/>
                  </a:lnTo>
                  <a:lnTo>
                    <a:pt x="1416" y="1335"/>
                  </a:lnTo>
                  <a:lnTo>
                    <a:pt x="1519" y="1399"/>
                  </a:lnTo>
                  <a:lnTo>
                    <a:pt x="1617" y="1465"/>
                  </a:lnTo>
                  <a:lnTo>
                    <a:pt x="1701" y="1539"/>
                  </a:lnTo>
                  <a:lnTo>
                    <a:pt x="1764" y="1632"/>
                  </a:lnTo>
                  <a:lnTo>
                    <a:pt x="1852" y="1736"/>
                  </a:lnTo>
                  <a:lnTo>
                    <a:pt x="1999" y="1853"/>
                  </a:lnTo>
                  <a:lnTo>
                    <a:pt x="2180" y="1973"/>
                  </a:lnTo>
                  <a:lnTo>
                    <a:pt x="2372" y="2093"/>
                  </a:lnTo>
                  <a:lnTo>
                    <a:pt x="2536" y="2203"/>
                  </a:lnTo>
                  <a:lnTo>
                    <a:pt x="2657" y="2307"/>
                  </a:lnTo>
                  <a:lnTo>
                    <a:pt x="2700" y="2394"/>
                  </a:lnTo>
                  <a:lnTo>
                    <a:pt x="2650" y="2464"/>
                  </a:lnTo>
                  <a:lnTo>
                    <a:pt x="2479" y="2517"/>
                  </a:lnTo>
                  <a:lnTo>
                    <a:pt x="2221" y="2570"/>
                  </a:lnTo>
                  <a:lnTo>
                    <a:pt x="1902" y="2621"/>
                  </a:lnTo>
                  <a:lnTo>
                    <a:pt x="1553" y="2667"/>
                  </a:lnTo>
                  <a:lnTo>
                    <a:pt x="1191" y="2704"/>
                  </a:lnTo>
                  <a:lnTo>
                    <a:pt x="852" y="2737"/>
                  </a:lnTo>
                  <a:lnTo>
                    <a:pt x="560" y="2757"/>
                  </a:lnTo>
                  <a:lnTo>
                    <a:pt x="342" y="2774"/>
                  </a:lnTo>
                  <a:lnTo>
                    <a:pt x="191" y="2774"/>
                  </a:lnTo>
                  <a:lnTo>
                    <a:pt x="90" y="2771"/>
                  </a:lnTo>
                  <a:lnTo>
                    <a:pt x="33" y="2761"/>
                  </a:lnTo>
                  <a:lnTo>
                    <a:pt x="7" y="2754"/>
                  </a:lnTo>
                  <a:lnTo>
                    <a:pt x="0" y="2741"/>
                  </a:lnTo>
                  <a:lnTo>
                    <a:pt x="10" y="2734"/>
                  </a:lnTo>
                  <a:lnTo>
                    <a:pt x="23" y="2724"/>
                  </a:lnTo>
                  <a:lnTo>
                    <a:pt x="30" y="2724"/>
                  </a:lnTo>
                  <a:close/>
                </a:path>
              </a:pathLst>
            </a:custGeom>
            <a:solidFill>
              <a:srgbClr val="4F784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3" name="Freeform 332"/>
            <p:cNvSpPr>
              <a:spLocks/>
            </p:cNvSpPr>
            <p:nvPr/>
          </p:nvSpPr>
          <p:spPr bwMode="auto">
            <a:xfrm>
              <a:off x="1293" y="6254"/>
              <a:ext cx="2583" cy="2771"/>
            </a:xfrm>
            <a:custGeom>
              <a:avLst/>
              <a:gdLst/>
              <a:ahLst/>
              <a:cxnLst>
                <a:cxn ang="0">
                  <a:pos x="30" y="2721"/>
                </a:cxn>
                <a:cxn ang="0">
                  <a:pos x="30" y="2394"/>
                </a:cxn>
                <a:cxn ang="0">
                  <a:pos x="30" y="2070"/>
                </a:cxn>
                <a:cxn ang="0">
                  <a:pos x="30" y="1746"/>
                </a:cxn>
                <a:cxn ang="0">
                  <a:pos x="30" y="1426"/>
                </a:cxn>
                <a:cxn ang="0">
                  <a:pos x="30" y="1102"/>
                </a:cxn>
                <a:cxn ang="0">
                  <a:pos x="30" y="778"/>
                </a:cxn>
                <a:cxn ang="0">
                  <a:pos x="30" y="454"/>
                </a:cxn>
                <a:cxn ang="0">
                  <a:pos x="30" y="134"/>
                </a:cxn>
                <a:cxn ang="0">
                  <a:pos x="84" y="114"/>
                </a:cxn>
                <a:cxn ang="0">
                  <a:pos x="134" y="90"/>
                </a:cxn>
                <a:cxn ang="0">
                  <a:pos x="171" y="64"/>
                </a:cxn>
                <a:cxn ang="0">
                  <a:pos x="208" y="40"/>
                </a:cxn>
                <a:cxn ang="0">
                  <a:pos x="241" y="17"/>
                </a:cxn>
                <a:cxn ang="0">
                  <a:pos x="278" y="4"/>
                </a:cxn>
                <a:cxn ang="0">
                  <a:pos x="319" y="0"/>
                </a:cxn>
                <a:cxn ang="0">
                  <a:pos x="369" y="14"/>
                </a:cxn>
                <a:cxn ang="0">
                  <a:pos x="426" y="40"/>
                </a:cxn>
                <a:cxn ang="0">
                  <a:pos x="503" y="97"/>
                </a:cxn>
                <a:cxn ang="0">
                  <a:pos x="587" y="177"/>
                </a:cxn>
                <a:cxn ang="0">
                  <a:pos x="678" y="281"/>
                </a:cxn>
                <a:cxn ang="0">
                  <a:pos x="765" y="401"/>
                </a:cxn>
                <a:cxn ang="0">
                  <a:pos x="852" y="541"/>
                </a:cxn>
                <a:cxn ang="0">
                  <a:pos x="929" y="701"/>
                </a:cxn>
                <a:cxn ang="0">
                  <a:pos x="1000" y="882"/>
                </a:cxn>
                <a:cxn ang="0">
                  <a:pos x="1067" y="1042"/>
                </a:cxn>
                <a:cxn ang="0">
                  <a:pos x="1154" y="1165"/>
                </a:cxn>
                <a:cxn ang="0">
                  <a:pos x="1248" y="1262"/>
                </a:cxn>
                <a:cxn ang="0">
                  <a:pos x="1355" y="1339"/>
                </a:cxn>
                <a:cxn ang="0">
                  <a:pos x="1452" y="1402"/>
                </a:cxn>
                <a:cxn ang="0">
                  <a:pos x="1550" y="1466"/>
                </a:cxn>
                <a:cxn ang="0">
                  <a:pos x="1627" y="1536"/>
                </a:cxn>
                <a:cxn ang="0">
                  <a:pos x="1691" y="1629"/>
                </a:cxn>
                <a:cxn ang="0">
                  <a:pos x="1771" y="1733"/>
                </a:cxn>
                <a:cxn ang="0">
                  <a:pos x="1912" y="1850"/>
                </a:cxn>
                <a:cxn ang="0">
                  <a:pos x="2086" y="1970"/>
                </a:cxn>
                <a:cxn ang="0">
                  <a:pos x="2268" y="2090"/>
                </a:cxn>
                <a:cxn ang="0">
                  <a:pos x="2425" y="2200"/>
                </a:cxn>
                <a:cxn ang="0">
                  <a:pos x="2543" y="2304"/>
                </a:cxn>
                <a:cxn ang="0">
                  <a:pos x="2583" y="2391"/>
                </a:cxn>
                <a:cxn ang="0">
                  <a:pos x="2536" y="2461"/>
                </a:cxn>
                <a:cxn ang="0">
                  <a:pos x="2372" y="2514"/>
                </a:cxn>
                <a:cxn ang="0">
                  <a:pos x="2127" y="2571"/>
                </a:cxn>
                <a:cxn ang="0">
                  <a:pos x="1821" y="2618"/>
                </a:cxn>
                <a:cxn ang="0">
                  <a:pos x="1486" y="2664"/>
                </a:cxn>
                <a:cxn ang="0">
                  <a:pos x="1140" y="2701"/>
                </a:cxn>
                <a:cxn ang="0">
                  <a:pos x="818" y="2734"/>
                </a:cxn>
                <a:cxn ang="0">
                  <a:pos x="537" y="2754"/>
                </a:cxn>
                <a:cxn ang="0">
                  <a:pos x="325" y="2771"/>
                </a:cxn>
                <a:cxn ang="0">
                  <a:pos x="181" y="2771"/>
                </a:cxn>
                <a:cxn ang="0">
                  <a:pos x="87" y="2768"/>
                </a:cxn>
                <a:cxn ang="0">
                  <a:pos x="30" y="2758"/>
                </a:cxn>
                <a:cxn ang="0">
                  <a:pos x="7" y="2751"/>
                </a:cxn>
                <a:cxn ang="0">
                  <a:pos x="0" y="2738"/>
                </a:cxn>
                <a:cxn ang="0">
                  <a:pos x="10" y="2731"/>
                </a:cxn>
                <a:cxn ang="0">
                  <a:pos x="23" y="2721"/>
                </a:cxn>
                <a:cxn ang="0">
                  <a:pos x="30" y="2721"/>
                </a:cxn>
              </a:cxnLst>
              <a:rect l="0" t="0" r="r" b="b"/>
              <a:pathLst>
                <a:path w="2583" h="2771">
                  <a:moveTo>
                    <a:pt x="30" y="2721"/>
                  </a:moveTo>
                  <a:lnTo>
                    <a:pt x="30" y="2394"/>
                  </a:lnTo>
                  <a:lnTo>
                    <a:pt x="30" y="2070"/>
                  </a:lnTo>
                  <a:lnTo>
                    <a:pt x="30" y="1746"/>
                  </a:lnTo>
                  <a:lnTo>
                    <a:pt x="30" y="1426"/>
                  </a:lnTo>
                  <a:lnTo>
                    <a:pt x="30" y="1102"/>
                  </a:lnTo>
                  <a:lnTo>
                    <a:pt x="30" y="778"/>
                  </a:lnTo>
                  <a:lnTo>
                    <a:pt x="30" y="454"/>
                  </a:lnTo>
                  <a:lnTo>
                    <a:pt x="30" y="134"/>
                  </a:lnTo>
                  <a:lnTo>
                    <a:pt x="84" y="114"/>
                  </a:lnTo>
                  <a:lnTo>
                    <a:pt x="134" y="90"/>
                  </a:lnTo>
                  <a:lnTo>
                    <a:pt x="171" y="64"/>
                  </a:lnTo>
                  <a:lnTo>
                    <a:pt x="208" y="40"/>
                  </a:lnTo>
                  <a:lnTo>
                    <a:pt x="241" y="17"/>
                  </a:lnTo>
                  <a:lnTo>
                    <a:pt x="278" y="4"/>
                  </a:lnTo>
                  <a:lnTo>
                    <a:pt x="319" y="0"/>
                  </a:lnTo>
                  <a:lnTo>
                    <a:pt x="369" y="14"/>
                  </a:lnTo>
                  <a:lnTo>
                    <a:pt x="426" y="40"/>
                  </a:lnTo>
                  <a:lnTo>
                    <a:pt x="503" y="97"/>
                  </a:lnTo>
                  <a:lnTo>
                    <a:pt x="587" y="177"/>
                  </a:lnTo>
                  <a:lnTo>
                    <a:pt x="678" y="281"/>
                  </a:lnTo>
                  <a:lnTo>
                    <a:pt x="765" y="401"/>
                  </a:lnTo>
                  <a:lnTo>
                    <a:pt x="852" y="541"/>
                  </a:lnTo>
                  <a:lnTo>
                    <a:pt x="929" y="701"/>
                  </a:lnTo>
                  <a:lnTo>
                    <a:pt x="1000" y="882"/>
                  </a:lnTo>
                  <a:lnTo>
                    <a:pt x="1067" y="1042"/>
                  </a:lnTo>
                  <a:lnTo>
                    <a:pt x="1154" y="1165"/>
                  </a:lnTo>
                  <a:lnTo>
                    <a:pt x="1248" y="1262"/>
                  </a:lnTo>
                  <a:lnTo>
                    <a:pt x="1355" y="1339"/>
                  </a:lnTo>
                  <a:lnTo>
                    <a:pt x="1452" y="1402"/>
                  </a:lnTo>
                  <a:lnTo>
                    <a:pt x="1550" y="1466"/>
                  </a:lnTo>
                  <a:lnTo>
                    <a:pt x="1627" y="1536"/>
                  </a:lnTo>
                  <a:lnTo>
                    <a:pt x="1691" y="1629"/>
                  </a:lnTo>
                  <a:lnTo>
                    <a:pt x="1771" y="1733"/>
                  </a:lnTo>
                  <a:lnTo>
                    <a:pt x="1912" y="1850"/>
                  </a:lnTo>
                  <a:lnTo>
                    <a:pt x="2086" y="1970"/>
                  </a:lnTo>
                  <a:lnTo>
                    <a:pt x="2268" y="2090"/>
                  </a:lnTo>
                  <a:lnTo>
                    <a:pt x="2425" y="2200"/>
                  </a:lnTo>
                  <a:lnTo>
                    <a:pt x="2543" y="2304"/>
                  </a:lnTo>
                  <a:lnTo>
                    <a:pt x="2583" y="2391"/>
                  </a:lnTo>
                  <a:lnTo>
                    <a:pt x="2536" y="2461"/>
                  </a:lnTo>
                  <a:lnTo>
                    <a:pt x="2372" y="2514"/>
                  </a:lnTo>
                  <a:lnTo>
                    <a:pt x="2127" y="2571"/>
                  </a:lnTo>
                  <a:lnTo>
                    <a:pt x="1821" y="2618"/>
                  </a:lnTo>
                  <a:lnTo>
                    <a:pt x="1486" y="2664"/>
                  </a:lnTo>
                  <a:lnTo>
                    <a:pt x="1140" y="2701"/>
                  </a:lnTo>
                  <a:lnTo>
                    <a:pt x="818" y="2734"/>
                  </a:lnTo>
                  <a:lnTo>
                    <a:pt x="537" y="2754"/>
                  </a:lnTo>
                  <a:lnTo>
                    <a:pt x="325" y="2771"/>
                  </a:lnTo>
                  <a:lnTo>
                    <a:pt x="181" y="2771"/>
                  </a:lnTo>
                  <a:lnTo>
                    <a:pt x="87" y="2768"/>
                  </a:lnTo>
                  <a:lnTo>
                    <a:pt x="30" y="2758"/>
                  </a:lnTo>
                  <a:lnTo>
                    <a:pt x="7" y="2751"/>
                  </a:lnTo>
                  <a:lnTo>
                    <a:pt x="0" y="2738"/>
                  </a:lnTo>
                  <a:lnTo>
                    <a:pt x="10" y="2731"/>
                  </a:lnTo>
                  <a:lnTo>
                    <a:pt x="23" y="2721"/>
                  </a:lnTo>
                  <a:lnTo>
                    <a:pt x="30" y="2721"/>
                  </a:lnTo>
                  <a:close/>
                </a:path>
              </a:pathLst>
            </a:custGeom>
            <a:solidFill>
              <a:srgbClr val="59805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4" name="Freeform 333"/>
            <p:cNvSpPr>
              <a:spLocks/>
            </p:cNvSpPr>
            <p:nvPr/>
          </p:nvSpPr>
          <p:spPr bwMode="auto">
            <a:xfrm>
              <a:off x="1296" y="6264"/>
              <a:ext cx="2462" cy="2761"/>
            </a:xfrm>
            <a:custGeom>
              <a:avLst/>
              <a:gdLst/>
              <a:ahLst/>
              <a:cxnLst>
                <a:cxn ang="0">
                  <a:pos x="27" y="2711"/>
                </a:cxn>
                <a:cxn ang="0">
                  <a:pos x="27" y="2387"/>
                </a:cxn>
                <a:cxn ang="0">
                  <a:pos x="27" y="2063"/>
                </a:cxn>
                <a:cxn ang="0">
                  <a:pos x="27" y="1740"/>
                </a:cxn>
                <a:cxn ang="0">
                  <a:pos x="27" y="1419"/>
                </a:cxn>
                <a:cxn ang="0">
                  <a:pos x="27" y="1095"/>
                </a:cxn>
                <a:cxn ang="0">
                  <a:pos x="27" y="775"/>
                </a:cxn>
                <a:cxn ang="0">
                  <a:pos x="27" y="451"/>
                </a:cxn>
                <a:cxn ang="0">
                  <a:pos x="27" y="130"/>
                </a:cxn>
                <a:cxn ang="0">
                  <a:pos x="77" y="110"/>
                </a:cxn>
                <a:cxn ang="0">
                  <a:pos x="121" y="90"/>
                </a:cxn>
                <a:cxn ang="0">
                  <a:pos x="158" y="64"/>
                </a:cxn>
                <a:cxn ang="0">
                  <a:pos x="195" y="40"/>
                </a:cxn>
                <a:cxn ang="0">
                  <a:pos x="225" y="17"/>
                </a:cxn>
                <a:cxn ang="0">
                  <a:pos x="259" y="4"/>
                </a:cxn>
                <a:cxn ang="0">
                  <a:pos x="299" y="0"/>
                </a:cxn>
                <a:cxn ang="0">
                  <a:pos x="346" y="14"/>
                </a:cxn>
                <a:cxn ang="0">
                  <a:pos x="403" y="40"/>
                </a:cxn>
                <a:cxn ang="0">
                  <a:pos x="473" y="97"/>
                </a:cxn>
                <a:cxn ang="0">
                  <a:pos x="554" y="177"/>
                </a:cxn>
                <a:cxn ang="0">
                  <a:pos x="644" y="281"/>
                </a:cxn>
                <a:cxn ang="0">
                  <a:pos x="728" y="401"/>
                </a:cxn>
                <a:cxn ang="0">
                  <a:pos x="812" y="541"/>
                </a:cxn>
                <a:cxn ang="0">
                  <a:pos x="886" y="698"/>
                </a:cxn>
                <a:cxn ang="0">
                  <a:pos x="953" y="878"/>
                </a:cxn>
                <a:cxn ang="0">
                  <a:pos x="1013" y="1038"/>
                </a:cxn>
                <a:cxn ang="0">
                  <a:pos x="1097" y="1162"/>
                </a:cxn>
                <a:cxn ang="0">
                  <a:pos x="1188" y="1255"/>
                </a:cxn>
                <a:cxn ang="0">
                  <a:pos x="1288" y="1332"/>
                </a:cxn>
                <a:cxn ang="0">
                  <a:pos x="1382" y="1396"/>
                </a:cxn>
                <a:cxn ang="0">
                  <a:pos x="1473" y="1462"/>
                </a:cxn>
                <a:cxn ang="0">
                  <a:pos x="1550" y="1533"/>
                </a:cxn>
                <a:cxn ang="0">
                  <a:pos x="1607" y="1626"/>
                </a:cxn>
                <a:cxn ang="0">
                  <a:pos x="1684" y="1730"/>
                </a:cxn>
                <a:cxn ang="0">
                  <a:pos x="1822" y="1843"/>
                </a:cxn>
                <a:cxn ang="0">
                  <a:pos x="1986" y="1963"/>
                </a:cxn>
                <a:cxn ang="0">
                  <a:pos x="2161" y="2083"/>
                </a:cxn>
                <a:cxn ang="0">
                  <a:pos x="2312" y="2194"/>
                </a:cxn>
                <a:cxn ang="0">
                  <a:pos x="2422" y="2297"/>
                </a:cxn>
                <a:cxn ang="0">
                  <a:pos x="2462" y="2384"/>
                </a:cxn>
                <a:cxn ang="0">
                  <a:pos x="2416" y="2454"/>
                </a:cxn>
                <a:cxn ang="0">
                  <a:pos x="2261" y="2507"/>
                </a:cxn>
                <a:cxn ang="0">
                  <a:pos x="2026" y="2561"/>
                </a:cxn>
                <a:cxn ang="0">
                  <a:pos x="1735" y="2611"/>
                </a:cxn>
                <a:cxn ang="0">
                  <a:pos x="1416" y="2658"/>
                </a:cxn>
                <a:cxn ang="0">
                  <a:pos x="1084" y="2694"/>
                </a:cxn>
                <a:cxn ang="0">
                  <a:pos x="775" y="2724"/>
                </a:cxn>
                <a:cxn ang="0">
                  <a:pos x="507" y="2744"/>
                </a:cxn>
                <a:cxn ang="0">
                  <a:pos x="309" y="2761"/>
                </a:cxn>
                <a:cxn ang="0">
                  <a:pos x="171" y="2761"/>
                </a:cxn>
                <a:cxn ang="0">
                  <a:pos x="81" y="2758"/>
                </a:cxn>
                <a:cxn ang="0">
                  <a:pos x="27" y="2748"/>
                </a:cxn>
                <a:cxn ang="0">
                  <a:pos x="7" y="2741"/>
                </a:cxn>
                <a:cxn ang="0">
                  <a:pos x="0" y="2728"/>
                </a:cxn>
                <a:cxn ang="0">
                  <a:pos x="10" y="2721"/>
                </a:cxn>
                <a:cxn ang="0">
                  <a:pos x="20" y="2711"/>
                </a:cxn>
                <a:cxn ang="0">
                  <a:pos x="27" y="2711"/>
                </a:cxn>
              </a:cxnLst>
              <a:rect l="0" t="0" r="r" b="b"/>
              <a:pathLst>
                <a:path w="2462" h="2761">
                  <a:moveTo>
                    <a:pt x="27" y="2711"/>
                  </a:moveTo>
                  <a:lnTo>
                    <a:pt x="27" y="2387"/>
                  </a:lnTo>
                  <a:lnTo>
                    <a:pt x="27" y="2063"/>
                  </a:lnTo>
                  <a:lnTo>
                    <a:pt x="27" y="1740"/>
                  </a:lnTo>
                  <a:lnTo>
                    <a:pt x="27" y="1419"/>
                  </a:lnTo>
                  <a:lnTo>
                    <a:pt x="27" y="1095"/>
                  </a:lnTo>
                  <a:lnTo>
                    <a:pt x="27" y="775"/>
                  </a:lnTo>
                  <a:lnTo>
                    <a:pt x="27" y="451"/>
                  </a:lnTo>
                  <a:lnTo>
                    <a:pt x="27" y="130"/>
                  </a:lnTo>
                  <a:lnTo>
                    <a:pt x="77" y="110"/>
                  </a:lnTo>
                  <a:lnTo>
                    <a:pt x="121" y="90"/>
                  </a:lnTo>
                  <a:lnTo>
                    <a:pt x="158" y="64"/>
                  </a:lnTo>
                  <a:lnTo>
                    <a:pt x="195" y="40"/>
                  </a:lnTo>
                  <a:lnTo>
                    <a:pt x="225" y="17"/>
                  </a:lnTo>
                  <a:lnTo>
                    <a:pt x="259" y="4"/>
                  </a:lnTo>
                  <a:lnTo>
                    <a:pt x="299" y="0"/>
                  </a:lnTo>
                  <a:lnTo>
                    <a:pt x="346" y="14"/>
                  </a:lnTo>
                  <a:lnTo>
                    <a:pt x="403" y="40"/>
                  </a:lnTo>
                  <a:lnTo>
                    <a:pt x="473" y="97"/>
                  </a:lnTo>
                  <a:lnTo>
                    <a:pt x="554" y="177"/>
                  </a:lnTo>
                  <a:lnTo>
                    <a:pt x="644" y="281"/>
                  </a:lnTo>
                  <a:lnTo>
                    <a:pt x="728" y="401"/>
                  </a:lnTo>
                  <a:lnTo>
                    <a:pt x="812" y="541"/>
                  </a:lnTo>
                  <a:lnTo>
                    <a:pt x="886" y="698"/>
                  </a:lnTo>
                  <a:lnTo>
                    <a:pt x="953" y="878"/>
                  </a:lnTo>
                  <a:lnTo>
                    <a:pt x="1013" y="1038"/>
                  </a:lnTo>
                  <a:lnTo>
                    <a:pt x="1097" y="1162"/>
                  </a:lnTo>
                  <a:lnTo>
                    <a:pt x="1188" y="1255"/>
                  </a:lnTo>
                  <a:lnTo>
                    <a:pt x="1288" y="1332"/>
                  </a:lnTo>
                  <a:lnTo>
                    <a:pt x="1382" y="1396"/>
                  </a:lnTo>
                  <a:lnTo>
                    <a:pt x="1473" y="1462"/>
                  </a:lnTo>
                  <a:lnTo>
                    <a:pt x="1550" y="1533"/>
                  </a:lnTo>
                  <a:lnTo>
                    <a:pt x="1607" y="1626"/>
                  </a:lnTo>
                  <a:lnTo>
                    <a:pt x="1684" y="1730"/>
                  </a:lnTo>
                  <a:lnTo>
                    <a:pt x="1822" y="1843"/>
                  </a:lnTo>
                  <a:lnTo>
                    <a:pt x="1986" y="1963"/>
                  </a:lnTo>
                  <a:lnTo>
                    <a:pt x="2161" y="2083"/>
                  </a:lnTo>
                  <a:lnTo>
                    <a:pt x="2312" y="2194"/>
                  </a:lnTo>
                  <a:lnTo>
                    <a:pt x="2422" y="2297"/>
                  </a:lnTo>
                  <a:lnTo>
                    <a:pt x="2462" y="2384"/>
                  </a:lnTo>
                  <a:lnTo>
                    <a:pt x="2416" y="2454"/>
                  </a:lnTo>
                  <a:lnTo>
                    <a:pt x="2261" y="2507"/>
                  </a:lnTo>
                  <a:lnTo>
                    <a:pt x="2026" y="2561"/>
                  </a:lnTo>
                  <a:lnTo>
                    <a:pt x="1735" y="2611"/>
                  </a:lnTo>
                  <a:lnTo>
                    <a:pt x="1416" y="2658"/>
                  </a:lnTo>
                  <a:lnTo>
                    <a:pt x="1084" y="2694"/>
                  </a:lnTo>
                  <a:lnTo>
                    <a:pt x="775" y="2724"/>
                  </a:lnTo>
                  <a:lnTo>
                    <a:pt x="507" y="2744"/>
                  </a:lnTo>
                  <a:lnTo>
                    <a:pt x="309" y="2761"/>
                  </a:lnTo>
                  <a:lnTo>
                    <a:pt x="171" y="2761"/>
                  </a:lnTo>
                  <a:lnTo>
                    <a:pt x="81" y="2758"/>
                  </a:lnTo>
                  <a:lnTo>
                    <a:pt x="27" y="2748"/>
                  </a:lnTo>
                  <a:lnTo>
                    <a:pt x="7" y="2741"/>
                  </a:lnTo>
                  <a:lnTo>
                    <a:pt x="0" y="2728"/>
                  </a:lnTo>
                  <a:lnTo>
                    <a:pt x="10" y="2721"/>
                  </a:lnTo>
                  <a:lnTo>
                    <a:pt x="20" y="2711"/>
                  </a:lnTo>
                  <a:lnTo>
                    <a:pt x="27" y="2711"/>
                  </a:lnTo>
                  <a:close/>
                </a:path>
              </a:pathLst>
            </a:custGeom>
            <a:solidFill>
              <a:srgbClr val="61876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5" name="Freeform 334"/>
            <p:cNvSpPr>
              <a:spLocks/>
            </p:cNvSpPr>
            <p:nvPr/>
          </p:nvSpPr>
          <p:spPr bwMode="auto">
            <a:xfrm>
              <a:off x="1296" y="6268"/>
              <a:ext cx="2342" cy="2757"/>
            </a:xfrm>
            <a:custGeom>
              <a:avLst/>
              <a:gdLst/>
              <a:ahLst/>
              <a:cxnLst>
                <a:cxn ang="0">
                  <a:pos x="27" y="2707"/>
                </a:cxn>
                <a:cxn ang="0">
                  <a:pos x="27" y="2383"/>
                </a:cxn>
                <a:cxn ang="0">
                  <a:pos x="27" y="2059"/>
                </a:cxn>
                <a:cxn ang="0">
                  <a:pos x="27" y="1736"/>
                </a:cxn>
                <a:cxn ang="0">
                  <a:pos x="27" y="1415"/>
                </a:cxn>
                <a:cxn ang="0">
                  <a:pos x="27" y="1095"/>
                </a:cxn>
                <a:cxn ang="0">
                  <a:pos x="27" y="774"/>
                </a:cxn>
                <a:cxn ang="0">
                  <a:pos x="27" y="454"/>
                </a:cxn>
                <a:cxn ang="0">
                  <a:pos x="27" y="133"/>
                </a:cxn>
                <a:cxn ang="0">
                  <a:pos x="77" y="113"/>
                </a:cxn>
                <a:cxn ang="0">
                  <a:pos x="121" y="90"/>
                </a:cxn>
                <a:cxn ang="0">
                  <a:pos x="155" y="63"/>
                </a:cxn>
                <a:cxn ang="0">
                  <a:pos x="188" y="40"/>
                </a:cxn>
                <a:cxn ang="0">
                  <a:pos x="215" y="16"/>
                </a:cxn>
                <a:cxn ang="0">
                  <a:pos x="248" y="3"/>
                </a:cxn>
                <a:cxn ang="0">
                  <a:pos x="285" y="0"/>
                </a:cxn>
                <a:cxn ang="0">
                  <a:pos x="332" y="13"/>
                </a:cxn>
                <a:cxn ang="0">
                  <a:pos x="386" y="43"/>
                </a:cxn>
                <a:cxn ang="0">
                  <a:pos x="453" y="100"/>
                </a:cxn>
                <a:cxn ang="0">
                  <a:pos x="530" y="180"/>
                </a:cxn>
                <a:cxn ang="0">
                  <a:pos x="614" y="280"/>
                </a:cxn>
                <a:cxn ang="0">
                  <a:pos x="695" y="400"/>
                </a:cxn>
                <a:cxn ang="0">
                  <a:pos x="775" y="540"/>
                </a:cxn>
                <a:cxn ang="0">
                  <a:pos x="846" y="697"/>
                </a:cxn>
                <a:cxn ang="0">
                  <a:pos x="909" y="878"/>
                </a:cxn>
                <a:cxn ang="0">
                  <a:pos x="966" y="1034"/>
                </a:cxn>
                <a:cxn ang="0">
                  <a:pos x="1047" y="1161"/>
                </a:cxn>
                <a:cxn ang="0">
                  <a:pos x="1131" y="1255"/>
                </a:cxn>
                <a:cxn ang="0">
                  <a:pos x="1228" y="1332"/>
                </a:cxn>
                <a:cxn ang="0">
                  <a:pos x="1319" y="1395"/>
                </a:cxn>
                <a:cxn ang="0">
                  <a:pos x="1406" y="1458"/>
                </a:cxn>
                <a:cxn ang="0">
                  <a:pos x="1476" y="1529"/>
                </a:cxn>
                <a:cxn ang="0">
                  <a:pos x="1533" y="1622"/>
                </a:cxn>
                <a:cxn ang="0">
                  <a:pos x="1607" y="1726"/>
                </a:cxn>
                <a:cxn ang="0">
                  <a:pos x="1735" y="1842"/>
                </a:cxn>
                <a:cxn ang="0">
                  <a:pos x="1889" y="1959"/>
                </a:cxn>
                <a:cxn ang="0">
                  <a:pos x="2057" y="2079"/>
                </a:cxn>
                <a:cxn ang="0">
                  <a:pos x="2201" y="2190"/>
                </a:cxn>
                <a:cxn ang="0">
                  <a:pos x="2305" y="2293"/>
                </a:cxn>
                <a:cxn ang="0">
                  <a:pos x="2342" y="2380"/>
                </a:cxn>
                <a:cxn ang="0">
                  <a:pos x="2298" y="2450"/>
                </a:cxn>
                <a:cxn ang="0">
                  <a:pos x="2150" y="2503"/>
                </a:cxn>
                <a:cxn ang="0">
                  <a:pos x="1929" y="2557"/>
                </a:cxn>
                <a:cxn ang="0">
                  <a:pos x="1651" y="2607"/>
                </a:cxn>
                <a:cxn ang="0">
                  <a:pos x="1349" y="2654"/>
                </a:cxn>
                <a:cxn ang="0">
                  <a:pos x="1033" y="2690"/>
                </a:cxn>
                <a:cxn ang="0">
                  <a:pos x="742" y="2720"/>
                </a:cxn>
                <a:cxn ang="0">
                  <a:pos x="487" y="2740"/>
                </a:cxn>
                <a:cxn ang="0">
                  <a:pos x="295" y="2757"/>
                </a:cxn>
                <a:cxn ang="0">
                  <a:pos x="161" y="2757"/>
                </a:cxn>
                <a:cxn ang="0">
                  <a:pos x="77" y="2754"/>
                </a:cxn>
                <a:cxn ang="0">
                  <a:pos x="24" y="2744"/>
                </a:cxn>
                <a:cxn ang="0">
                  <a:pos x="4" y="2737"/>
                </a:cxn>
                <a:cxn ang="0">
                  <a:pos x="0" y="2724"/>
                </a:cxn>
                <a:cxn ang="0">
                  <a:pos x="10" y="2714"/>
                </a:cxn>
                <a:cxn ang="0">
                  <a:pos x="20" y="2707"/>
                </a:cxn>
                <a:cxn ang="0">
                  <a:pos x="27" y="2707"/>
                </a:cxn>
              </a:cxnLst>
              <a:rect l="0" t="0" r="r" b="b"/>
              <a:pathLst>
                <a:path w="2342" h="2757">
                  <a:moveTo>
                    <a:pt x="27" y="2707"/>
                  </a:moveTo>
                  <a:lnTo>
                    <a:pt x="27" y="2383"/>
                  </a:lnTo>
                  <a:lnTo>
                    <a:pt x="27" y="2059"/>
                  </a:lnTo>
                  <a:lnTo>
                    <a:pt x="27" y="1736"/>
                  </a:lnTo>
                  <a:lnTo>
                    <a:pt x="27" y="1415"/>
                  </a:lnTo>
                  <a:lnTo>
                    <a:pt x="27" y="1095"/>
                  </a:lnTo>
                  <a:lnTo>
                    <a:pt x="27" y="774"/>
                  </a:lnTo>
                  <a:lnTo>
                    <a:pt x="27" y="454"/>
                  </a:lnTo>
                  <a:lnTo>
                    <a:pt x="27" y="133"/>
                  </a:lnTo>
                  <a:lnTo>
                    <a:pt x="77" y="113"/>
                  </a:lnTo>
                  <a:lnTo>
                    <a:pt x="121" y="90"/>
                  </a:lnTo>
                  <a:lnTo>
                    <a:pt x="155" y="63"/>
                  </a:lnTo>
                  <a:lnTo>
                    <a:pt x="188" y="40"/>
                  </a:lnTo>
                  <a:lnTo>
                    <a:pt x="215" y="16"/>
                  </a:lnTo>
                  <a:lnTo>
                    <a:pt x="248" y="3"/>
                  </a:lnTo>
                  <a:lnTo>
                    <a:pt x="285" y="0"/>
                  </a:lnTo>
                  <a:lnTo>
                    <a:pt x="332" y="13"/>
                  </a:lnTo>
                  <a:lnTo>
                    <a:pt x="386" y="43"/>
                  </a:lnTo>
                  <a:lnTo>
                    <a:pt x="453" y="100"/>
                  </a:lnTo>
                  <a:lnTo>
                    <a:pt x="530" y="180"/>
                  </a:lnTo>
                  <a:lnTo>
                    <a:pt x="614" y="280"/>
                  </a:lnTo>
                  <a:lnTo>
                    <a:pt x="695" y="400"/>
                  </a:lnTo>
                  <a:lnTo>
                    <a:pt x="775" y="540"/>
                  </a:lnTo>
                  <a:lnTo>
                    <a:pt x="846" y="697"/>
                  </a:lnTo>
                  <a:lnTo>
                    <a:pt x="909" y="878"/>
                  </a:lnTo>
                  <a:lnTo>
                    <a:pt x="966" y="1034"/>
                  </a:lnTo>
                  <a:lnTo>
                    <a:pt x="1047" y="1161"/>
                  </a:lnTo>
                  <a:lnTo>
                    <a:pt x="1131" y="1255"/>
                  </a:lnTo>
                  <a:lnTo>
                    <a:pt x="1228" y="1332"/>
                  </a:lnTo>
                  <a:lnTo>
                    <a:pt x="1319" y="1395"/>
                  </a:lnTo>
                  <a:lnTo>
                    <a:pt x="1406" y="1458"/>
                  </a:lnTo>
                  <a:lnTo>
                    <a:pt x="1476" y="1529"/>
                  </a:lnTo>
                  <a:lnTo>
                    <a:pt x="1533" y="1622"/>
                  </a:lnTo>
                  <a:lnTo>
                    <a:pt x="1607" y="1726"/>
                  </a:lnTo>
                  <a:lnTo>
                    <a:pt x="1735" y="1842"/>
                  </a:lnTo>
                  <a:lnTo>
                    <a:pt x="1889" y="1959"/>
                  </a:lnTo>
                  <a:lnTo>
                    <a:pt x="2057" y="2079"/>
                  </a:lnTo>
                  <a:lnTo>
                    <a:pt x="2201" y="2190"/>
                  </a:lnTo>
                  <a:lnTo>
                    <a:pt x="2305" y="2293"/>
                  </a:lnTo>
                  <a:lnTo>
                    <a:pt x="2342" y="2380"/>
                  </a:lnTo>
                  <a:lnTo>
                    <a:pt x="2298" y="2450"/>
                  </a:lnTo>
                  <a:lnTo>
                    <a:pt x="2150" y="2503"/>
                  </a:lnTo>
                  <a:lnTo>
                    <a:pt x="1929" y="2557"/>
                  </a:lnTo>
                  <a:lnTo>
                    <a:pt x="1651" y="2607"/>
                  </a:lnTo>
                  <a:lnTo>
                    <a:pt x="1349" y="2654"/>
                  </a:lnTo>
                  <a:lnTo>
                    <a:pt x="1033" y="2690"/>
                  </a:lnTo>
                  <a:lnTo>
                    <a:pt x="742" y="2720"/>
                  </a:lnTo>
                  <a:lnTo>
                    <a:pt x="487" y="2740"/>
                  </a:lnTo>
                  <a:lnTo>
                    <a:pt x="295" y="2757"/>
                  </a:lnTo>
                  <a:lnTo>
                    <a:pt x="161" y="2757"/>
                  </a:lnTo>
                  <a:lnTo>
                    <a:pt x="77" y="2754"/>
                  </a:lnTo>
                  <a:lnTo>
                    <a:pt x="24" y="2744"/>
                  </a:lnTo>
                  <a:lnTo>
                    <a:pt x="4" y="2737"/>
                  </a:lnTo>
                  <a:lnTo>
                    <a:pt x="0" y="2724"/>
                  </a:lnTo>
                  <a:lnTo>
                    <a:pt x="10" y="2714"/>
                  </a:lnTo>
                  <a:lnTo>
                    <a:pt x="20" y="2707"/>
                  </a:lnTo>
                  <a:lnTo>
                    <a:pt x="27" y="2707"/>
                  </a:lnTo>
                  <a:close/>
                </a:path>
              </a:pathLst>
            </a:custGeom>
            <a:solidFill>
              <a:srgbClr val="6E8F6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6" name="Freeform 335"/>
            <p:cNvSpPr>
              <a:spLocks/>
            </p:cNvSpPr>
            <p:nvPr/>
          </p:nvSpPr>
          <p:spPr bwMode="auto">
            <a:xfrm>
              <a:off x="1296" y="6274"/>
              <a:ext cx="2224" cy="2751"/>
            </a:xfrm>
            <a:custGeom>
              <a:avLst/>
              <a:gdLst/>
              <a:ahLst/>
              <a:cxnLst>
                <a:cxn ang="0">
                  <a:pos x="24" y="2701"/>
                </a:cxn>
                <a:cxn ang="0">
                  <a:pos x="24" y="2377"/>
                </a:cxn>
                <a:cxn ang="0">
                  <a:pos x="24" y="2053"/>
                </a:cxn>
                <a:cxn ang="0">
                  <a:pos x="24" y="1733"/>
                </a:cxn>
                <a:cxn ang="0">
                  <a:pos x="24" y="1412"/>
                </a:cxn>
                <a:cxn ang="0">
                  <a:pos x="24" y="1092"/>
                </a:cxn>
                <a:cxn ang="0">
                  <a:pos x="24" y="771"/>
                </a:cxn>
                <a:cxn ang="0">
                  <a:pos x="24" y="451"/>
                </a:cxn>
                <a:cxn ang="0">
                  <a:pos x="24" y="134"/>
                </a:cxn>
                <a:cxn ang="0">
                  <a:pos x="71" y="114"/>
                </a:cxn>
                <a:cxn ang="0">
                  <a:pos x="111" y="90"/>
                </a:cxn>
                <a:cxn ang="0">
                  <a:pos x="144" y="64"/>
                </a:cxn>
                <a:cxn ang="0">
                  <a:pos x="178" y="40"/>
                </a:cxn>
                <a:cxn ang="0">
                  <a:pos x="205" y="17"/>
                </a:cxn>
                <a:cxn ang="0">
                  <a:pos x="238" y="4"/>
                </a:cxn>
                <a:cxn ang="0">
                  <a:pos x="272" y="0"/>
                </a:cxn>
                <a:cxn ang="0">
                  <a:pos x="316" y="14"/>
                </a:cxn>
                <a:cxn ang="0">
                  <a:pos x="366" y="40"/>
                </a:cxn>
                <a:cxn ang="0">
                  <a:pos x="430" y="97"/>
                </a:cxn>
                <a:cxn ang="0">
                  <a:pos x="503" y="177"/>
                </a:cxn>
                <a:cxn ang="0">
                  <a:pos x="584" y="277"/>
                </a:cxn>
                <a:cxn ang="0">
                  <a:pos x="658" y="398"/>
                </a:cxn>
                <a:cxn ang="0">
                  <a:pos x="735" y="541"/>
                </a:cxn>
                <a:cxn ang="0">
                  <a:pos x="802" y="698"/>
                </a:cxn>
                <a:cxn ang="0">
                  <a:pos x="862" y="875"/>
                </a:cxn>
                <a:cxn ang="0">
                  <a:pos x="916" y="1032"/>
                </a:cxn>
                <a:cxn ang="0">
                  <a:pos x="993" y="1155"/>
                </a:cxn>
                <a:cxn ang="0">
                  <a:pos x="1074" y="1249"/>
                </a:cxn>
                <a:cxn ang="0">
                  <a:pos x="1164" y="1326"/>
                </a:cxn>
                <a:cxn ang="0">
                  <a:pos x="1251" y="1389"/>
                </a:cxn>
                <a:cxn ang="0">
                  <a:pos x="1332" y="1456"/>
                </a:cxn>
                <a:cxn ang="0">
                  <a:pos x="1399" y="1526"/>
                </a:cxn>
                <a:cxn ang="0">
                  <a:pos x="1456" y="1619"/>
                </a:cxn>
                <a:cxn ang="0">
                  <a:pos x="1527" y="1723"/>
                </a:cxn>
                <a:cxn ang="0">
                  <a:pos x="1647" y="1836"/>
                </a:cxn>
                <a:cxn ang="0">
                  <a:pos x="1795" y="1953"/>
                </a:cxn>
                <a:cxn ang="0">
                  <a:pos x="1953" y="2073"/>
                </a:cxn>
                <a:cxn ang="0">
                  <a:pos x="2090" y="2184"/>
                </a:cxn>
                <a:cxn ang="0">
                  <a:pos x="2187" y="2287"/>
                </a:cxn>
                <a:cxn ang="0">
                  <a:pos x="2224" y="2374"/>
                </a:cxn>
                <a:cxn ang="0">
                  <a:pos x="2184" y="2444"/>
                </a:cxn>
                <a:cxn ang="0">
                  <a:pos x="2043" y="2497"/>
                </a:cxn>
                <a:cxn ang="0">
                  <a:pos x="1832" y="2551"/>
                </a:cxn>
                <a:cxn ang="0">
                  <a:pos x="1570" y="2601"/>
                </a:cxn>
                <a:cxn ang="0">
                  <a:pos x="1282" y="2648"/>
                </a:cxn>
                <a:cxn ang="0">
                  <a:pos x="983" y="2684"/>
                </a:cxn>
                <a:cxn ang="0">
                  <a:pos x="705" y="2714"/>
                </a:cxn>
                <a:cxn ang="0">
                  <a:pos x="460" y="2734"/>
                </a:cxn>
                <a:cxn ang="0">
                  <a:pos x="279" y="2751"/>
                </a:cxn>
                <a:cxn ang="0">
                  <a:pos x="155" y="2751"/>
                </a:cxn>
                <a:cxn ang="0">
                  <a:pos x="74" y="2748"/>
                </a:cxn>
                <a:cxn ang="0">
                  <a:pos x="24" y="2738"/>
                </a:cxn>
                <a:cxn ang="0">
                  <a:pos x="4" y="2731"/>
                </a:cxn>
                <a:cxn ang="0">
                  <a:pos x="0" y="2718"/>
                </a:cxn>
                <a:cxn ang="0">
                  <a:pos x="7" y="2708"/>
                </a:cxn>
                <a:cxn ang="0">
                  <a:pos x="17" y="2701"/>
                </a:cxn>
                <a:cxn ang="0">
                  <a:pos x="24" y="2701"/>
                </a:cxn>
              </a:cxnLst>
              <a:rect l="0" t="0" r="r" b="b"/>
              <a:pathLst>
                <a:path w="2224" h="2751">
                  <a:moveTo>
                    <a:pt x="24" y="2701"/>
                  </a:moveTo>
                  <a:lnTo>
                    <a:pt x="24" y="2377"/>
                  </a:lnTo>
                  <a:lnTo>
                    <a:pt x="24" y="2053"/>
                  </a:lnTo>
                  <a:lnTo>
                    <a:pt x="24" y="1733"/>
                  </a:lnTo>
                  <a:lnTo>
                    <a:pt x="24" y="1412"/>
                  </a:lnTo>
                  <a:lnTo>
                    <a:pt x="24" y="1092"/>
                  </a:lnTo>
                  <a:lnTo>
                    <a:pt x="24" y="771"/>
                  </a:lnTo>
                  <a:lnTo>
                    <a:pt x="24" y="451"/>
                  </a:lnTo>
                  <a:lnTo>
                    <a:pt x="24" y="134"/>
                  </a:lnTo>
                  <a:lnTo>
                    <a:pt x="71" y="114"/>
                  </a:lnTo>
                  <a:lnTo>
                    <a:pt x="111" y="90"/>
                  </a:lnTo>
                  <a:lnTo>
                    <a:pt x="144" y="64"/>
                  </a:lnTo>
                  <a:lnTo>
                    <a:pt x="178" y="40"/>
                  </a:lnTo>
                  <a:lnTo>
                    <a:pt x="205" y="17"/>
                  </a:lnTo>
                  <a:lnTo>
                    <a:pt x="238" y="4"/>
                  </a:lnTo>
                  <a:lnTo>
                    <a:pt x="272" y="0"/>
                  </a:lnTo>
                  <a:lnTo>
                    <a:pt x="316" y="14"/>
                  </a:lnTo>
                  <a:lnTo>
                    <a:pt x="366" y="40"/>
                  </a:lnTo>
                  <a:lnTo>
                    <a:pt x="430" y="97"/>
                  </a:lnTo>
                  <a:lnTo>
                    <a:pt x="503" y="177"/>
                  </a:lnTo>
                  <a:lnTo>
                    <a:pt x="584" y="277"/>
                  </a:lnTo>
                  <a:lnTo>
                    <a:pt x="658" y="398"/>
                  </a:lnTo>
                  <a:lnTo>
                    <a:pt x="735" y="541"/>
                  </a:lnTo>
                  <a:lnTo>
                    <a:pt x="802" y="698"/>
                  </a:lnTo>
                  <a:lnTo>
                    <a:pt x="862" y="875"/>
                  </a:lnTo>
                  <a:lnTo>
                    <a:pt x="916" y="1032"/>
                  </a:lnTo>
                  <a:lnTo>
                    <a:pt x="993" y="1155"/>
                  </a:lnTo>
                  <a:lnTo>
                    <a:pt x="1074" y="1249"/>
                  </a:lnTo>
                  <a:lnTo>
                    <a:pt x="1164" y="1326"/>
                  </a:lnTo>
                  <a:lnTo>
                    <a:pt x="1251" y="1389"/>
                  </a:lnTo>
                  <a:lnTo>
                    <a:pt x="1332" y="1456"/>
                  </a:lnTo>
                  <a:lnTo>
                    <a:pt x="1399" y="1526"/>
                  </a:lnTo>
                  <a:lnTo>
                    <a:pt x="1456" y="1619"/>
                  </a:lnTo>
                  <a:lnTo>
                    <a:pt x="1527" y="1723"/>
                  </a:lnTo>
                  <a:lnTo>
                    <a:pt x="1647" y="1836"/>
                  </a:lnTo>
                  <a:lnTo>
                    <a:pt x="1795" y="1953"/>
                  </a:lnTo>
                  <a:lnTo>
                    <a:pt x="1953" y="2073"/>
                  </a:lnTo>
                  <a:lnTo>
                    <a:pt x="2090" y="2184"/>
                  </a:lnTo>
                  <a:lnTo>
                    <a:pt x="2187" y="2287"/>
                  </a:lnTo>
                  <a:lnTo>
                    <a:pt x="2224" y="2374"/>
                  </a:lnTo>
                  <a:lnTo>
                    <a:pt x="2184" y="2444"/>
                  </a:lnTo>
                  <a:lnTo>
                    <a:pt x="2043" y="2497"/>
                  </a:lnTo>
                  <a:lnTo>
                    <a:pt x="1832" y="2551"/>
                  </a:lnTo>
                  <a:lnTo>
                    <a:pt x="1570" y="2601"/>
                  </a:lnTo>
                  <a:lnTo>
                    <a:pt x="1282" y="2648"/>
                  </a:lnTo>
                  <a:lnTo>
                    <a:pt x="983" y="2684"/>
                  </a:lnTo>
                  <a:lnTo>
                    <a:pt x="705" y="2714"/>
                  </a:lnTo>
                  <a:lnTo>
                    <a:pt x="460" y="2734"/>
                  </a:lnTo>
                  <a:lnTo>
                    <a:pt x="279" y="2751"/>
                  </a:lnTo>
                  <a:lnTo>
                    <a:pt x="155" y="2751"/>
                  </a:lnTo>
                  <a:lnTo>
                    <a:pt x="74" y="2748"/>
                  </a:lnTo>
                  <a:lnTo>
                    <a:pt x="24" y="2738"/>
                  </a:lnTo>
                  <a:lnTo>
                    <a:pt x="4" y="2731"/>
                  </a:lnTo>
                  <a:lnTo>
                    <a:pt x="0" y="2718"/>
                  </a:lnTo>
                  <a:lnTo>
                    <a:pt x="7" y="2708"/>
                  </a:lnTo>
                  <a:lnTo>
                    <a:pt x="17" y="2701"/>
                  </a:lnTo>
                  <a:lnTo>
                    <a:pt x="24" y="2701"/>
                  </a:lnTo>
                  <a:close/>
                </a:path>
              </a:pathLst>
            </a:custGeom>
            <a:solidFill>
              <a:srgbClr val="7899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7" name="Freeform 336"/>
            <p:cNvSpPr>
              <a:spLocks/>
            </p:cNvSpPr>
            <p:nvPr/>
          </p:nvSpPr>
          <p:spPr bwMode="auto">
            <a:xfrm>
              <a:off x="1296" y="6281"/>
              <a:ext cx="2110" cy="2744"/>
            </a:xfrm>
            <a:custGeom>
              <a:avLst/>
              <a:gdLst/>
              <a:ahLst/>
              <a:cxnLst>
                <a:cxn ang="0">
                  <a:pos x="24" y="2694"/>
                </a:cxn>
                <a:cxn ang="0">
                  <a:pos x="24" y="2374"/>
                </a:cxn>
                <a:cxn ang="0">
                  <a:pos x="24" y="2053"/>
                </a:cxn>
                <a:cxn ang="0">
                  <a:pos x="24" y="1733"/>
                </a:cxn>
                <a:cxn ang="0">
                  <a:pos x="24" y="1412"/>
                </a:cxn>
                <a:cxn ang="0">
                  <a:pos x="24" y="1092"/>
                </a:cxn>
                <a:cxn ang="0">
                  <a:pos x="24" y="771"/>
                </a:cxn>
                <a:cxn ang="0">
                  <a:pos x="24" y="451"/>
                </a:cxn>
                <a:cxn ang="0">
                  <a:pos x="24" y="130"/>
                </a:cxn>
                <a:cxn ang="0">
                  <a:pos x="67" y="110"/>
                </a:cxn>
                <a:cxn ang="0">
                  <a:pos x="104" y="90"/>
                </a:cxn>
                <a:cxn ang="0">
                  <a:pos x="134" y="63"/>
                </a:cxn>
                <a:cxn ang="0">
                  <a:pos x="168" y="40"/>
                </a:cxn>
                <a:cxn ang="0">
                  <a:pos x="191" y="17"/>
                </a:cxn>
                <a:cxn ang="0">
                  <a:pos x="222" y="3"/>
                </a:cxn>
                <a:cxn ang="0">
                  <a:pos x="252" y="0"/>
                </a:cxn>
                <a:cxn ang="0">
                  <a:pos x="295" y="13"/>
                </a:cxn>
                <a:cxn ang="0">
                  <a:pos x="342" y="43"/>
                </a:cxn>
                <a:cxn ang="0">
                  <a:pos x="406" y="100"/>
                </a:cxn>
                <a:cxn ang="0">
                  <a:pos x="473" y="177"/>
                </a:cxn>
                <a:cxn ang="0">
                  <a:pos x="550" y="277"/>
                </a:cxn>
                <a:cxn ang="0">
                  <a:pos x="624" y="397"/>
                </a:cxn>
                <a:cxn ang="0">
                  <a:pos x="695" y="537"/>
                </a:cxn>
                <a:cxn ang="0">
                  <a:pos x="758" y="694"/>
                </a:cxn>
                <a:cxn ang="0">
                  <a:pos x="815" y="875"/>
                </a:cxn>
                <a:cxn ang="0">
                  <a:pos x="869" y="1031"/>
                </a:cxn>
                <a:cxn ang="0">
                  <a:pos x="940" y="1155"/>
                </a:cxn>
                <a:cxn ang="0">
                  <a:pos x="1017" y="1248"/>
                </a:cxn>
                <a:cxn ang="0">
                  <a:pos x="1104" y="1325"/>
                </a:cxn>
                <a:cxn ang="0">
                  <a:pos x="1184" y="1389"/>
                </a:cxn>
                <a:cxn ang="0">
                  <a:pos x="1262" y="1452"/>
                </a:cxn>
                <a:cxn ang="0">
                  <a:pos x="1325" y="1522"/>
                </a:cxn>
                <a:cxn ang="0">
                  <a:pos x="1376" y="1612"/>
                </a:cxn>
                <a:cxn ang="0">
                  <a:pos x="1443" y="1716"/>
                </a:cxn>
                <a:cxn ang="0">
                  <a:pos x="1560" y="1833"/>
                </a:cxn>
                <a:cxn ang="0">
                  <a:pos x="1701" y="1950"/>
                </a:cxn>
                <a:cxn ang="0">
                  <a:pos x="1852" y="2070"/>
                </a:cxn>
                <a:cxn ang="0">
                  <a:pos x="1979" y="2180"/>
                </a:cxn>
                <a:cxn ang="0">
                  <a:pos x="2073" y="2280"/>
                </a:cxn>
                <a:cxn ang="0">
                  <a:pos x="2110" y="2367"/>
                </a:cxn>
                <a:cxn ang="0">
                  <a:pos x="2067" y="2437"/>
                </a:cxn>
                <a:cxn ang="0">
                  <a:pos x="1932" y="2490"/>
                </a:cxn>
                <a:cxn ang="0">
                  <a:pos x="1735" y="2544"/>
                </a:cxn>
                <a:cxn ang="0">
                  <a:pos x="1483" y="2594"/>
                </a:cxn>
                <a:cxn ang="0">
                  <a:pos x="1211" y="2641"/>
                </a:cxn>
                <a:cxn ang="0">
                  <a:pos x="929" y="2677"/>
                </a:cxn>
                <a:cxn ang="0">
                  <a:pos x="664" y="2707"/>
                </a:cxn>
                <a:cxn ang="0">
                  <a:pos x="433" y="2727"/>
                </a:cxn>
                <a:cxn ang="0">
                  <a:pos x="262" y="2744"/>
                </a:cxn>
                <a:cxn ang="0">
                  <a:pos x="144" y="2744"/>
                </a:cxn>
                <a:cxn ang="0">
                  <a:pos x="67" y="2741"/>
                </a:cxn>
                <a:cxn ang="0">
                  <a:pos x="20" y="2731"/>
                </a:cxn>
                <a:cxn ang="0">
                  <a:pos x="4" y="2724"/>
                </a:cxn>
                <a:cxn ang="0">
                  <a:pos x="0" y="2711"/>
                </a:cxn>
                <a:cxn ang="0">
                  <a:pos x="7" y="2701"/>
                </a:cxn>
                <a:cxn ang="0">
                  <a:pos x="17" y="2694"/>
                </a:cxn>
                <a:cxn ang="0">
                  <a:pos x="24" y="2694"/>
                </a:cxn>
              </a:cxnLst>
              <a:rect l="0" t="0" r="r" b="b"/>
              <a:pathLst>
                <a:path w="2110" h="2744">
                  <a:moveTo>
                    <a:pt x="24" y="2694"/>
                  </a:moveTo>
                  <a:lnTo>
                    <a:pt x="24" y="2374"/>
                  </a:lnTo>
                  <a:lnTo>
                    <a:pt x="24" y="2053"/>
                  </a:lnTo>
                  <a:lnTo>
                    <a:pt x="24" y="1733"/>
                  </a:lnTo>
                  <a:lnTo>
                    <a:pt x="24" y="1412"/>
                  </a:lnTo>
                  <a:lnTo>
                    <a:pt x="24" y="1092"/>
                  </a:lnTo>
                  <a:lnTo>
                    <a:pt x="24" y="771"/>
                  </a:lnTo>
                  <a:lnTo>
                    <a:pt x="24" y="451"/>
                  </a:lnTo>
                  <a:lnTo>
                    <a:pt x="24" y="130"/>
                  </a:lnTo>
                  <a:lnTo>
                    <a:pt x="67" y="110"/>
                  </a:lnTo>
                  <a:lnTo>
                    <a:pt x="104" y="90"/>
                  </a:lnTo>
                  <a:lnTo>
                    <a:pt x="134" y="63"/>
                  </a:lnTo>
                  <a:lnTo>
                    <a:pt x="168" y="40"/>
                  </a:lnTo>
                  <a:lnTo>
                    <a:pt x="191" y="17"/>
                  </a:lnTo>
                  <a:lnTo>
                    <a:pt x="222" y="3"/>
                  </a:lnTo>
                  <a:lnTo>
                    <a:pt x="252" y="0"/>
                  </a:lnTo>
                  <a:lnTo>
                    <a:pt x="295" y="13"/>
                  </a:lnTo>
                  <a:lnTo>
                    <a:pt x="342" y="43"/>
                  </a:lnTo>
                  <a:lnTo>
                    <a:pt x="406" y="100"/>
                  </a:lnTo>
                  <a:lnTo>
                    <a:pt x="473" y="177"/>
                  </a:lnTo>
                  <a:lnTo>
                    <a:pt x="550" y="277"/>
                  </a:lnTo>
                  <a:lnTo>
                    <a:pt x="624" y="397"/>
                  </a:lnTo>
                  <a:lnTo>
                    <a:pt x="695" y="537"/>
                  </a:lnTo>
                  <a:lnTo>
                    <a:pt x="758" y="694"/>
                  </a:lnTo>
                  <a:lnTo>
                    <a:pt x="815" y="875"/>
                  </a:lnTo>
                  <a:lnTo>
                    <a:pt x="869" y="1031"/>
                  </a:lnTo>
                  <a:lnTo>
                    <a:pt x="940" y="1155"/>
                  </a:lnTo>
                  <a:lnTo>
                    <a:pt x="1017" y="1248"/>
                  </a:lnTo>
                  <a:lnTo>
                    <a:pt x="1104" y="1325"/>
                  </a:lnTo>
                  <a:lnTo>
                    <a:pt x="1184" y="1389"/>
                  </a:lnTo>
                  <a:lnTo>
                    <a:pt x="1262" y="1452"/>
                  </a:lnTo>
                  <a:lnTo>
                    <a:pt x="1325" y="1522"/>
                  </a:lnTo>
                  <a:lnTo>
                    <a:pt x="1376" y="1612"/>
                  </a:lnTo>
                  <a:lnTo>
                    <a:pt x="1443" y="1716"/>
                  </a:lnTo>
                  <a:lnTo>
                    <a:pt x="1560" y="1833"/>
                  </a:lnTo>
                  <a:lnTo>
                    <a:pt x="1701" y="1950"/>
                  </a:lnTo>
                  <a:lnTo>
                    <a:pt x="1852" y="2070"/>
                  </a:lnTo>
                  <a:lnTo>
                    <a:pt x="1979" y="2180"/>
                  </a:lnTo>
                  <a:lnTo>
                    <a:pt x="2073" y="2280"/>
                  </a:lnTo>
                  <a:lnTo>
                    <a:pt x="2110" y="2367"/>
                  </a:lnTo>
                  <a:lnTo>
                    <a:pt x="2067" y="2437"/>
                  </a:lnTo>
                  <a:lnTo>
                    <a:pt x="1932" y="2490"/>
                  </a:lnTo>
                  <a:lnTo>
                    <a:pt x="1735" y="2544"/>
                  </a:lnTo>
                  <a:lnTo>
                    <a:pt x="1483" y="2594"/>
                  </a:lnTo>
                  <a:lnTo>
                    <a:pt x="1211" y="2641"/>
                  </a:lnTo>
                  <a:lnTo>
                    <a:pt x="929" y="2677"/>
                  </a:lnTo>
                  <a:lnTo>
                    <a:pt x="664" y="2707"/>
                  </a:lnTo>
                  <a:lnTo>
                    <a:pt x="433" y="2727"/>
                  </a:lnTo>
                  <a:lnTo>
                    <a:pt x="262" y="2744"/>
                  </a:lnTo>
                  <a:lnTo>
                    <a:pt x="144" y="2744"/>
                  </a:lnTo>
                  <a:lnTo>
                    <a:pt x="67" y="2741"/>
                  </a:lnTo>
                  <a:lnTo>
                    <a:pt x="20" y="2731"/>
                  </a:lnTo>
                  <a:lnTo>
                    <a:pt x="4" y="2724"/>
                  </a:lnTo>
                  <a:lnTo>
                    <a:pt x="0" y="2711"/>
                  </a:lnTo>
                  <a:lnTo>
                    <a:pt x="7" y="2701"/>
                  </a:lnTo>
                  <a:lnTo>
                    <a:pt x="17" y="2694"/>
                  </a:lnTo>
                  <a:lnTo>
                    <a:pt x="24" y="2694"/>
                  </a:lnTo>
                  <a:close/>
                </a:path>
              </a:pathLst>
            </a:custGeom>
            <a:solidFill>
              <a:srgbClr val="82A18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8" name="Freeform 337"/>
            <p:cNvSpPr>
              <a:spLocks/>
            </p:cNvSpPr>
            <p:nvPr/>
          </p:nvSpPr>
          <p:spPr bwMode="auto">
            <a:xfrm>
              <a:off x="1296" y="6288"/>
              <a:ext cx="1993" cy="2737"/>
            </a:xfrm>
            <a:custGeom>
              <a:avLst/>
              <a:gdLst/>
              <a:ahLst/>
              <a:cxnLst>
                <a:cxn ang="0">
                  <a:pos x="24" y="2687"/>
                </a:cxn>
                <a:cxn ang="0">
                  <a:pos x="24" y="2367"/>
                </a:cxn>
                <a:cxn ang="0">
                  <a:pos x="24" y="2046"/>
                </a:cxn>
                <a:cxn ang="0">
                  <a:pos x="24" y="1726"/>
                </a:cxn>
                <a:cxn ang="0">
                  <a:pos x="24" y="1405"/>
                </a:cxn>
                <a:cxn ang="0">
                  <a:pos x="24" y="1085"/>
                </a:cxn>
                <a:cxn ang="0">
                  <a:pos x="24" y="764"/>
                </a:cxn>
                <a:cxn ang="0">
                  <a:pos x="24" y="444"/>
                </a:cxn>
                <a:cxn ang="0">
                  <a:pos x="24" y="126"/>
                </a:cxn>
                <a:cxn ang="0">
                  <a:pos x="64" y="106"/>
                </a:cxn>
                <a:cxn ang="0">
                  <a:pos x="101" y="86"/>
                </a:cxn>
                <a:cxn ang="0">
                  <a:pos x="128" y="60"/>
                </a:cxn>
                <a:cxn ang="0">
                  <a:pos x="158" y="40"/>
                </a:cxn>
                <a:cxn ang="0">
                  <a:pos x="181" y="16"/>
                </a:cxn>
                <a:cxn ang="0">
                  <a:pos x="212" y="3"/>
                </a:cxn>
                <a:cxn ang="0">
                  <a:pos x="242" y="0"/>
                </a:cxn>
                <a:cxn ang="0">
                  <a:pos x="282" y="13"/>
                </a:cxn>
                <a:cxn ang="0">
                  <a:pos x="326" y="40"/>
                </a:cxn>
                <a:cxn ang="0">
                  <a:pos x="386" y="96"/>
                </a:cxn>
                <a:cxn ang="0">
                  <a:pos x="450" y="177"/>
                </a:cxn>
                <a:cxn ang="0">
                  <a:pos x="520" y="277"/>
                </a:cxn>
                <a:cxn ang="0">
                  <a:pos x="587" y="394"/>
                </a:cxn>
                <a:cxn ang="0">
                  <a:pos x="654" y="534"/>
                </a:cxn>
                <a:cxn ang="0">
                  <a:pos x="715" y="691"/>
                </a:cxn>
                <a:cxn ang="0">
                  <a:pos x="768" y="871"/>
                </a:cxn>
                <a:cxn ang="0">
                  <a:pos x="819" y="1028"/>
                </a:cxn>
                <a:cxn ang="0">
                  <a:pos x="886" y="1151"/>
                </a:cxn>
                <a:cxn ang="0">
                  <a:pos x="963" y="1245"/>
                </a:cxn>
                <a:cxn ang="0">
                  <a:pos x="1044" y="1322"/>
                </a:cxn>
                <a:cxn ang="0">
                  <a:pos x="1117" y="1385"/>
                </a:cxn>
                <a:cxn ang="0">
                  <a:pos x="1191" y="1448"/>
                </a:cxn>
                <a:cxn ang="0">
                  <a:pos x="1251" y="1519"/>
                </a:cxn>
                <a:cxn ang="0">
                  <a:pos x="1302" y="1609"/>
                </a:cxn>
                <a:cxn ang="0">
                  <a:pos x="1366" y="1712"/>
                </a:cxn>
                <a:cxn ang="0">
                  <a:pos x="1473" y="1826"/>
                </a:cxn>
                <a:cxn ang="0">
                  <a:pos x="1607" y="1943"/>
                </a:cxn>
                <a:cxn ang="0">
                  <a:pos x="1748" y="2063"/>
                </a:cxn>
                <a:cxn ang="0">
                  <a:pos x="1869" y="2173"/>
                </a:cxn>
                <a:cxn ang="0">
                  <a:pos x="1959" y="2273"/>
                </a:cxn>
                <a:cxn ang="0">
                  <a:pos x="1993" y="2360"/>
                </a:cxn>
                <a:cxn ang="0">
                  <a:pos x="1953" y="2430"/>
                </a:cxn>
                <a:cxn ang="0">
                  <a:pos x="1825" y="2483"/>
                </a:cxn>
                <a:cxn ang="0">
                  <a:pos x="1637" y="2537"/>
                </a:cxn>
                <a:cxn ang="0">
                  <a:pos x="1402" y="2587"/>
                </a:cxn>
                <a:cxn ang="0">
                  <a:pos x="1144" y="2634"/>
                </a:cxn>
                <a:cxn ang="0">
                  <a:pos x="876" y="2670"/>
                </a:cxn>
                <a:cxn ang="0">
                  <a:pos x="628" y="2700"/>
                </a:cxn>
                <a:cxn ang="0">
                  <a:pos x="409" y="2720"/>
                </a:cxn>
                <a:cxn ang="0">
                  <a:pos x="248" y="2737"/>
                </a:cxn>
                <a:cxn ang="0">
                  <a:pos x="134" y="2737"/>
                </a:cxn>
                <a:cxn ang="0">
                  <a:pos x="64" y="2734"/>
                </a:cxn>
                <a:cxn ang="0">
                  <a:pos x="20" y="2724"/>
                </a:cxn>
                <a:cxn ang="0">
                  <a:pos x="4" y="2717"/>
                </a:cxn>
                <a:cxn ang="0">
                  <a:pos x="0" y="2704"/>
                </a:cxn>
                <a:cxn ang="0">
                  <a:pos x="7" y="2694"/>
                </a:cxn>
                <a:cxn ang="0">
                  <a:pos x="17" y="2687"/>
                </a:cxn>
                <a:cxn ang="0">
                  <a:pos x="24" y="2687"/>
                </a:cxn>
              </a:cxnLst>
              <a:rect l="0" t="0" r="r" b="b"/>
              <a:pathLst>
                <a:path w="1993" h="2737">
                  <a:moveTo>
                    <a:pt x="24" y="2687"/>
                  </a:moveTo>
                  <a:lnTo>
                    <a:pt x="24" y="2367"/>
                  </a:lnTo>
                  <a:lnTo>
                    <a:pt x="24" y="2046"/>
                  </a:lnTo>
                  <a:lnTo>
                    <a:pt x="24" y="1726"/>
                  </a:lnTo>
                  <a:lnTo>
                    <a:pt x="24" y="1405"/>
                  </a:lnTo>
                  <a:lnTo>
                    <a:pt x="24" y="1085"/>
                  </a:lnTo>
                  <a:lnTo>
                    <a:pt x="24" y="764"/>
                  </a:lnTo>
                  <a:lnTo>
                    <a:pt x="24" y="444"/>
                  </a:lnTo>
                  <a:lnTo>
                    <a:pt x="24" y="126"/>
                  </a:lnTo>
                  <a:lnTo>
                    <a:pt x="64" y="106"/>
                  </a:lnTo>
                  <a:lnTo>
                    <a:pt x="101" y="86"/>
                  </a:lnTo>
                  <a:lnTo>
                    <a:pt x="128" y="60"/>
                  </a:lnTo>
                  <a:lnTo>
                    <a:pt x="158" y="40"/>
                  </a:lnTo>
                  <a:lnTo>
                    <a:pt x="181" y="16"/>
                  </a:lnTo>
                  <a:lnTo>
                    <a:pt x="212" y="3"/>
                  </a:lnTo>
                  <a:lnTo>
                    <a:pt x="242" y="0"/>
                  </a:lnTo>
                  <a:lnTo>
                    <a:pt x="282" y="13"/>
                  </a:lnTo>
                  <a:lnTo>
                    <a:pt x="326" y="40"/>
                  </a:lnTo>
                  <a:lnTo>
                    <a:pt x="386" y="96"/>
                  </a:lnTo>
                  <a:lnTo>
                    <a:pt x="450" y="177"/>
                  </a:lnTo>
                  <a:lnTo>
                    <a:pt x="520" y="277"/>
                  </a:lnTo>
                  <a:lnTo>
                    <a:pt x="587" y="394"/>
                  </a:lnTo>
                  <a:lnTo>
                    <a:pt x="654" y="534"/>
                  </a:lnTo>
                  <a:lnTo>
                    <a:pt x="715" y="691"/>
                  </a:lnTo>
                  <a:lnTo>
                    <a:pt x="768" y="871"/>
                  </a:lnTo>
                  <a:lnTo>
                    <a:pt x="819" y="1028"/>
                  </a:lnTo>
                  <a:lnTo>
                    <a:pt x="886" y="1151"/>
                  </a:lnTo>
                  <a:lnTo>
                    <a:pt x="963" y="1245"/>
                  </a:lnTo>
                  <a:lnTo>
                    <a:pt x="1044" y="1322"/>
                  </a:lnTo>
                  <a:lnTo>
                    <a:pt x="1117" y="1385"/>
                  </a:lnTo>
                  <a:lnTo>
                    <a:pt x="1191" y="1448"/>
                  </a:lnTo>
                  <a:lnTo>
                    <a:pt x="1251" y="1519"/>
                  </a:lnTo>
                  <a:lnTo>
                    <a:pt x="1302" y="1609"/>
                  </a:lnTo>
                  <a:lnTo>
                    <a:pt x="1366" y="1712"/>
                  </a:lnTo>
                  <a:lnTo>
                    <a:pt x="1473" y="1826"/>
                  </a:lnTo>
                  <a:lnTo>
                    <a:pt x="1607" y="1943"/>
                  </a:lnTo>
                  <a:lnTo>
                    <a:pt x="1748" y="2063"/>
                  </a:lnTo>
                  <a:lnTo>
                    <a:pt x="1869" y="2173"/>
                  </a:lnTo>
                  <a:lnTo>
                    <a:pt x="1959" y="2273"/>
                  </a:lnTo>
                  <a:lnTo>
                    <a:pt x="1993" y="2360"/>
                  </a:lnTo>
                  <a:lnTo>
                    <a:pt x="1953" y="2430"/>
                  </a:lnTo>
                  <a:lnTo>
                    <a:pt x="1825" y="2483"/>
                  </a:lnTo>
                  <a:lnTo>
                    <a:pt x="1637" y="2537"/>
                  </a:lnTo>
                  <a:lnTo>
                    <a:pt x="1402" y="2587"/>
                  </a:lnTo>
                  <a:lnTo>
                    <a:pt x="1144" y="2634"/>
                  </a:lnTo>
                  <a:lnTo>
                    <a:pt x="876" y="2670"/>
                  </a:lnTo>
                  <a:lnTo>
                    <a:pt x="628" y="2700"/>
                  </a:lnTo>
                  <a:lnTo>
                    <a:pt x="409" y="2720"/>
                  </a:lnTo>
                  <a:lnTo>
                    <a:pt x="248" y="2737"/>
                  </a:lnTo>
                  <a:lnTo>
                    <a:pt x="134" y="2737"/>
                  </a:lnTo>
                  <a:lnTo>
                    <a:pt x="64" y="2734"/>
                  </a:lnTo>
                  <a:lnTo>
                    <a:pt x="20" y="2724"/>
                  </a:lnTo>
                  <a:lnTo>
                    <a:pt x="4" y="2717"/>
                  </a:lnTo>
                  <a:lnTo>
                    <a:pt x="0" y="2704"/>
                  </a:lnTo>
                  <a:lnTo>
                    <a:pt x="7" y="2694"/>
                  </a:lnTo>
                  <a:lnTo>
                    <a:pt x="17" y="2687"/>
                  </a:lnTo>
                  <a:lnTo>
                    <a:pt x="24" y="2687"/>
                  </a:lnTo>
                  <a:close/>
                </a:path>
              </a:pathLst>
            </a:custGeom>
            <a:solidFill>
              <a:srgbClr val="8CA88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39" name="Freeform 338"/>
            <p:cNvSpPr>
              <a:spLocks/>
            </p:cNvSpPr>
            <p:nvPr/>
          </p:nvSpPr>
          <p:spPr bwMode="auto">
            <a:xfrm>
              <a:off x="1293" y="6291"/>
              <a:ext cx="1875" cy="2734"/>
            </a:xfrm>
            <a:custGeom>
              <a:avLst/>
              <a:gdLst/>
              <a:ahLst/>
              <a:cxnLst>
                <a:cxn ang="0">
                  <a:pos x="20" y="2684"/>
                </a:cxn>
                <a:cxn ang="0">
                  <a:pos x="20" y="2364"/>
                </a:cxn>
                <a:cxn ang="0">
                  <a:pos x="20" y="2043"/>
                </a:cxn>
                <a:cxn ang="0">
                  <a:pos x="20" y="1726"/>
                </a:cxn>
                <a:cxn ang="0">
                  <a:pos x="20" y="1409"/>
                </a:cxn>
                <a:cxn ang="0">
                  <a:pos x="20" y="1088"/>
                </a:cxn>
                <a:cxn ang="0">
                  <a:pos x="20" y="768"/>
                </a:cxn>
                <a:cxn ang="0">
                  <a:pos x="20" y="451"/>
                </a:cxn>
                <a:cxn ang="0">
                  <a:pos x="20" y="133"/>
                </a:cxn>
                <a:cxn ang="0">
                  <a:pos x="60" y="113"/>
                </a:cxn>
                <a:cxn ang="0">
                  <a:pos x="94" y="90"/>
                </a:cxn>
                <a:cxn ang="0">
                  <a:pos x="121" y="63"/>
                </a:cxn>
                <a:cxn ang="0">
                  <a:pos x="151" y="40"/>
                </a:cxn>
                <a:cxn ang="0">
                  <a:pos x="174" y="17"/>
                </a:cxn>
                <a:cxn ang="0">
                  <a:pos x="201" y="3"/>
                </a:cxn>
                <a:cxn ang="0">
                  <a:pos x="228" y="0"/>
                </a:cxn>
                <a:cxn ang="0">
                  <a:pos x="265" y="13"/>
                </a:cxn>
                <a:cxn ang="0">
                  <a:pos x="305" y="40"/>
                </a:cxn>
                <a:cxn ang="0">
                  <a:pos x="362" y="97"/>
                </a:cxn>
                <a:cxn ang="0">
                  <a:pos x="423" y="177"/>
                </a:cxn>
                <a:cxn ang="0">
                  <a:pos x="490" y="277"/>
                </a:cxn>
                <a:cxn ang="0">
                  <a:pos x="553" y="397"/>
                </a:cxn>
                <a:cxn ang="0">
                  <a:pos x="617" y="537"/>
                </a:cxn>
                <a:cxn ang="0">
                  <a:pos x="674" y="694"/>
                </a:cxn>
                <a:cxn ang="0">
                  <a:pos x="724" y="871"/>
                </a:cxn>
                <a:cxn ang="0">
                  <a:pos x="771" y="1028"/>
                </a:cxn>
                <a:cxn ang="0">
                  <a:pos x="835" y="1152"/>
                </a:cxn>
                <a:cxn ang="0">
                  <a:pos x="906" y="1245"/>
                </a:cxn>
                <a:cxn ang="0">
                  <a:pos x="983" y="1322"/>
                </a:cxn>
                <a:cxn ang="0">
                  <a:pos x="1053" y="1385"/>
                </a:cxn>
                <a:cxn ang="0">
                  <a:pos x="1124" y="1449"/>
                </a:cxn>
                <a:cxn ang="0">
                  <a:pos x="1181" y="1519"/>
                </a:cxn>
                <a:cxn ang="0">
                  <a:pos x="1228" y="1612"/>
                </a:cxn>
                <a:cxn ang="0">
                  <a:pos x="1285" y="1713"/>
                </a:cxn>
                <a:cxn ang="0">
                  <a:pos x="1389" y="1826"/>
                </a:cxn>
                <a:cxn ang="0">
                  <a:pos x="1516" y="1943"/>
                </a:cxn>
                <a:cxn ang="0">
                  <a:pos x="1647" y="2063"/>
                </a:cxn>
                <a:cxn ang="0">
                  <a:pos x="1761" y="2173"/>
                </a:cxn>
                <a:cxn ang="0">
                  <a:pos x="1845" y="2277"/>
                </a:cxn>
                <a:cxn ang="0">
                  <a:pos x="1875" y="2364"/>
                </a:cxn>
                <a:cxn ang="0">
                  <a:pos x="1838" y="2434"/>
                </a:cxn>
                <a:cxn ang="0">
                  <a:pos x="1721" y="2484"/>
                </a:cxn>
                <a:cxn ang="0">
                  <a:pos x="1543" y="2537"/>
                </a:cxn>
                <a:cxn ang="0">
                  <a:pos x="1322" y="2584"/>
                </a:cxn>
                <a:cxn ang="0">
                  <a:pos x="1080" y="2631"/>
                </a:cxn>
                <a:cxn ang="0">
                  <a:pos x="828" y="2667"/>
                </a:cxn>
                <a:cxn ang="0">
                  <a:pos x="594" y="2697"/>
                </a:cxn>
                <a:cxn ang="0">
                  <a:pos x="389" y="2717"/>
                </a:cxn>
                <a:cxn ang="0">
                  <a:pos x="238" y="2734"/>
                </a:cxn>
                <a:cxn ang="0">
                  <a:pos x="131" y="2734"/>
                </a:cxn>
                <a:cxn ang="0">
                  <a:pos x="64" y="2731"/>
                </a:cxn>
                <a:cxn ang="0">
                  <a:pos x="23" y="2721"/>
                </a:cxn>
                <a:cxn ang="0">
                  <a:pos x="7" y="2714"/>
                </a:cxn>
                <a:cxn ang="0">
                  <a:pos x="0" y="2701"/>
                </a:cxn>
                <a:cxn ang="0">
                  <a:pos x="7" y="2691"/>
                </a:cxn>
                <a:cxn ang="0">
                  <a:pos x="13" y="2684"/>
                </a:cxn>
                <a:cxn ang="0">
                  <a:pos x="20" y="2684"/>
                </a:cxn>
              </a:cxnLst>
              <a:rect l="0" t="0" r="r" b="b"/>
              <a:pathLst>
                <a:path w="1875" h="2734">
                  <a:moveTo>
                    <a:pt x="20" y="2684"/>
                  </a:moveTo>
                  <a:lnTo>
                    <a:pt x="20" y="2364"/>
                  </a:lnTo>
                  <a:lnTo>
                    <a:pt x="20" y="2043"/>
                  </a:lnTo>
                  <a:lnTo>
                    <a:pt x="20" y="1726"/>
                  </a:lnTo>
                  <a:lnTo>
                    <a:pt x="20" y="1409"/>
                  </a:lnTo>
                  <a:lnTo>
                    <a:pt x="20" y="1088"/>
                  </a:lnTo>
                  <a:lnTo>
                    <a:pt x="20" y="768"/>
                  </a:lnTo>
                  <a:lnTo>
                    <a:pt x="20" y="451"/>
                  </a:lnTo>
                  <a:lnTo>
                    <a:pt x="20" y="133"/>
                  </a:lnTo>
                  <a:lnTo>
                    <a:pt x="60" y="113"/>
                  </a:lnTo>
                  <a:lnTo>
                    <a:pt x="94" y="90"/>
                  </a:lnTo>
                  <a:lnTo>
                    <a:pt x="121" y="63"/>
                  </a:lnTo>
                  <a:lnTo>
                    <a:pt x="151" y="40"/>
                  </a:lnTo>
                  <a:lnTo>
                    <a:pt x="174" y="17"/>
                  </a:lnTo>
                  <a:lnTo>
                    <a:pt x="201" y="3"/>
                  </a:lnTo>
                  <a:lnTo>
                    <a:pt x="228" y="0"/>
                  </a:lnTo>
                  <a:lnTo>
                    <a:pt x="265" y="13"/>
                  </a:lnTo>
                  <a:lnTo>
                    <a:pt x="305" y="40"/>
                  </a:lnTo>
                  <a:lnTo>
                    <a:pt x="362" y="97"/>
                  </a:lnTo>
                  <a:lnTo>
                    <a:pt x="423" y="177"/>
                  </a:lnTo>
                  <a:lnTo>
                    <a:pt x="490" y="277"/>
                  </a:lnTo>
                  <a:lnTo>
                    <a:pt x="553" y="397"/>
                  </a:lnTo>
                  <a:lnTo>
                    <a:pt x="617" y="537"/>
                  </a:lnTo>
                  <a:lnTo>
                    <a:pt x="674" y="694"/>
                  </a:lnTo>
                  <a:lnTo>
                    <a:pt x="724" y="871"/>
                  </a:lnTo>
                  <a:lnTo>
                    <a:pt x="771" y="1028"/>
                  </a:lnTo>
                  <a:lnTo>
                    <a:pt x="835" y="1152"/>
                  </a:lnTo>
                  <a:lnTo>
                    <a:pt x="906" y="1245"/>
                  </a:lnTo>
                  <a:lnTo>
                    <a:pt x="983" y="1322"/>
                  </a:lnTo>
                  <a:lnTo>
                    <a:pt x="1053" y="1385"/>
                  </a:lnTo>
                  <a:lnTo>
                    <a:pt x="1124" y="1449"/>
                  </a:lnTo>
                  <a:lnTo>
                    <a:pt x="1181" y="1519"/>
                  </a:lnTo>
                  <a:lnTo>
                    <a:pt x="1228" y="1612"/>
                  </a:lnTo>
                  <a:lnTo>
                    <a:pt x="1285" y="1713"/>
                  </a:lnTo>
                  <a:lnTo>
                    <a:pt x="1389" y="1826"/>
                  </a:lnTo>
                  <a:lnTo>
                    <a:pt x="1516" y="1943"/>
                  </a:lnTo>
                  <a:lnTo>
                    <a:pt x="1647" y="2063"/>
                  </a:lnTo>
                  <a:lnTo>
                    <a:pt x="1761" y="2173"/>
                  </a:lnTo>
                  <a:lnTo>
                    <a:pt x="1845" y="2277"/>
                  </a:lnTo>
                  <a:lnTo>
                    <a:pt x="1875" y="2364"/>
                  </a:lnTo>
                  <a:lnTo>
                    <a:pt x="1838" y="2434"/>
                  </a:lnTo>
                  <a:lnTo>
                    <a:pt x="1721" y="2484"/>
                  </a:lnTo>
                  <a:lnTo>
                    <a:pt x="1543" y="2537"/>
                  </a:lnTo>
                  <a:lnTo>
                    <a:pt x="1322" y="2584"/>
                  </a:lnTo>
                  <a:lnTo>
                    <a:pt x="1080" y="2631"/>
                  </a:lnTo>
                  <a:lnTo>
                    <a:pt x="828" y="2667"/>
                  </a:lnTo>
                  <a:lnTo>
                    <a:pt x="594" y="2697"/>
                  </a:lnTo>
                  <a:lnTo>
                    <a:pt x="389" y="2717"/>
                  </a:lnTo>
                  <a:lnTo>
                    <a:pt x="238" y="2734"/>
                  </a:lnTo>
                  <a:lnTo>
                    <a:pt x="131" y="2734"/>
                  </a:lnTo>
                  <a:lnTo>
                    <a:pt x="64" y="2731"/>
                  </a:lnTo>
                  <a:lnTo>
                    <a:pt x="23" y="2721"/>
                  </a:lnTo>
                  <a:lnTo>
                    <a:pt x="7" y="2714"/>
                  </a:lnTo>
                  <a:lnTo>
                    <a:pt x="0" y="2701"/>
                  </a:lnTo>
                  <a:lnTo>
                    <a:pt x="7" y="2691"/>
                  </a:lnTo>
                  <a:lnTo>
                    <a:pt x="13" y="2684"/>
                  </a:lnTo>
                  <a:lnTo>
                    <a:pt x="20" y="2684"/>
                  </a:lnTo>
                  <a:close/>
                </a:path>
              </a:pathLst>
            </a:custGeom>
            <a:solidFill>
              <a:srgbClr val="96B09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0" name="Freeform 339"/>
            <p:cNvSpPr>
              <a:spLocks/>
            </p:cNvSpPr>
            <p:nvPr/>
          </p:nvSpPr>
          <p:spPr bwMode="auto">
            <a:xfrm>
              <a:off x="1293" y="6301"/>
              <a:ext cx="1754" cy="2724"/>
            </a:xfrm>
            <a:custGeom>
              <a:avLst/>
              <a:gdLst/>
              <a:ahLst/>
              <a:cxnLst>
                <a:cxn ang="0">
                  <a:pos x="20" y="2674"/>
                </a:cxn>
                <a:cxn ang="0">
                  <a:pos x="20" y="2354"/>
                </a:cxn>
                <a:cxn ang="0">
                  <a:pos x="20" y="2033"/>
                </a:cxn>
                <a:cxn ang="0">
                  <a:pos x="20" y="1716"/>
                </a:cxn>
                <a:cxn ang="0">
                  <a:pos x="20" y="1399"/>
                </a:cxn>
                <a:cxn ang="0">
                  <a:pos x="20" y="1078"/>
                </a:cxn>
                <a:cxn ang="0">
                  <a:pos x="20" y="764"/>
                </a:cxn>
                <a:cxn ang="0">
                  <a:pos x="20" y="444"/>
                </a:cxn>
                <a:cxn ang="0">
                  <a:pos x="20" y="130"/>
                </a:cxn>
                <a:cxn ang="0">
                  <a:pos x="57" y="110"/>
                </a:cxn>
                <a:cxn ang="0">
                  <a:pos x="90" y="90"/>
                </a:cxn>
                <a:cxn ang="0">
                  <a:pos x="114" y="63"/>
                </a:cxn>
                <a:cxn ang="0">
                  <a:pos x="141" y="40"/>
                </a:cxn>
                <a:cxn ang="0">
                  <a:pos x="164" y="17"/>
                </a:cxn>
                <a:cxn ang="0">
                  <a:pos x="188" y="3"/>
                </a:cxn>
                <a:cxn ang="0">
                  <a:pos x="215" y="0"/>
                </a:cxn>
                <a:cxn ang="0">
                  <a:pos x="251" y="13"/>
                </a:cxn>
                <a:cxn ang="0">
                  <a:pos x="292" y="40"/>
                </a:cxn>
                <a:cxn ang="0">
                  <a:pos x="342" y="97"/>
                </a:cxn>
                <a:cxn ang="0">
                  <a:pos x="399" y="174"/>
                </a:cxn>
                <a:cxn ang="0">
                  <a:pos x="459" y="274"/>
                </a:cxn>
                <a:cxn ang="0">
                  <a:pos x="520" y="391"/>
                </a:cxn>
                <a:cxn ang="0">
                  <a:pos x="580" y="531"/>
                </a:cxn>
                <a:cxn ang="0">
                  <a:pos x="634" y="688"/>
                </a:cxn>
                <a:cxn ang="0">
                  <a:pos x="681" y="868"/>
                </a:cxn>
                <a:cxn ang="0">
                  <a:pos x="724" y="1025"/>
                </a:cxn>
                <a:cxn ang="0">
                  <a:pos x="785" y="1145"/>
                </a:cxn>
                <a:cxn ang="0">
                  <a:pos x="849" y="1239"/>
                </a:cxn>
                <a:cxn ang="0">
                  <a:pos x="919" y="1315"/>
                </a:cxn>
                <a:cxn ang="0">
                  <a:pos x="986" y="1379"/>
                </a:cxn>
                <a:cxn ang="0">
                  <a:pos x="1050" y="1442"/>
                </a:cxn>
                <a:cxn ang="0">
                  <a:pos x="1104" y="1512"/>
                </a:cxn>
                <a:cxn ang="0">
                  <a:pos x="1147" y="1602"/>
                </a:cxn>
                <a:cxn ang="0">
                  <a:pos x="1201" y="1706"/>
                </a:cxn>
                <a:cxn ang="0">
                  <a:pos x="1298" y="1819"/>
                </a:cxn>
                <a:cxn ang="0">
                  <a:pos x="1416" y="1936"/>
                </a:cxn>
                <a:cxn ang="0">
                  <a:pos x="1540" y="2053"/>
                </a:cxn>
                <a:cxn ang="0">
                  <a:pos x="1647" y="2163"/>
                </a:cxn>
                <a:cxn ang="0">
                  <a:pos x="1727" y="2267"/>
                </a:cxn>
                <a:cxn ang="0">
                  <a:pos x="1754" y="2354"/>
                </a:cxn>
                <a:cxn ang="0">
                  <a:pos x="1724" y="2424"/>
                </a:cxn>
                <a:cxn ang="0">
                  <a:pos x="1613" y="2474"/>
                </a:cxn>
                <a:cxn ang="0">
                  <a:pos x="1446" y="2527"/>
                </a:cxn>
                <a:cxn ang="0">
                  <a:pos x="1238" y="2574"/>
                </a:cxn>
                <a:cxn ang="0">
                  <a:pos x="1010" y="2621"/>
                </a:cxn>
                <a:cxn ang="0">
                  <a:pos x="775" y="2657"/>
                </a:cxn>
                <a:cxn ang="0">
                  <a:pos x="557" y="2687"/>
                </a:cxn>
                <a:cxn ang="0">
                  <a:pos x="366" y="2707"/>
                </a:cxn>
                <a:cxn ang="0">
                  <a:pos x="225" y="2724"/>
                </a:cxn>
                <a:cxn ang="0">
                  <a:pos x="124" y="2724"/>
                </a:cxn>
                <a:cxn ang="0">
                  <a:pos x="60" y="2721"/>
                </a:cxn>
                <a:cxn ang="0">
                  <a:pos x="23" y="2711"/>
                </a:cxn>
                <a:cxn ang="0">
                  <a:pos x="7" y="2704"/>
                </a:cxn>
                <a:cxn ang="0">
                  <a:pos x="0" y="2691"/>
                </a:cxn>
                <a:cxn ang="0">
                  <a:pos x="7" y="2681"/>
                </a:cxn>
                <a:cxn ang="0">
                  <a:pos x="13" y="2674"/>
                </a:cxn>
                <a:cxn ang="0">
                  <a:pos x="20" y="2674"/>
                </a:cxn>
              </a:cxnLst>
              <a:rect l="0" t="0" r="r" b="b"/>
              <a:pathLst>
                <a:path w="1754" h="2724">
                  <a:moveTo>
                    <a:pt x="20" y="2674"/>
                  </a:moveTo>
                  <a:lnTo>
                    <a:pt x="20" y="2354"/>
                  </a:lnTo>
                  <a:lnTo>
                    <a:pt x="20" y="2033"/>
                  </a:lnTo>
                  <a:lnTo>
                    <a:pt x="20" y="1716"/>
                  </a:lnTo>
                  <a:lnTo>
                    <a:pt x="20" y="1399"/>
                  </a:lnTo>
                  <a:lnTo>
                    <a:pt x="20" y="1078"/>
                  </a:lnTo>
                  <a:lnTo>
                    <a:pt x="20" y="764"/>
                  </a:lnTo>
                  <a:lnTo>
                    <a:pt x="20" y="444"/>
                  </a:lnTo>
                  <a:lnTo>
                    <a:pt x="20" y="130"/>
                  </a:lnTo>
                  <a:lnTo>
                    <a:pt x="57" y="110"/>
                  </a:lnTo>
                  <a:lnTo>
                    <a:pt x="90" y="90"/>
                  </a:lnTo>
                  <a:lnTo>
                    <a:pt x="114" y="63"/>
                  </a:lnTo>
                  <a:lnTo>
                    <a:pt x="141" y="40"/>
                  </a:lnTo>
                  <a:lnTo>
                    <a:pt x="164" y="17"/>
                  </a:lnTo>
                  <a:lnTo>
                    <a:pt x="188" y="3"/>
                  </a:lnTo>
                  <a:lnTo>
                    <a:pt x="215" y="0"/>
                  </a:lnTo>
                  <a:lnTo>
                    <a:pt x="251" y="13"/>
                  </a:lnTo>
                  <a:lnTo>
                    <a:pt x="292" y="40"/>
                  </a:lnTo>
                  <a:lnTo>
                    <a:pt x="342" y="97"/>
                  </a:lnTo>
                  <a:lnTo>
                    <a:pt x="399" y="174"/>
                  </a:lnTo>
                  <a:lnTo>
                    <a:pt x="459" y="274"/>
                  </a:lnTo>
                  <a:lnTo>
                    <a:pt x="520" y="391"/>
                  </a:lnTo>
                  <a:lnTo>
                    <a:pt x="580" y="531"/>
                  </a:lnTo>
                  <a:lnTo>
                    <a:pt x="634" y="688"/>
                  </a:lnTo>
                  <a:lnTo>
                    <a:pt x="681" y="868"/>
                  </a:lnTo>
                  <a:lnTo>
                    <a:pt x="724" y="1025"/>
                  </a:lnTo>
                  <a:lnTo>
                    <a:pt x="785" y="1145"/>
                  </a:lnTo>
                  <a:lnTo>
                    <a:pt x="849" y="1239"/>
                  </a:lnTo>
                  <a:lnTo>
                    <a:pt x="919" y="1315"/>
                  </a:lnTo>
                  <a:lnTo>
                    <a:pt x="986" y="1379"/>
                  </a:lnTo>
                  <a:lnTo>
                    <a:pt x="1050" y="1442"/>
                  </a:lnTo>
                  <a:lnTo>
                    <a:pt x="1104" y="1512"/>
                  </a:lnTo>
                  <a:lnTo>
                    <a:pt x="1147" y="1602"/>
                  </a:lnTo>
                  <a:lnTo>
                    <a:pt x="1201" y="1706"/>
                  </a:lnTo>
                  <a:lnTo>
                    <a:pt x="1298" y="1819"/>
                  </a:lnTo>
                  <a:lnTo>
                    <a:pt x="1416" y="1936"/>
                  </a:lnTo>
                  <a:lnTo>
                    <a:pt x="1540" y="2053"/>
                  </a:lnTo>
                  <a:lnTo>
                    <a:pt x="1647" y="2163"/>
                  </a:lnTo>
                  <a:lnTo>
                    <a:pt x="1727" y="2267"/>
                  </a:lnTo>
                  <a:lnTo>
                    <a:pt x="1754" y="2354"/>
                  </a:lnTo>
                  <a:lnTo>
                    <a:pt x="1724" y="2424"/>
                  </a:lnTo>
                  <a:lnTo>
                    <a:pt x="1613" y="2474"/>
                  </a:lnTo>
                  <a:lnTo>
                    <a:pt x="1446" y="2527"/>
                  </a:lnTo>
                  <a:lnTo>
                    <a:pt x="1238" y="2574"/>
                  </a:lnTo>
                  <a:lnTo>
                    <a:pt x="1010" y="2621"/>
                  </a:lnTo>
                  <a:lnTo>
                    <a:pt x="775" y="2657"/>
                  </a:lnTo>
                  <a:lnTo>
                    <a:pt x="557" y="2687"/>
                  </a:lnTo>
                  <a:lnTo>
                    <a:pt x="366" y="2707"/>
                  </a:lnTo>
                  <a:lnTo>
                    <a:pt x="225" y="2724"/>
                  </a:lnTo>
                  <a:lnTo>
                    <a:pt x="124" y="2724"/>
                  </a:lnTo>
                  <a:lnTo>
                    <a:pt x="60" y="2721"/>
                  </a:lnTo>
                  <a:lnTo>
                    <a:pt x="23" y="2711"/>
                  </a:lnTo>
                  <a:lnTo>
                    <a:pt x="7" y="2704"/>
                  </a:lnTo>
                  <a:lnTo>
                    <a:pt x="0" y="2691"/>
                  </a:lnTo>
                  <a:lnTo>
                    <a:pt x="7" y="2681"/>
                  </a:lnTo>
                  <a:lnTo>
                    <a:pt x="13" y="2674"/>
                  </a:lnTo>
                  <a:lnTo>
                    <a:pt x="20" y="2674"/>
                  </a:lnTo>
                  <a:close/>
                </a:path>
              </a:pathLst>
            </a:custGeom>
            <a:solidFill>
              <a:srgbClr val="A1B8A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1" name="Freeform 340"/>
            <p:cNvSpPr>
              <a:spLocks/>
            </p:cNvSpPr>
            <p:nvPr/>
          </p:nvSpPr>
          <p:spPr bwMode="auto">
            <a:xfrm>
              <a:off x="1293" y="6304"/>
              <a:ext cx="1637" cy="2721"/>
            </a:xfrm>
            <a:custGeom>
              <a:avLst/>
              <a:gdLst/>
              <a:ahLst/>
              <a:cxnLst>
                <a:cxn ang="0">
                  <a:pos x="20" y="2671"/>
                </a:cxn>
                <a:cxn ang="0">
                  <a:pos x="20" y="2351"/>
                </a:cxn>
                <a:cxn ang="0">
                  <a:pos x="20" y="2033"/>
                </a:cxn>
                <a:cxn ang="0">
                  <a:pos x="20" y="1716"/>
                </a:cxn>
                <a:cxn ang="0">
                  <a:pos x="20" y="1399"/>
                </a:cxn>
                <a:cxn ang="0">
                  <a:pos x="20" y="1079"/>
                </a:cxn>
                <a:cxn ang="0">
                  <a:pos x="20" y="765"/>
                </a:cxn>
                <a:cxn ang="0">
                  <a:pos x="20" y="444"/>
                </a:cxn>
                <a:cxn ang="0">
                  <a:pos x="20" y="130"/>
                </a:cxn>
                <a:cxn ang="0">
                  <a:pos x="54" y="110"/>
                </a:cxn>
                <a:cxn ang="0">
                  <a:pos x="84" y="90"/>
                </a:cxn>
                <a:cxn ang="0">
                  <a:pos x="107" y="64"/>
                </a:cxn>
                <a:cxn ang="0">
                  <a:pos x="131" y="40"/>
                </a:cxn>
                <a:cxn ang="0">
                  <a:pos x="151" y="17"/>
                </a:cxn>
                <a:cxn ang="0">
                  <a:pos x="174" y="4"/>
                </a:cxn>
                <a:cxn ang="0">
                  <a:pos x="201" y="0"/>
                </a:cxn>
                <a:cxn ang="0">
                  <a:pos x="235" y="14"/>
                </a:cxn>
                <a:cxn ang="0">
                  <a:pos x="272" y="44"/>
                </a:cxn>
                <a:cxn ang="0">
                  <a:pos x="319" y="100"/>
                </a:cxn>
                <a:cxn ang="0">
                  <a:pos x="369" y="177"/>
                </a:cxn>
                <a:cxn ang="0">
                  <a:pos x="429" y="277"/>
                </a:cxn>
                <a:cxn ang="0">
                  <a:pos x="486" y="394"/>
                </a:cxn>
                <a:cxn ang="0">
                  <a:pos x="543" y="534"/>
                </a:cxn>
                <a:cxn ang="0">
                  <a:pos x="590" y="691"/>
                </a:cxn>
                <a:cxn ang="0">
                  <a:pos x="637" y="865"/>
                </a:cxn>
                <a:cxn ang="0">
                  <a:pos x="678" y="1022"/>
                </a:cxn>
                <a:cxn ang="0">
                  <a:pos x="731" y="1145"/>
                </a:cxn>
                <a:cxn ang="0">
                  <a:pos x="792" y="1239"/>
                </a:cxn>
                <a:cxn ang="0">
                  <a:pos x="859" y="1316"/>
                </a:cxn>
                <a:cxn ang="0">
                  <a:pos x="919" y="1379"/>
                </a:cxn>
                <a:cxn ang="0">
                  <a:pos x="979" y="1442"/>
                </a:cxn>
                <a:cxn ang="0">
                  <a:pos x="1030" y="1513"/>
                </a:cxn>
                <a:cxn ang="0">
                  <a:pos x="1073" y="1603"/>
                </a:cxn>
                <a:cxn ang="0">
                  <a:pos x="1124" y="1703"/>
                </a:cxn>
                <a:cxn ang="0">
                  <a:pos x="1214" y="1816"/>
                </a:cxn>
                <a:cxn ang="0">
                  <a:pos x="1322" y="1933"/>
                </a:cxn>
                <a:cxn ang="0">
                  <a:pos x="1439" y="2050"/>
                </a:cxn>
                <a:cxn ang="0">
                  <a:pos x="1536" y="2160"/>
                </a:cxn>
                <a:cxn ang="0">
                  <a:pos x="1610" y="2264"/>
                </a:cxn>
                <a:cxn ang="0">
                  <a:pos x="1637" y="2351"/>
                </a:cxn>
                <a:cxn ang="0">
                  <a:pos x="1607" y="2421"/>
                </a:cxn>
                <a:cxn ang="0">
                  <a:pos x="1499" y="2471"/>
                </a:cxn>
                <a:cxn ang="0">
                  <a:pos x="1345" y="2524"/>
                </a:cxn>
                <a:cxn ang="0">
                  <a:pos x="1154" y="2571"/>
                </a:cxn>
                <a:cxn ang="0">
                  <a:pos x="943" y="2618"/>
                </a:cxn>
                <a:cxn ang="0">
                  <a:pos x="721" y="2654"/>
                </a:cxn>
                <a:cxn ang="0">
                  <a:pos x="520" y="2684"/>
                </a:cxn>
                <a:cxn ang="0">
                  <a:pos x="342" y="2704"/>
                </a:cxn>
                <a:cxn ang="0">
                  <a:pos x="211" y="2721"/>
                </a:cxn>
                <a:cxn ang="0">
                  <a:pos x="117" y="2721"/>
                </a:cxn>
                <a:cxn ang="0">
                  <a:pos x="57" y="2718"/>
                </a:cxn>
                <a:cxn ang="0">
                  <a:pos x="20" y="2708"/>
                </a:cxn>
                <a:cxn ang="0">
                  <a:pos x="7" y="2701"/>
                </a:cxn>
                <a:cxn ang="0">
                  <a:pos x="0" y="2688"/>
                </a:cxn>
                <a:cxn ang="0">
                  <a:pos x="7" y="2678"/>
                </a:cxn>
                <a:cxn ang="0">
                  <a:pos x="13" y="2671"/>
                </a:cxn>
                <a:cxn ang="0">
                  <a:pos x="20" y="2671"/>
                </a:cxn>
              </a:cxnLst>
              <a:rect l="0" t="0" r="r" b="b"/>
              <a:pathLst>
                <a:path w="1637" h="2721">
                  <a:moveTo>
                    <a:pt x="20" y="2671"/>
                  </a:moveTo>
                  <a:lnTo>
                    <a:pt x="20" y="2351"/>
                  </a:lnTo>
                  <a:lnTo>
                    <a:pt x="20" y="2033"/>
                  </a:lnTo>
                  <a:lnTo>
                    <a:pt x="20" y="1716"/>
                  </a:lnTo>
                  <a:lnTo>
                    <a:pt x="20" y="1399"/>
                  </a:lnTo>
                  <a:lnTo>
                    <a:pt x="20" y="1079"/>
                  </a:lnTo>
                  <a:lnTo>
                    <a:pt x="20" y="765"/>
                  </a:lnTo>
                  <a:lnTo>
                    <a:pt x="20" y="444"/>
                  </a:lnTo>
                  <a:lnTo>
                    <a:pt x="20" y="130"/>
                  </a:lnTo>
                  <a:lnTo>
                    <a:pt x="54" y="110"/>
                  </a:lnTo>
                  <a:lnTo>
                    <a:pt x="84" y="90"/>
                  </a:lnTo>
                  <a:lnTo>
                    <a:pt x="107" y="64"/>
                  </a:lnTo>
                  <a:lnTo>
                    <a:pt x="131" y="40"/>
                  </a:lnTo>
                  <a:lnTo>
                    <a:pt x="151" y="17"/>
                  </a:lnTo>
                  <a:lnTo>
                    <a:pt x="174" y="4"/>
                  </a:lnTo>
                  <a:lnTo>
                    <a:pt x="201" y="0"/>
                  </a:lnTo>
                  <a:lnTo>
                    <a:pt x="235" y="14"/>
                  </a:lnTo>
                  <a:lnTo>
                    <a:pt x="272" y="44"/>
                  </a:lnTo>
                  <a:lnTo>
                    <a:pt x="319" y="100"/>
                  </a:lnTo>
                  <a:lnTo>
                    <a:pt x="369" y="177"/>
                  </a:lnTo>
                  <a:lnTo>
                    <a:pt x="429" y="277"/>
                  </a:lnTo>
                  <a:lnTo>
                    <a:pt x="486" y="394"/>
                  </a:lnTo>
                  <a:lnTo>
                    <a:pt x="543" y="534"/>
                  </a:lnTo>
                  <a:lnTo>
                    <a:pt x="590" y="691"/>
                  </a:lnTo>
                  <a:lnTo>
                    <a:pt x="637" y="865"/>
                  </a:lnTo>
                  <a:lnTo>
                    <a:pt x="678" y="1022"/>
                  </a:lnTo>
                  <a:lnTo>
                    <a:pt x="731" y="1145"/>
                  </a:lnTo>
                  <a:lnTo>
                    <a:pt x="792" y="1239"/>
                  </a:lnTo>
                  <a:lnTo>
                    <a:pt x="859" y="1316"/>
                  </a:lnTo>
                  <a:lnTo>
                    <a:pt x="919" y="1379"/>
                  </a:lnTo>
                  <a:lnTo>
                    <a:pt x="979" y="1442"/>
                  </a:lnTo>
                  <a:lnTo>
                    <a:pt x="1030" y="1513"/>
                  </a:lnTo>
                  <a:lnTo>
                    <a:pt x="1073" y="1603"/>
                  </a:lnTo>
                  <a:lnTo>
                    <a:pt x="1124" y="1703"/>
                  </a:lnTo>
                  <a:lnTo>
                    <a:pt x="1214" y="1816"/>
                  </a:lnTo>
                  <a:lnTo>
                    <a:pt x="1322" y="1933"/>
                  </a:lnTo>
                  <a:lnTo>
                    <a:pt x="1439" y="2050"/>
                  </a:lnTo>
                  <a:lnTo>
                    <a:pt x="1536" y="2160"/>
                  </a:lnTo>
                  <a:lnTo>
                    <a:pt x="1610" y="2264"/>
                  </a:lnTo>
                  <a:lnTo>
                    <a:pt x="1637" y="2351"/>
                  </a:lnTo>
                  <a:lnTo>
                    <a:pt x="1607" y="2421"/>
                  </a:lnTo>
                  <a:lnTo>
                    <a:pt x="1499" y="2471"/>
                  </a:lnTo>
                  <a:lnTo>
                    <a:pt x="1345" y="2524"/>
                  </a:lnTo>
                  <a:lnTo>
                    <a:pt x="1154" y="2571"/>
                  </a:lnTo>
                  <a:lnTo>
                    <a:pt x="943" y="2618"/>
                  </a:lnTo>
                  <a:lnTo>
                    <a:pt x="721" y="2654"/>
                  </a:lnTo>
                  <a:lnTo>
                    <a:pt x="520" y="2684"/>
                  </a:lnTo>
                  <a:lnTo>
                    <a:pt x="342" y="2704"/>
                  </a:lnTo>
                  <a:lnTo>
                    <a:pt x="211" y="2721"/>
                  </a:lnTo>
                  <a:lnTo>
                    <a:pt x="117" y="2721"/>
                  </a:lnTo>
                  <a:lnTo>
                    <a:pt x="57" y="2718"/>
                  </a:lnTo>
                  <a:lnTo>
                    <a:pt x="20" y="2708"/>
                  </a:lnTo>
                  <a:lnTo>
                    <a:pt x="7" y="2701"/>
                  </a:lnTo>
                  <a:lnTo>
                    <a:pt x="0" y="2688"/>
                  </a:lnTo>
                  <a:lnTo>
                    <a:pt x="7" y="2678"/>
                  </a:lnTo>
                  <a:lnTo>
                    <a:pt x="13" y="2671"/>
                  </a:lnTo>
                  <a:lnTo>
                    <a:pt x="20" y="2671"/>
                  </a:lnTo>
                  <a:close/>
                </a:path>
              </a:pathLst>
            </a:custGeom>
            <a:solidFill>
              <a:srgbClr val="ABBFA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2" name="Freeform 341"/>
            <p:cNvSpPr>
              <a:spLocks/>
            </p:cNvSpPr>
            <p:nvPr/>
          </p:nvSpPr>
          <p:spPr bwMode="auto">
            <a:xfrm>
              <a:off x="1296" y="6311"/>
              <a:ext cx="1516" cy="2714"/>
            </a:xfrm>
            <a:custGeom>
              <a:avLst/>
              <a:gdLst/>
              <a:ahLst/>
              <a:cxnLst>
                <a:cxn ang="0">
                  <a:pos x="17" y="2664"/>
                </a:cxn>
                <a:cxn ang="0">
                  <a:pos x="17" y="2344"/>
                </a:cxn>
                <a:cxn ang="0">
                  <a:pos x="17" y="2026"/>
                </a:cxn>
                <a:cxn ang="0">
                  <a:pos x="17" y="1709"/>
                </a:cxn>
                <a:cxn ang="0">
                  <a:pos x="17" y="1392"/>
                </a:cxn>
                <a:cxn ang="0">
                  <a:pos x="17" y="1075"/>
                </a:cxn>
                <a:cxn ang="0">
                  <a:pos x="17" y="761"/>
                </a:cxn>
                <a:cxn ang="0">
                  <a:pos x="17" y="444"/>
                </a:cxn>
                <a:cxn ang="0">
                  <a:pos x="17" y="134"/>
                </a:cxn>
                <a:cxn ang="0">
                  <a:pos x="47" y="113"/>
                </a:cxn>
                <a:cxn ang="0">
                  <a:pos x="74" y="90"/>
                </a:cxn>
                <a:cxn ang="0">
                  <a:pos x="98" y="63"/>
                </a:cxn>
                <a:cxn ang="0">
                  <a:pos x="121" y="40"/>
                </a:cxn>
                <a:cxn ang="0">
                  <a:pos x="141" y="17"/>
                </a:cxn>
                <a:cxn ang="0">
                  <a:pos x="161" y="7"/>
                </a:cxn>
                <a:cxn ang="0">
                  <a:pos x="185" y="0"/>
                </a:cxn>
                <a:cxn ang="0">
                  <a:pos x="218" y="13"/>
                </a:cxn>
                <a:cxn ang="0">
                  <a:pos x="248" y="40"/>
                </a:cxn>
                <a:cxn ang="0">
                  <a:pos x="292" y="97"/>
                </a:cxn>
                <a:cxn ang="0">
                  <a:pos x="342" y="174"/>
                </a:cxn>
                <a:cxn ang="0">
                  <a:pos x="396" y="274"/>
                </a:cxn>
                <a:cxn ang="0">
                  <a:pos x="446" y="394"/>
                </a:cxn>
                <a:cxn ang="0">
                  <a:pos x="500" y="534"/>
                </a:cxn>
                <a:cxn ang="0">
                  <a:pos x="547" y="691"/>
                </a:cxn>
                <a:cxn ang="0">
                  <a:pos x="587" y="868"/>
                </a:cxn>
                <a:cxn ang="0">
                  <a:pos x="624" y="1022"/>
                </a:cxn>
                <a:cxn ang="0">
                  <a:pos x="675" y="1145"/>
                </a:cxn>
                <a:cxn ang="0">
                  <a:pos x="732" y="1235"/>
                </a:cxn>
                <a:cxn ang="0">
                  <a:pos x="795" y="1312"/>
                </a:cxn>
                <a:cxn ang="0">
                  <a:pos x="852" y="1372"/>
                </a:cxn>
                <a:cxn ang="0">
                  <a:pos x="909" y="1435"/>
                </a:cxn>
                <a:cxn ang="0">
                  <a:pos x="956" y="1506"/>
                </a:cxn>
                <a:cxn ang="0">
                  <a:pos x="993" y="1596"/>
                </a:cxn>
                <a:cxn ang="0">
                  <a:pos x="1040" y="1699"/>
                </a:cxn>
                <a:cxn ang="0">
                  <a:pos x="1124" y="1813"/>
                </a:cxn>
                <a:cxn ang="0">
                  <a:pos x="1225" y="1930"/>
                </a:cxn>
                <a:cxn ang="0">
                  <a:pos x="1332" y="2046"/>
                </a:cxn>
                <a:cxn ang="0">
                  <a:pos x="1423" y="2153"/>
                </a:cxn>
                <a:cxn ang="0">
                  <a:pos x="1490" y="2257"/>
                </a:cxn>
                <a:cxn ang="0">
                  <a:pos x="1516" y="2344"/>
                </a:cxn>
                <a:cxn ang="0">
                  <a:pos x="1486" y="2414"/>
                </a:cxn>
                <a:cxn ang="0">
                  <a:pos x="1389" y="2464"/>
                </a:cxn>
                <a:cxn ang="0">
                  <a:pos x="1245" y="2517"/>
                </a:cxn>
                <a:cxn ang="0">
                  <a:pos x="1067" y="2564"/>
                </a:cxn>
                <a:cxn ang="0">
                  <a:pos x="869" y="2611"/>
                </a:cxn>
                <a:cxn ang="0">
                  <a:pos x="668" y="2647"/>
                </a:cxn>
                <a:cxn ang="0">
                  <a:pos x="477" y="2677"/>
                </a:cxn>
                <a:cxn ang="0">
                  <a:pos x="309" y="2697"/>
                </a:cxn>
                <a:cxn ang="0">
                  <a:pos x="188" y="2714"/>
                </a:cxn>
                <a:cxn ang="0">
                  <a:pos x="101" y="2714"/>
                </a:cxn>
                <a:cxn ang="0">
                  <a:pos x="47" y="2711"/>
                </a:cxn>
                <a:cxn ang="0">
                  <a:pos x="14" y="2701"/>
                </a:cxn>
                <a:cxn ang="0">
                  <a:pos x="0" y="2694"/>
                </a:cxn>
                <a:cxn ang="0">
                  <a:pos x="4" y="2671"/>
                </a:cxn>
                <a:cxn ang="0">
                  <a:pos x="17" y="2664"/>
                </a:cxn>
              </a:cxnLst>
              <a:rect l="0" t="0" r="r" b="b"/>
              <a:pathLst>
                <a:path w="1516" h="2714">
                  <a:moveTo>
                    <a:pt x="17" y="2664"/>
                  </a:moveTo>
                  <a:lnTo>
                    <a:pt x="17" y="2344"/>
                  </a:lnTo>
                  <a:lnTo>
                    <a:pt x="17" y="2026"/>
                  </a:lnTo>
                  <a:lnTo>
                    <a:pt x="17" y="1709"/>
                  </a:lnTo>
                  <a:lnTo>
                    <a:pt x="17" y="1392"/>
                  </a:lnTo>
                  <a:lnTo>
                    <a:pt x="17" y="1075"/>
                  </a:lnTo>
                  <a:lnTo>
                    <a:pt x="17" y="761"/>
                  </a:lnTo>
                  <a:lnTo>
                    <a:pt x="17" y="444"/>
                  </a:lnTo>
                  <a:lnTo>
                    <a:pt x="17" y="134"/>
                  </a:lnTo>
                  <a:lnTo>
                    <a:pt x="47" y="113"/>
                  </a:lnTo>
                  <a:lnTo>
                    <a:pt x="74" y="90"/>
                  </a:lnTo>
                  <a:lnTo>
                    <a:pt x="98" y="63"/>
                  </a:lnTo>
                  <a:lnTo>
                    <a:pt x="121" y="40"/>
                  </a:lnTo>
                  <a:lnTo>
                    <a:pt x="141" y="17"/>
                  </a:lnTo>
                  <a:lnTo>
                    <a:pt x="161" y="7"/>
                  </a:lnTo>
                  <a:lnTo>
                    <a:pt x="185" y="0"/>
                  </a:lnTo>
                  <a:lnTo>
                    <a:pt x="218" y="13"/>
                  </a:lnTo>
                  <a:lnTo>
                    <a:pt x="248" y="40"/>
                  </a:lnTo>
                  <a:lnTo>
                    <a:pt x="292" y="97"/>
                  </a:lnTo>
                  <a:lnTo>
                    <a:pt x="342" y="174"/>
                  </a:lnTo>
                  <a:lnTo>
                    <a:pt x="396" y="274"/>
                  </a:lnTo>
                  <a:lnTo>
                    <a:pt x="446" y="394"/>
                  </a:lnTo>
                  <a:lnTo>
                    <a:pt x="500" y="534"/>
                  </a:lnTo>
                  <a:lnTo>
                    <a:pt x="547" y="691"/>
                  </a:lnTo>
                  <a:lnTo>
                    <a:pt x="587" y="868"/>
                  </a:lnTo>
                  <a:lnTo>
                    <a:pt x="624" y="1022"/>
                  </a:lnTo>
                  <a:lnTo>
                    <a:pt x="675" y="1145"/>
                  </a:lnTo>
                  <a:lnTo>
                    <a:pt x="732" y="1235"/>
                  </a:lnTo>
                  <a:lnTo>
                    <a:pt x="795" y="1312"/>
                  </a:lnTo>
                  <a:lnTo>
                    <a:pt x="852" y="1372"/>
                  </a:lnTo>
                  <a:lnTo>
                    <a:pt x="909" y="1435"/>
                  </a:lnTo>
                  <a:lnTo>
                    <a:pt x="956" y="1506"/>
                  </a:lnTo>
                  <a:lnTo>
                    <a:pt x="993" y="1596"/>
                  </a:lnTo>
                  <a:lnTo>
                    <a:pt x="1040" y="1699"/>
                  </a:lnTo>
                  <a:lnTo>
                    <a:pt x="1124" y="1813"/>
                  </a:lnTo>
                  <a:lnTo>
                    <a:pt x="1225" y="1930"/>
                  </a:lnTo>
                  <a:lnTo>
                    <a:pt x="1332" y="2046"/>
                  </a:lnTo>
                  <a:lnTo>
                    <a:pt x="1423" y="2153"/>
                  </a:lnTo>
                  <a:lnTo>
                    <a:pt x="1490" y="2257"/>
                  </a:lnTo>
                  <a:lnTo>
                    <a:pt x="1516" y="2344"/>
                  </a:lnTo>
                  <a:lnTo>
                    <a:pt x="1486" y="2414"/>
                  </a:lnTo>
                  <a:lnTo>
                    <a:pt x="1389" y="2464"/>
                  </a:lnTo>
                  <a:lnTo>
                    <a:pt x="1245" y="2517"/>
                  </a:lnTo>
                  <a:lnTo>
                    <a:pt x="1067" y="2564"/>
                  </a:lnTo>
                  <a:lnTo>
                    <a:pt x="869" y="2611"/>
                  </a:lnTo>
                  <a:lnTo>
                    <a:pt x="668" y="2647"/>
                  </a:lnTo>
                  <a:lnTo>
                    <a:pt x="477" y="2677"/>
                  </a:lnTo>
                  <a:lnTo>
                    <a:pt x="309" y="2697"/>
                  </a:lnTo>
                  <a:lnTo>
                    <a:pt x="188" y="2714"/>
                  </a:lnTo>
                  <a:lnTo>
                    <a:pt x="101" y="2714"/>
                  </a:lnTo>
                  <a:lnTo>
                    <a:pt x="47" y="2711"/>
                  </a:lnTo>
                  <a:lnTo>
                    <a:pt x="14" y="2701"/>
                  </a:lnTo>
                  <a:lnTo>
                    <a:pt x="0" y="2694"/>
                  </a:lnTo>
                  <a:lnTo>
                    <a:pt x="4" y="2671"/>
                  </a:lnTo>
                  <a:lnTo>
                    <a:pt x="17" y="2664"/>
                  </a:lnTo>
                  <a:close/>
                </a:path>
              </a:pathLst>
            </a:custGeom>
            <a:solidFill>
              <a:srgbClr val="B5C7B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3" name="Freeform 342"/>
            <p:cNvSpPr>
              <a:spLocks/>
            </p:cNvSpPr>
            <p:nvPr/>
          </p:nvSpPr>
          <p:spPr bwMode="auto">
            <a:xfrm>
              <a:off x="1300" y="6321"/>
              <a:ext cx="1395" cy="2704"/>
            </a:xfrm>
            <a:custGeom>
              <a:avLst/>
              <a:gdLst/>
              <a:ahLst/>
              <a:cxnLst>
                <a:cxn ang="0">
                  <a:pos x="13" y="2654"/>
                </a:cxn>
                <a:cxn ang="0">
                  <a:pos x="13" y="2337"/>
                </a:cxn>
                <a:cxn ang="0">
                  <a:pos x="13" y="2020"/>
                </a:cxn>
                <a:cxn ang="0">
                  <a:pos x="13" y="1703"/>
                </a:cxn>
                <a:cxn ang="0">
                  <a:pos x="13" y="1389"/>
                </a:cxn>
                <a:cxn ang="0">
                  <a:pos x="13" y="1072"/>
                </a:cxn>
                <a:cxn ang="0">
                  <a:pos x="13" y="758"/>
                </a:cxn>
                <a:cxn ang="0">
                  <a:pos x="13" y="441"/>
                </a:cxn>
                <a:cxn ang="0">
                  <a:pos x="13" y="127"/>
                </a:cxn>
                <a:cxn ang="0">
                  <a:pos x="40" y="107"/>
                </a:cxn>
                <a:cxn ang="0">
                  <a:pos x="67" y="87"/>
                </a:cxn>
                <a:cxn ang="0">
                  <a:pos x="87" y="60"/>
                </a:cxn>
                <a:cxn ang="0">
                  <a:pos x="107" y="37"/>
                </a:cxn>
                <a:cxn ang="0">
                  <a:pos x="124" y="13"/>
                </a:cxn>
                <a:cxn ang="0">
                  <a:pos x="144" y="3"/>
                </a:cxn>
                <a:cxn ang="0">
                  <a:pos x="167" y="0"/>
                </a:cxn>
                <a:cxn ang="0">
                  <a:pos x="194" y="13"/>
                </a:cxn>
                <a:cxn ang="0">
                  <a:pos x="224" y="40"/>
                </a:cxn>
                <a:cxn ang="0">
                  <a:pos x="268" y="97"/>
                </a:cxn>
                <a:cxn ang="0">
                  <a:pos x="315" y="174"/>
                </a:cxn>
                <a:cxn ang="0">
                  <a:pos x="365" y="274"/>
                </a:cxn>
                <a:cxn ang="0">
                  <a:pos x="412" y="391"/>
                </a:cxn>
                <a:cxn ang="0">
                  <a:pos x="459" y="527"/>
                </a:cxn>
                <a:cxn ang="0">
                  <a:pos x="499" y="684"/>
                </a:cxn>
                <a:cxn ang="0">
                  <a:pos x="536" y="858"/>
                </a:cxn>
                <a:cxn ang="0">
                  <a:pos x="570" y="1015"/>
                </a:cxn>
                <a:cxn ang="0">
                  <a:pos x="617" y="1135"/>
                </a:cxn>
                <a:cxn ang="0">
                  <a:pos x="671" y="1229"/>
                </a:cxn>
                <a:cxn ang="0">
                  <a:pos x="728" y="1302"/>
                </a:cxn>
                <a:cxn ang="0">
                  <a:pos x="778" y="1365"/>
                </a:cxn>
                <a:cxn ang="0">
                  <a:pos x="832" y="1429"/>
                </a:cxn>
                <a:cxn ang="0">
                  <a:pos x="872" y="1499"/>
                </a:cxn>
                <a:cxn ang="0">
                  <a:pos x="909" y="1589"/>
                </a:cxn>
                <a:cxn ang="0">
                  <a:pos x="952" y="1689"/>
                </a:cxn>
                <a:cxn ang="0">
                  <a:pos x="1029" y="1803"/>
                </a:cxn>
                <a:cxn ang="0">
                  <a:pos x="1123" y="1920"/>
                </a:cxn>
                <a:cxn ang="0">
                  <a:pos x="1224" y="2040"/>
                </a:cxn>
                <a:cxn ang="0">
                  <a:pos x="1308" y="2147"/>
                </a:cxn>
                <a:cxn ang="0">
                  <a:pos x="1372" y="2250"/>
                </a:cxn>
                <a:cxn ang="0">
                  <a:pos x="1395" y="2337"/>
                </a:cxn>
                <a:cxn ang="0">
                  <a:pos x="1368" y="2404"/>
                </a:cxn>
                <a:cxn ang="0">
                  <a:pos x="1278" y="2454"/>
                </a:cxn>
                <a:cxn ang="0">
                  <a:pos x="1147" y="2507"/>
                </a:cxn>
                <a:cxn ang="0">
                  <a:pos x="979" y="2554"/>
                </a:cxn>
                <a:cxn ang="0">
                  <a:pos x="798" y="2601"/>
                </a:cxn>
                <a:cxn ang="0">
                  <a:pos x="610" y="2637"/>
                </a:cxn>
                <a:cxn ang="0">
                  <a:pos x="436" y="2667"/>
                </a:cxn>
                <a:cxn ang="0">
                  <a:pos x="281" y="2687"/>
                </a:cxn>
                <a:cxn ang="0">
                  <a:pos x="171" y="2704"/>
                </a:cxn>
                <a:cxn ang="0">
                  <a:pos x="90" y="2704"/>
                </a:cxn>
                <a:cxn ang="0">
                  <a:pos x="40" y="2701"/>
                </a:cxn>
                <a:cxn ang="0">
                  <a:pos x="10" y="2691"/>
                </a:cxn>
                <a:cxn ang="0">
                  <a:pos x="0" y="2684"/>
                </a:cxn>
                <a:cxn ang="0">
                  <a:pos x="0" y="2661"/>
                </a:cxn>
                <a:cxn ang="0">
                  <a:pos x="13" y="2654"/>
                </a:cxn>
              </a:cxnLst>
              <a:rect l="0" t="0" r="r" b="b"/>
              <a:pathLst>
                <a:path w="1395" h="2704">
                  <a:moveTo>
                    <a:pt x="13" y="2654"/>
                  </a:moveTo>
                  <a:lnTo>
                    <a:pt x="13" y="2337"/>
                  </a:lnTo>
                  <a:lnTo>
                    <a:pt x="13" y="2020"/>
                  </a:lnTo>
                  <a:lnTo>
                    <a:pt x="13" y="1703"/>
                  </a:lnTo>
                  <a:lnTo>
                    <a:pt x="13" y="1389"/>
                  </a:lnTo>
                  <a:lnTo>
                    <a:pt x="13" y="1072"/>
                  </a:lnTo>
                  <a:lnTo>
                    <a:pt x="13" y="758"/>
                  </a:lnTo>
                  <a:lnTo>
                    <a:pt x="13" y="441"/>
                  </a:lnTo>
                  <a:lnTo>
                    <a:pt x="13" y="127"/>
                  </a:lnTo>
                  <a:lnTo>
                    <a:pt x="40" y="107"/>
                  </a:lnTo>
                  <a:lnTo>
                    <a:pt x="67" y="87"/>
                  </a:lnTo>
                  <a:lnTo>
                    <a:pt x="87" y="60"/>
                  </a:lnTo>
                  <a:lnTo>
                    <a:pt x="107" y="37"/>
                  </a:lnTo>
                  <a:lnTo>
                    <a:pt x="124" y="13"/>
                  </a:lnTo>
                  <a:lnTo>
                    <a:pt x="144" y="3"/>
                  </a:lnTo>
                  <a:lnTo>
                    <a:pt x="167" y="0"/>
                  </a:lnTo>
                  <a:lnTo>
                    <a:pt x="194" y="13"/>
                  </a:lnTo>
                  <a:lnTo>
                    <a:pt x="224" y="40"/>
                  </a:lnTo>
                  <a:lnTo>
                    <a:pt x="268" y="97"/>
                  </a:lnTo>
                  <a:lnTo>
                    <a:pt x="315" y="174"/>
                  </a:lnTo>
                  <a:lnTo>
                    <a:pt x="365" y="274"/>
                  </a:lnTo>
                  <a:lnTo>
                    <a:pt x="412" y="391"/>
                  </a:lnTo>
                  <a:lnTo>
                    <a:pt x="459" y="527"/>
                  </a:lnTo>
                  <a:lnTo>
                    <a:pt x="499" y="684"/>
                  </a:lnTo>
                  <a:lnTo>
                    <a:pt x="536" y="858"/>
                  </a:lnTo>
                  <a:lnTo>
                    <a:pt x="570" y="1015"/>
                  </a:lnTo>
                  <a:lnTo>
                    <a:pt x="617" y="1135"/>
                  </a:lnTo>
                  <a:lnTo>
                    <a:pt x="671" y="1229"/>
                  </a:lnTo>
                  <a:lnTo>
                    <a:pt x="728" y="1302"/>
                  </a:lnTo>
                  <a:lnTo>
                    <a:pt x="778" y="1365"/>
                  </a:lnTo>
                  <a:lnTo>
                    <a:pt x="832" y="1429"/>
                  </a:lnTo>
                  <a:lnTo>
                    <a:pt x="872" y="1499"/>
                  </a:lnTo>
                  <a:lnTo>
                    <a:pt x="909" y="1589"/>
                  </a:lnTo>
                  <a:lnTo>
                    <a:pt x="952" y="1689"/>
                  </a:lnTo>
                  <a:lnTo>
                    <a:pt x="1029" y="1803"/>
                  </a:lnTo>
                  <a:lnTo>
                    <a:pt x="1123" y="1920"/>
                  </a:lnTo>
                  <a:lnTo>
                    <a:pt x="1224" y="2040"/>
                  </a:lnTo>
                  <a:lnTo>
                    <a:pt x="1308" y="2147"/>
                  </a:lnTo>
                  <a:lnTo>
                    <a:pt x="1372" y="2250"/>
                  </a:lnTo>
                  <a:lnTo>
                    <a:pt x="1395" y="2337"/>
                  </a:lnTo>
                  <a:lnTo>
                    <a:pt x="1368" y="2404"/>
                  </a:lnTo>
                  <a:lnTo>
                    <a:pt x="1278" y="2454"/>
                  </a:lnTo>
                  <a:lnTo>
                    <a:pt x="1147" y="2507"/>
                  </a:lnTo>
                  <a:lnTo>
                    <a:pt x="979" y="2554"/>
                  </a:lnTo>
                  <a:lnTo>
                    <a:pt x="798" y="2601"/>
                  </a:lnTo>
                  <a:lnTo>
                    <a:pt x="610" y="2637"/>
                  </a:lnTo>
                  <a:lnTo>
                    <a:pt x="436" y="2667"/>
                  </a:lnTo>
                  <a:lnTo>
                    <a:pt x="281" y="2687"/>
                  </a:lnTo>
                  <a:lnTo>
                    <a:pt x="171" y="2704"/>
                  </a:lnTo>
                  <a:lnTo>
                    <a:pt x="90" y="2704"/>
                  </a:lnTo>
                  <a:lnTo>
                    <a:pt x="40" y="2701"/>
                  </a:lnTo>
                  <a:lnTo>
                    <a:pt x="10" y="2691"/>
                  </a:lnTo>
                  <a:lnTo>
                    <a:pt x="0" y="2684"/>
                  </a:lnTo>
                  <a:lnTo>
                    <a:pt x="0" y="2661"/>
                  </a:lnTo>
                  <a:lnTo>
                    <a:pt x="13" y="2654"/>
                  </a:lnTo>
                  <a:close/>
                </a:path>
              </a:pathLst>
            </a:custGeom>
            <a:solidFill>
              <a:srgbClr val="BFCFB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4" name="Freeform 343"/>
            <p:cNvSpPr>
              <a:spLocks/>
            </p:cNvSpPr>
            <p:nvPr/>
          </p:nvSpPr>
          <p:spPr bwMode="auto">
            <a:xfrm>
              <a:off x="1300" y="6324"/>
              <a:ext cx="1274" cy="2701"/>
            </a:xfrm>
            <a:custGeom>
              <a:avLst/>
              <a:gdLst/>
              <a:ahLst/>
              <a:cxnLst>
                <a:cxn ang="0">
                  <a:pos x="10" y="2651"/>
                </a:cxn>
                <a:cxn ang="0">
                  <a:pos x="10" y="2334"/>
                </a:cxn>
                <a:cxn ang="0">
                  <a:pos x="10" y="2020"/>
                </a:cxn>
                <a:cxn ang="0">
                  <a:pos x="10" y="1703"/>
                </a:cxn>
                <a:cxn ang="0">
                  <a:pos x="10" y="1389"/>
                </a:cxn>
                <a:cxn ang="0">
                  <a:pos x="10" y="1072"/>
                </a:cxn>
                <a:cxn ang="0">
                  <a:pos x="10" y="758"/>
                </a:cxn>
                <a:cxn ang="0">
                  <a:pos x="10" y="441"/>
                </a:cxn>
                <a:cxn ang="0">
                  <a:pos x="10" y="131"/>
                </a:cxn>
                <a:cxn ang="0">
                  <a:pos x="33" y="110"/>
                </a:cxn>
                <a:cxn ang="0">
                  <a:pos x="57" y="90"/>
                </a:cxn>
                <a:cxn ang="0">
                  <a:pos x="77" y="64"/>
                </a:cxn>
                <a:cxn ang="0">
                  <a:pos x="97" y="40"/>
                </a:cxn>
                <a:cxn ang="0">
                  <a:pos x="110" y="17"/>
                </a:cxn>
                <a:cxn ang="0">
                  <a:pos x="130" y="4"/>
                </a:cxn>
                <a:cxn ang="0">
                  <a:pos x="151" y="0"/>
                </a:cxn>
                <a:cxn ang="0">
                  <a:pos x="177" y="14"/>
                </a:cxn>
                <a:cxn ang="0">
                  <a:pos x="204" y="40"/>
                </a:cxn>
                <a:cxn ang="0">
                  <a:pos x="241" y="97"/>
                </a:cxn>
                <a:cxn ang="0">
                  <a:pos x="281" y="174"/>
                </a:cxn>
                <a:cxn ang="0">
                  <a:pos x="328" y="274"/>
                </a:cxn>
                <a:cxn ang="0">
                  <a:pos x="372" y="391"/>
                </a:cxn>
                <a:cxn ang="0">
                  <a:pos x="419" y="528"/>
                </a:cxn>
                <a:cxn ang="0">
                  <a:pos x="456" y="685"/>
                </a:cxn>
                <a:cxn ang="0">
                  <a:pos x="493" y="858"/>
                </a:cxn>
                <a:cxn ang="0">
                  <a:pos x="523" y="1015"/>
                </a:cxn>
                <a:cxn ang="0">
                  <a:pos x="567" y="1135"/>
                </a:cxn>
                <a:cxn ang="0">
                  <a:pos x="613" y="1229"/>
                </a:cxn>
                <a:cxn ang="0">
                  <a:pos x="667" y="1306"/>
                </a:cxn>
                <a:cxn ang="0">
                  <a:pos x="714" y="1366"/>
                </a:cxn>
                <a:cxn ang="0">
                  <a:pos x="761" y="1429"/>
                </a:cxn>
                <a:cxn ang="0">
                  <a:pos x="801" y="1496"/>
                </a:cxn>
                <a:cxn ang="0">
                  <a:pos x="835" y="1586"/>
                </a:cxn>
                <a:cxn ang="0">
                  <a:pos x="872" y="1690"/>
                </a:cxn>
                <a:cxn ang="0">
                  <a:pos x="942" y="1803"/>
                </a:cxn>
                <a:cxn ang="0">
                  <a:pos x="1026" y="1920"/>
                </a:cxn>
                <a:cxn ang="0">
                  <a:pos x="1117" y="2037"/>
                </a:cxn>
                <a:cxn ang="0">
                  <a:pos x="1194" y="2147"/>
                </a:cxn>
                <a:cxn ang="0">
                  <a:pos x="1254" y="2247"/>
                </a:cxn>
                <a:cxn ang="0">
                  <a:pos x="1274" y="2334"/>
                </a:cxn>
                <a:cxn ang="0">
                  <a:pos x="1251" y="2401"/>
                </a:cxn>
                <a:cxn ang="0">
                  <a:pos x="1167" y="2451"/>
                </a:cxn>
                <a:cxn ang="0">
                  <a:pos x="1046" y="2504"/>
                </a:cxn>
                <a:cxn ang="0">
                  <a:pos x="895" y="2551"/>
                </a:cxn>
                <a:cxn ang="0">
                  <a:pos x="731" y="2598"/>
                </a:cxn>
                <a:cxn ang="0">
                  <a:pos x="560" y="2634"/>
                </a:cxn>
                <a:cxn ang="0">
                  <a:pos x="399" y="2664"/>
                </a:cxn>
                <a:cxn ang="0">
                  <a:pos x="258" y="2684"/>
                </a:cxn>
                <a:cxn ang="0">
                  <a:pos x="157" y="2701"/>
                </a:cxn>
                <a:cxn ang="0">
                  <a:pos x="83" y="2701"/>
                </a:cxn>
                <a:cxn ang="0">
                  <a:pos x="40" y="2698"/>
                </a:cxn>
                <a:cxn ang="0">
                  <a:pos x="10" y="2688"/>
                </a:cxn>
                <a:cxn ang="0">
                  <a:pos x="0" y="2681"/>
                </a:cxn>
                <a:cxn ang="0">
                  <a:pos x="0" y="2658"/>
                </a:cxn>
                <a:cxn ang="0">
                  <a:pos x="10" y="2651"/>
                </a:cxn>
              </a:cxnLst>
              <a:rect l="0" t="0" r="r" b="b"/>
              <a:pathLst>
                <a:path w="1274" h="2701">
                  <a:moveTo>
                    <a:pt x="10" y="2651"/>
                  </a:moveTo>
                  <a:lnTo>
                    <a:pt x="10" y="2334"/>
                  </a:lnTo>
                  <a:lnTo>
                    <a:pt x="10" y="2020"/>
                  </a:lnTo>
                  <a:lnTo>
                    <a:pt x="10" y="1703"/>
                  </a:lnTo>
                  <a:lnTo>
                    <a:pt x="10" y="1389"/>
                  </a:lnTo>
                  <a:lnTo>
                    <a:pt x="10" y="1072"/>
                  </a:lnTo>
                  <a:lnTo>
                    <a:pt x="10" y="758"/>
                  </a:lnTo>
                  <a:lnTo>
                    <a:pt x="10" y="441"/>
                  </a:lnTo>
                  <a:lnTo>
                    <a:pt x="10" y="131"/>
                  </a:lnTo>
                  <a:lnTo>
                    <a:pt x="33" y="110"/>
                  </a:lnTo>
                  <a:lnTo>
                    <a:pt x="57" y="90"/>
                  </a:lnTo>
                  <a:lnTo>
                    <a:pt x="77" y="64"/>
                  </a:lnTo>
                  <a:lnTo>
                    <a:pt x="97" y="40"/>
                  </a:lnTo>
                  <a:lnTo>
                    <a:pt x="110" y="17"/>
                  </a:lnTo>
                  <a:lnTo>
                    <a:pt x="130" y="4"/>
                  </a:lnTo>
                  <a:lnTo>
                    <a:pt x="151" y="0"/>
                  </a:lnTo>
                  <a:lnTo>
                    <a:pt x="177" y="14"/>
                  </a:lnTo>
                  <a:lnTo>
                    <a:pt x="204" y="40"/>
                  </a:lnTo>
                  <a:lnTo>
                    <a:pt x="241" y="97"/>
                  </a:lnTo>
                  <a:lnTo>
                    <a:pt x="281" y="174"/>
                  </a:lnTo>
                  <a:lnTo>
                    <a:pt x="328" y="274"/>
                  </a:lnTo>
                  <a:lnTo>
                    <a:pt x="372" y="391"/>
                  </a:lnTo>
                  <a:lnTo>
                    <a:pt x="419" y="528"/>
                  </a:lnTo>
                  <a:lnTo>
                    <a:pt x="456" y="685"/>
                  </a:lnTo>
                  <a:lnTo>
                    <a:pt x="493" y="858"/>
                  </a:lnTo>
                  <a:lnTo>
                    <a:pt x="523" y="1015"/>
                  </a:lnTo>
                  <a:lnTo>
                    <a:pt x="567" y="1135"/>
                  </a:lnTo>
                  <a:lnTo>
                    <a:pt x="613" y="1229"/>
                  </a:lnTo>
                  <a:lnTo>
                    <a:pt x="667" y="1306"/>
                  </a:lnTo>
                  <a:lnTo>
                    <a:pt x="714" y="1366"/>
                  </a:lnTo>
                  <a:lnTo>
                    <a:pt x="761" y="1429"/>
                  </a:lnTo>
                  <a:lnTo>
                    <a:pt x="801" y="1496"/>
                  </a:lnTo>
                  <a:lnTo>
                    <a:pt x="835" y="1586"/>
                  </a:lnTo>
                  <a:lnTo>
                    <a:pt x="872" y="1690"/>
                  </a:lnTo>
                  <a:lnTo>
                    <a:pt x="942" y="1803"/>
                  </a:lnTo>
                  <a:lnTo>
                    <a:pt x="1026" y="1920"/>
                  </a:lnTo>
                  <a:lnTo>
                    <a:pt x="1117" y="2037"/>
                  </a:lnTo>
                  <a:lnTo>
                    <a:pt x="1194" y="2147"/>
                  </a:lnTo>
                  <a:lnTo>
                    <a:pt x="1254" y="2247"/>
                  </a:lnTo>
                  <a:lnTo>
                    <a:pt x="1274" y="2334"/>
                  </a:lnTo>
                  <a:lnTo>
                    <a:pt x="1251" y="2401"/>
                  </a:lnTo>
                  <a:lnTo>
                    <a:pt x="1167" y="2451"/>
                  </a:lnTo>
                  <a:lnTo>
                    <a:pt x="1046" y="2504"/>
                  </a:lnTo>
                  <a:lnTo>
                    <a:pt x="895" y="2551"/>
                  </a:lnTo>
                  <a:lnTo>
                    <a:pt x="731" y="2598"/>
                  </a:lnTo>
                  <a:lnTo>
                    <a:pt x="560" y="2634"/>
                  </a:lnTo>
                  <a:lnTo>
                    <a:pt x="399" y="2664"/>
                  </a:lnTo>
                  <a:lnTo>
                    <a:pt x="258" y="2684"/>
                  </a:lnTo>
                  <a:lnTo>
                    <a:pt x="157" y="2701"/>
                  </a:lnTo>
                  <a:lnTo>
                    <a:pt x="83" y="2701"/>
                  </a:lnTo>
                  <a:lnTo>
                    <a:pt x="40" y="2698"/>
                  </a:lnTo>
                  <a:lnTo>
                    <a:pt x="10" y="2688"/>
                  </a:lnTo>
                  <a:lnTo>
                    <a:pt x="0" y="2681"/>
                  </a:lnTo>
                  <a:lnTo>
                    <a:pt x="0" y="2658"/>
                  </a:lnTo>
                  <a:lnTo>
                    <a:pt x="10" y="2651"/>
                  </a:lnTo>
                  <a:close/>
                </a:path>
              </a:pathLst>
            </a:custGeom>
            <a:solidFill>
              <a:srgbClr val="C9D6C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5" name="Freeform 344"/>
            <p:cNvSpPr>
              <a:spLocks/>
            </p:cNvSpPr>
            <p:nvPr/>
          </p:nvSpPr>
          <p:spPr bwMode="auto">
            <a:xfrm>
              <a:off x="1300" y="6328"/>
              <a:ext cx="1157" cy="2697"/>
            </a:xfrm>
            <a:custGeom>
              <a:avLst/>
              <a:gdLst/>
              <a:ahLst/>
              <a:cxnLst>
                <a:cxn ang="0">
                  <a:pos x="10" y="2647"/>
                </a:cxn>
                <a:cxn ang="0">
                  <a:pos x="10" y="2330"/>
                </a:cxn>
                <a:cxn ang="0">
                  <a:pos x="10" y="2016"/>
                </a:cxn>
                <a:cxn ang="0">
                  <a:pos x="10" y="1702"/>
                </a:cxn>
                <a:cxn ang="0">
                  <a:pos x="10" y="1388"/>
                </a:cxn>
                <a:cxn ang="0">
                  <a:pos x="10" y="1071"/>
                </a:cxn>
                <a:cxn ang="0">
                  <a:pos x="10" y="761"/>
                </a:cxn>
                <a:cxn ang="0">
                  <a:pos x="10" y="444"/>
                </a:cxn>
                <a:cxn ang="0">
                  <a:pos x="10" y="133"/>
                </a:cxn>
                <a:cxn ang="0">
                  <a:pos x="30" y="113"/>
                </a:cxn>
                <a:cxn ang="0">
                  <a:pos x="53" y="90"/>
                </a:cxn>
                <a:cxn ang="0">
                  <a:pos x="70" y="63"/>
                </a:cxn>
                <a:cxn ang="0">
                  <a:pos x="87" y="40"/>
                </a:cxn>
                <a:cxn ang="0">
                  <a:pos x="100" y="16"/>
                </a:cxn>
                <a:cxn ang="0">
                  <a:pos x="117" y="6"/>
                </a:cxn>
                <a:cxn ang="0">
                  <a:pos x="137" y="0"/>
                </a:cxn>
                <a:cxn ang="0">
                  <a:pos x="161" y="13"/>
                </a:cxn>
                <a:cxn ang="0">
                  <a:pos x="184" y="43"/>
                </a:cxn>
                <a:cxn ang="0">
                  <a:pos x="218" y="96"/>
                </a:cxn>
                <a:cxn ang="0">
                  <a:pos x="258" y="173"/>
                </a:cxn>
                <a:cxn ang="0">
                  <a:pos x="298" y="273"/>
                </a:cxn>
                <a:cxn ang="0">
                  <a:pos x="335" y="390"/>
                </a:cxn>
                <a:cxn ang="0">
                  <a:pos x="375" y="530"/>
                </a:cxn>
                <a:cxn ang="0">
                  <a:pos x="412" y="684"/>
                </a:cxn>
                <a:cxn ang="0">
                  <a:pos x="446" y="858"/>
                </a:cxn>
                <a:cxn ang="0">
                  <a:pos x="473" y="1015"/>
                </a:cxn>
                <a:cxn ang="0">
                  <a:pos x="513" y="1135"/>
                </a:cxn>
                <a:cxn ang="0">
                  <a:pos x="556" y="1228"/>
                </a:cxn>
                <a:cxn ang="0">
                  <a:pos x="603" y="1302"/>
                </a:cxn>
                <a:cxn ang="0">
                  <a:pos x="647" y="1365"/>
                </a:cxn>
                <a:cxn ang="0">
                  <a:pos x="691" y="1429"/>
                </a:cxn>
                <a:cxn ang="0">
                  <a:pos x="728" y="1499"/>
                </a:cxn>
                <a:cxn ang="0">
                  <a:pos x="754" y="1589"/>
                </a:cxn>
                <a:cxn ang="0">
                  <a:pos x="788" y="1689"/>
                </a:cxn>
                <a:cxn ang="0">
                  <a:pos x="855" y="1802"/>
                </a:cxn>
                <a:cxn ang="0">
                  <a:pos x="932" y="1919"/>
                </a:cxn>
                <a:cxn ang="0">
                  <a:pos x="1016" y="2036"/>
                </a:cxn>
                <a:cxn ang="0">
                  <a:pos x="1086" y="2143"/>
                </a:cxn>
                <a:cxn ang="0">
                  <a:pos x="1137" y="2243"/>
                </a:cxn>
                <a:cxn ang="0">
                  <a:pos x="1157" y="2330"/>
                </a:cxn>
                <a:cxn ang="0">
                  <a:pos x="1137" y="2397"/>
                </a:cxn>
                <a:cxn ang="0">
                  <a:pos x="1063" y="2447"/>
                </a:cxn>
                <a:cxn ang="0">
                  <a:pos x="949" y="2500"/>
                </a:cxn>
                <a:cxn ang="0">
                  <a:pos x="811" y="2547"/>
                </a:cxn>
                <a:cxn ang="0">
                  <a:pos x="664" y="2594"/>
                </a:cxn>
                <a:cxn ang="0">
                  <a:pos x="506" y="2630"/>
                </a:cxn>
                <a:cxn ang="0">
                  <a:pos x="362" y="2660"/>
                </a:cxn>
                <a:cxn ang="0">
                  <a:pos x="234" y="2680"/>
                </a:cxn>
                <a:cxn ang="0">
                  <a:pos x="144" y="2697"/>
                </a:cxn>
                <a:cxn ang="0">
                  <a:pos x="77" y="2697"/>
                </a:cxn>
                <a:cxn ang="0">
                  <a:pos x="33" y="2694"/>
                </a:cxn>
                <a:cxn ang="0">
                  <a:pos x="10" y="2684"/>
                </a:cxn>
                <a:cxn ang="0">
                  <a:pos x="0" y="2677"/>
                </a:cxn>
                <a:cxn ang="0">
                  <a:pos x="0" y="2654"/>
                </a:cxn>
                <a:cxn ang="0">
                  <a:pos x="10" y="2647"/>
                </a:cxn>
              </a:cxnLst>
              <a:rect l="0" t="0" r="r" b="b"/>
              <a:pathLst>
                <a:path w="1157" h="2697">
                  <a:moveTo>
                    <a:pt x="10" y="2647"/>
                  </a:moveTo>
                  <a:lnTo>
                    <a:pt x="10" y="2330"/>
                  </a:lnTo>
                  <a:lnTo>
                    <a:pt x="10" y="2016"/>
                  </a:lnTo>
                  <a:lnTo>
                    <a:pt x="10" y="1702"/>
                  </a:lnTo>
                  <a:lnTo>
                    <a:pt x="10" y="1388"/>
                  </a:lnTo>
                  <a:lnTo>
                    <a:pt x="10" y="1071"/>
                  </a:lnTo>
                  <a:lnTo>
                    <a:pt x="10" y="761"/>
                  </a:lnTo>
                  <a:lnTo>
                    <a:pt x="10" y="444"/>
                  </a:lnTo>
                  <a:lnTo>
                    <a:pt x="10" y="133"/>
                  </a:lnTo>
                  <a:lnTo>
                    <a:pt x="30" y="113"/>
                  </a:lnTo>
                  <a:lnTo>
                    <a:pt x="53" y="90"/>
                  </a:lnTo>
                  <a:lnTo>
                    <a:pt x="70" y="63"/>
                  </a:lnTo>
                  <a:lnTo>
                    <a:pt x="87" y="40"/>
                  </a:lnTo>
                  <a:lnTo>
                    <a:pt x="100" y="16"/>
                  </a:lnTo>
                  <a:lnTo>
                    <a:pt x="117" y="6"/>
                  </a:lnTo>
                  <a:lnTo>
                    <a:pt x="137" y="0"/>
                  </a:lnTo>
                  <a:lnTo>
                    <a:pt x="161" y="13"/>
                  </a:lnTo>
                  <a:lnTo>
                    <a:pt x="184" y="43"/>
                  </a:lnTo>
                  <a:lnTo>
                    <a:pt x="218" y="96"/>
                  </a:lnTo>
                  <a:lnTo>
                    <a:pt x="258" y="173"/>
                  </a:lnTo>
                  <a:lnTo>
                    <a:pt x="298" y="273"/>
                  </a:lnTo>
                  <a:lnTo>
                    <a:pt x="335" y="390"/>
                  </a:lnTo>
                  <a:lnTo>
                    <a:pt x="375" y="530"/>
                  </a:lnTo>
                  <a:lnTo>
                    <a:pt x="412" y="684"/>
                  </a:lnTo>
                  <a:lnTo>
                    <a:pt x="446" y="858"/>
                  </a:lnTo>
                  <a:lnTo>
                    <a:pt x="473" y="1015"/>
                  </a:lnTo>
                  <a:lnTo>
                    <a:pt x="513" y="1135"/>
                  </a:lnTo>
                  <a:lnTo>
                    <a:pt x="556" y="1228"/>
                  </a:lnTo>
                  <a:lnTo>
                    <a:pt x="603" y="1302"/>
                  </a:lnTo>
                  <a:lnTo>
                    <a:pt x="647" y="1365"/>
                  </a:lnTo>
                  <a:lnTo>
                    <a:pt x="691" y="1429"/>
                  </a:lnTo>
                  <a:lnTo>
                    <a:pt x="728" y="1499"/>
                  </a:lnTo>
                  <a:lnTo>
                    <a:pt x="754" y="1589"/>
                  </a:lnTo>
                  <a:lnTo>
                    <a:pt x="788" y="1689"/>
                  </a:lnTo>
                  <a:lnTo>
                    <a:pt x="855" y="1802"/>
                  </a:lnTo>
                  <a:lnTo>
                    <a:pt x="932" y="1919"/>
                  </a:lnTo>
                  <a:lnTo>
                    <a:pt x="1016" y="2036"/>
                  </a:lnTo>
                  <a:lnTo>
                    <a:pt x="1086" y="2143"/>
                  </a:lnTo>
                  <a:lnTo>
                    <a:pt x="1137" y="2243"/>
                  </a:lnTo>
                  <a:lnTo>
                    <a:pt x="1157" y="2330"/>
                  </a:lnTo>
                  <a:lnTo>
                    <a:pt x="1137" y="2397"/>
                  </a:lnTo>
                  <a:lnTo>
                    <a:pt x="1063" y="2447"/>
                  </a:lnTo>
                  <a:lnTo>
                    <a:pt x="949" y="2500"/>
                  </a:lnTo>
                  <a:lnTo>
                    <a:pt x="811" y="2547"/>
                  </a:lnTo>
                  <a:lnTo>
                    <a:pt x="664" y="2594"/>
                  </a:lnTo>
                  <a:lnTo>
                    <a:pt x="506" y="2630"/>
                  </a:lnTo>
                  <a:lnTo>
                    <a:pt x="362" y="2660"/>
                  </a:lnTo>
                  <a:lnTo>
                    <a:pt x="234" y="2680"/>
                  </a:lnTo>
                  <a:lnTo>
                    <a:pt x="144" y="2697"/>
                  </a:lnTo>
                  <a:lnTo>
                    <a:pt x="77" y="2697"/>
                  </a:lnTo>
                  <a:lnTo>
                    <a:pt x="33" y="2694"/>
                  </a:lnTo>
                  <a:lnTo>
                    <a:pt x="10" y="2684"/>
                  </a:lnTo>
                  <a:lnTo>
                    <a:pt x="0" y="2677"/>
                  </a:lnTo>
                  <a:lnTo>
                    <a:pt x="0" y="2654"/>
                  </a:lnTo>
                  <a:lnTo>
                    <a:pt x="10" y="2647"/>
                  </a:lnTo>
                  <a:close/>
                </a:path>
              </a:pathLst>
            </a:custGeom>
            <a:solidFill>
              <a:srgbClr val="D4DED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6" name="Freeform 345"/>
            <p:cNvSpPr>
              <a:spLocks/>
            </p:cNvSpPr>
            <p:nvPr/>
          </p:nvSpPr>
          <p:spPr bwMode="auto">
            <a:xfrm>
              <a:off x="1300" y="6338"/>
              <a:ext cx="1036" cy="2687"/>
            </a:xfrm>
            <a:custGeom>
              <a:avLst/>
              <a:gdLst/>
              <a:ahLst/>
              <a:cxnLst>
                <a:cxn ang="0">
                  <a:pos x="10" y="2637"/>
                </a:cxn>
                <a:cxn ang="0">
                  <a:pos x="10" y="2320"/>
                </a:cxn>
                <a:cxn ang="0">
                  <a:pos x="10" y="2006"/>
                </a:cxn>
                <a:cxn ang="0">
                  <a:pos x="10" y="1692"/>
                </a:cxn>
                <a:cxn ang="0">
                  <a:pos x="10" y="1382"/>
                </a:cxn>
                <a:cxn ang="0">
                  <a:pos x="10" y="1068"/>
                </a:cxn>
                <a:cxn ang="0">
                  <a:pos x="10" y="754"/>
                </a:cxn>
                <a:cxn ang="0">
                  <a:pos x="10" y="440"/>
                </a:cxn>
                <a:cxn ang="0">
                  <a:pos x="10" y="130"/>
                </a:cxn>
                <a:cxn ang="0">
                  <a:pos x="26" y="110"/>
                </a:cxn>
                <a:cxn ang="0">
                  <a:pos x="47" y="90"/>
                </a:cxn>
                <a:cxn ang="0">
                  <a:pos x="60" y="63"/>
                </a:cxn>
                <a:cxn ang="0">
                  <a:pos x="77" y="40"/>
                </a:cxn>
                <a:cxn ang="0">
                  <a:pos x="90" y="16"/>
                </a:cxn>
                <a:cxn ang="0">
                  <a:pos x="104" y="3"/>
                </a:cxn>
                <a:cxn ang="0">
                  <a:pos x="120" y="0"/>
                </a:cxn>
                <a:cxn ang="0">
                  <a:pos x="144" y="13"/>
                </a:cxn>
                <a:cxn ang="0">
                  <a:pos x="167" y="40"/>
                </a:cxn>
                <a:cxn ang="0">
                  <a:pos x="198" y="96"/>
                </a:cxn>
                <a:cxn ang="0">
                  <a:pos x="231" y="170"/>
                </a:cxn>
                <a:cxn ang="0">
                  <a:pos x="271" y="270"/>
                </a:cxn>
                <a:cxn ang="0">
                  <a:pos x="305" y="387"/>
                </a:cxn>
                <a:cxn ang="0">
                  <a:pos x="338" y="524"/>
                </a:cxn>
                <a:cxn ang="0">
                  <a:pos x="369" y="681"/>
                </a:cxn>
                <a:cxn ang="0">
                  <a:pos x="399" y="854"/>
                </a:cxn>
                <a:cxn ang="0">
                  <a:pos x="422" y="1011"/>
                </a:cxn>
                <a:cxn ang="0">
                  <a:pos x="459" y="1131"/>
                </a:cxn>
                <a:cxn ang="0">
                  <a:pos x="499" y="1222"/>
                </a:cxn>
                <a:cxn ang="0">
                  <a:pos x="543" y="1298"/>
                </a:cxn>
                <a:cxn ang="0">
                  <a:pos x="580" y="1358"/>
                </a:cxn>
                <a:cxn ang="0">
                  <a:pos x="620" y="1422"/>
                </a:cxn>
                <a:cxn ang="0">
                  <a:pos x="650" y="1492"/>
                </a:cxn>
                <a:cxn ang="0">
                  <a:pos x="677" y="1582"/>
                </a:cxn>
                <a:cxn ang="0">
                  <a:pos x="707" y="1682"/>
                </a:cxn>
                <a:cxn ang="0">
                  <a:pos x="764" y="1796"/>
                </a:cxn>
                <a:cxn ang="0">
                  <a:pos x="835" y="1909"/>
                </a:cxn>
                <a:cxn ang="0">
                  <a:pos x="909" y="2026"/>
                </a:cxn>
                <a:cxn ang="0">
                  <a:pos x="972" y="2133"/>
                </a:cxn>
                <a:cxn ang="0">
                  <a:pos x="1019" y="2233"/>
                </a:cxn>
                <a:cxn ang="0">
                  <a:pos x="1036" y="2320"/>
                </a:cxn>
                <a:cxn ang="0">
                  <a:pos x="1019" y="2387"/>
                </a:cxn>
                <a:cxn ang="0">
                  <a:pos x="952" y="2437"/>
                </a:cxn>
                <a:cxn ang="0">
                  <a:pos x="852" y="2490"/>
                </a:cxn>
                <a:cxn ang="0">
                  <a:pos x="728" y="2537"/>
                </a:cxn>
                <a:cxn ang="0">
                  <a:pos x="597" y="2584"/>
                </a:cxn>
                <a:cxn ang="0">
                  <a:pos x="456" y="2620"/>
                </a:cxn>
                <a:cxn ang="0">
                  <a:pos x="328" y="2650"/>
                </a:cxn>
                <a:cxn ang="0">
                  <a:pos x="214" y="2670"/>
                </a:cxn>
                <a:cxn ang="0">
                  <a:pos x="130" y="2687"/>
                </a:cxn>
                <a:cxn ang="0">
                  <a:pos x="70" y="2687"/>
                </a:cxn>
                <a:cxn ang="0">
                  <a:pos x="33" y="2684"/>
                </a:cxn>
                <a:cxn ang="0">
                  <a:pos x="10" y="2674"/>
                </a:cxn>
                <a:cxn ang="0">
                  <a:pos x="0" y="2667"/>
                </a:cxn>
                <a:cxn ang="0">
                  <a:pos x="0" y="2644"/>
                </a:cxn>
                <a:cxn ang="0">
                  <a:pos x="10" y="2637"/>
                </a:cxn>
              </a:cxnLst>
              <a:rect l="0" t="0" r="r" b="b"/>
              <a:pathLst>
                <a:path w="1036" h="2687">
                  <a:moveTo>
                    <a:pt x="10" y="2637"/>
                  </a:moveTo>
                  <a:lnTo>
                    <a:pt x="10" y="2320"/>
                  </a:lnTo>
                  <a:lnTo>
                    <a:pt x="10" y="2006"/>
                  </a:lnTo>
                  <a:lnTo>
                    <a:pt x="10" y="1692"/>
                  </a:lnTo>
                  <a:lnTo>
                    <a:pt x="10" y="1382"/>
                  </a:lnTo>
                  <a:lnTo>
                    <a:pt x="10" y="1068"/>
                  </a:lnTo>
                  <a:lnTo>
                    <a:pt x="10" y="754"/>
                  </a:lnTo>
                  <a:lnTo>
                    <a:pt x="10" y="440"/>
                  </a:lnTo>
                  <a:lnTo>
                    <a:pt x="10" y="130"/>
                  </a:lnTo>
                  <a:lnTo>
                    <a:pt x="26" y="110"/>
                  </a:lnTo>
                  <a:lnTo>
                    <a:pt x="47" y="90"/>
                  </a:lnTo>
                  <a:lnTo>
                    <a:pt x="60" y="63"/>
                  </a:lnTo>
                  <a:lnTo>
                    <a:pt x="77" y="40"/>
                  </a:lnTo>
                  <a:lnTo>
                    <a:pt x="90" y="16"/>
                  </a:lnTo>
                  <a:lnTo>
                    <a:pt x="104" y="3"/>
                  </a:lnTo>
                  <a:lnTo>
                    <a:pt x="120" y="0"/>
                  </a:lnTo>
                  <a:lnTo>
                    <a:pt x="144" y="13"/>
                  </a:lnTo>
                  <a:lnTo>
                    <a:pt x="167" y="40"/>
                  </a:lnTo>
                  <a:lnTo>
                    <a:pt x="198" y="96"/>
                  </a:lnTo>
                  <a:lnTo>
                    <a:pt x="231" y="170"/>
                  </a:lnTo>
                  <a:lnTo>
                    <a:pt x="271" y="270"/>
                  </a:lnTo>
                  <a:lnTo>
                    <a:pt x="305" y="387"/>
                  </a:lnTo>
                  <a:lnTo>
                    <a:pt x="338" y="524"/>
                  </a:lnTo>
                  <a:lnTo>
                    <a:pt x="369" y="681"/>
                  </a:lnTo>
                  <a:lnTo>
                    <a:pt x="399" y="854"/>
                  </a:lnTo>
                  <a:lnTo>
                    <a:pt x="422" y="1011"/>
                  </a:lnTo>
                  <a:lnTo>
                    <a:pt x="459" y="1131"/>
                  </a:lnTo>
                  <a:lnTo>
                    <a:pt x="499" y="1222"/>
                  </a:lnTo>
                  <a:lnTo>
                    <a:pt x="543" y="1298"/>
                  </a:lnTo>
                  <a:lnTo>
                    <a:pt x="580" y="1358"/>
                  </a:lnTo>
                  <a:lnTo>
                    <a:pt x="620" y="1422"/>
                  </a:lnTo>
                  <a:lnTo>
                    <a:pt x="650" y="1492"/>
                  </a:lnTo>
                  <a:lnTo>
                    <a:pt x="677" y="1582"/>
                  </a:lnTo>
                  <a:lnTo>
                    <a:pt x="707" y="1682"/>
                  </a:lnTo>
                  <a:lnTo>
                    <a:pt x="764" y="1796"/>
                  </a:lnTo>
                  <a:lnTo>
                    <a:pt x="835" y="1909"/>
                  </a:lnTo>
                  <a:lnTo>
                    <a:pt x="909" y="2026"/>
                  </a:lnTo>
                  <a:lnTo>
                    <a:pt x="972" y="2133"/>
                  </a:lnTo>
                  <a:lnTo>
                    <a:pt x="1019" y="2233"/>
                  </a:lnTo>
                  <a:lnTo>
                    <a:pt x="1036" y="2320"/>
                  </a:lnTo>
                  <a:lnTo>
                    <a:pt x="1019" y="2387"/>
                  </a:lnTo>
                  <a:lnTo>
                    <a:pt x="952" y="2437"/>
                  </a:lnTo>
                  <a:lnTo>
                    <a:pt x="852" y="2490"/>
                  </a:lnTo>
                  <a:lnTo>
                    <a:pt x="728" y="2537"/>
                  </a:lnTo>
                  <a:lnTo>
                    <a:pt x="597" y="2584"/>
                  </a:lnTo>
                  <a:lnTo>
                    <a:pt x="456" y="2620"/>
                  </a:lnTo>
                  <a:lnTo>
                    <a:pt x="328" y="2650"/>
                  </a:lnTo>
                  <a:lnTo>
                    <a:pt x="214" y="2670"/>
                  </a:lnTo>
                  <a:lnTo>
                    <a:pt x="130" y="2687"/>
                  </a:lnTo>
                  <a:lnTo>
                    <a:pt x="70" y="2687"/>
                  </a:lnTo>
                  <a:lnTo>
                    <a:pt x="33" y="2684"/>
                  </a:lnTo>
                  <a:lnTo>
                    <a:pt x="10" y="2674"/>
                  </a:lnTo>
                  <a:lnTo>
                    <a:pt x="0" y="2667"/>
                  </a:lnTo>
                  <a:lnTo>
                    <a:pt x="0" y="2644"/>
                  </a:lnTo>
                  <a:lnTo>
                    <a:pt x="10" y="2637"/>
                  </a:lnTo>
                  <a:close/>
                </a:path>
              </a:pathLst>
            </a:custGeom>
            <a:solidFill>
              <a:srgbClr val="E0E8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7" name="Freeform 346"/>
            <p:cNvSpPr>
              <a:spLocks/>
            </p:cNvSpPr>
            <p:nvPr/>
          </p:nvSpPr>
          <p:spPr bwMode="auto">
            <a:xfrm>
              <a:off x="1300" y="6341"/>
              <a:ext cx="919" cy="2684"/>
            </a:xfrm>
            <a:custGeom>
              <a:avLst/>
              <a:gdLst/>
              <a:ahLst/>
              <a:cxnLst>
                <a:cxn ang="0">
                  <a:pos x="10" y="2634"/>
                </a:cxn>
                <a:cxn ang="0">
                  <a:pos x="10" y="2317"/>
                </a:cxn>
                <a:cxn ang="0">
                  <a:pos x="10" y="2003"/>
                </a:cxn>
                <a:cxn ang="0">
                  <a:pos x="10" y="1689"/>
                </a:cxn>
                <a:cxn ang="0">
                  <a:pos x="10" y="1379"/>
                </a:cxn>
                <a:cxn ang="0">
                  <a:pos x="10" y="1065"/>
                </a:cxn>
                <a:cxn ang="0">
                  <a:pos x="10" y="754"/>
                </a:cxn>
                <a:cxn ang="0">
                  <a:pos x="10" y="441"/>
                </a:cxn>
                <a:cxn ang="0">
                  <a:pos x="10" y="130"/>
                </a:cxn>
                <a:cxn ang="0">
                  <a:pos x="26" y="110"/>
                </a:cxn>
                <a:cxn ang="0">
                  <a:pos x="47" y="90"/>
                </a:cxn>
                <a:cxn ang="0">
                  <a:pos x="60" y="63"/>
                </a:cxn>
                <a:cxn ang="0">
                  <a:pos x="73" y="40"/>
                </a:cxn>
                <a:cxn ang="0">
                  <a:pos x="83" y="17"/>
                </a:cxn>
                <a:cxn ang="0">
                  <a:pos x="97" y="7"/>
                </a:cxn>
                <a:cxn ang="0">
                  <a:pos x="110" y="0"/>
                </a:cxn>
                <a:cxn ang="0">
                  <a:pos x="130" y="13"/>
                </a:cxn>
                <a:cxn ang="0">
                  <a:pos x="147" y="43"/>
                </a:cxn>
                <a:cxn ang="0">
                  <a:pos x="177" y="97"/>
                </a:cxn>
                <a:cxn ang="0">
                  <a:pos x="208" y="174"/>
                </a:cxn>
                <a:cxn ang="0">
                  <a:pos x="241" y="274"/>
                </a:cxn>
                <a:cxn ang="0">
                  <a:pos x="271" y="391"/>
                </a:cxn>
                <a:cxn ang="0">
                  <a:pos x="302" y="527"/>
                </a:cxn>
                <a:cxn ang="0">
                  <a:pos x="328" y="681"/>
                </a:cxn>
                <a:cxn ang="0">
                  <a:pos x="355" y="855"/>
                </a:cxn>
                <a:cxn ang="0">
                  <a:pos x="375" y="1012"/>
                </a:cxn>
                <a:cxn ang="0">
                  <a:pos x="409" y="1132"/>
                </a:cxn>
                <a:cxn ang="0">
                  <a:pos x="442" y="1222"/>
                </a:cxn>
                <a:cxn ang="0">
                  <a:pos x="479" y="1295"/>
                </a:cxn>
                <a:cxn ang="0">
                  <a:pos x="513" y="1355"/>
                </a:cxn>
                <a:cxn ang="0">
                  <a:pos x="550" y="1419"/>
                </a:cxn>
                <a:cxn ang="0">
                  <a:pos x="580" y="1489"/>
                </a:cxn>
                <a:cxn ang="0">
                  <a:pos x="603" y="1579"/>
                </a:cxn>
                <a:cxn ang="0">
                  <a:pos x="630" y="1679"/>
                </a:cxn>
                <a:cxn ang="0">
                  <a:pos x="681" y="1793"/>
                </a:cxn>
                <a:cxn ang="0">
                  <a:pos x="741" y="1906"/>
                </a:cxn>
                <a:cxn ang="0">
                  <a:pos x="808" y="2023"/>
                </a:cxn>
                <a:cxn ang="0">
                  <a:pos x="862" y="2130"/>
                </a:cxn>
                <a:cxn ang="0">
                  <a:pos x="905" y="2230"/>
                </a:cxn>
                <a:cxn ang="0">
                  <a:pos x="919" y="2317"/>
                </a:cxn>
                <a:cxn ang="0">
                  <a:pos x="905" y="2387"/>
                </a:cxn>
                <a:cxn ang="0">
                  <a:pos x="845" y="2437"/>
                </a:cxn>
                <a:cxn ang="0">
                  <a:pos x="758" y="2490"/>
                </a:cxn>
                <a:cxn ang="0">
                  <a:pos x="647" y="2537"/>
                </a:cxn>
                <a:cxn ang="0">
                  <a:pos x="530" y="2581"/>
                </a:cxn>
                <a:cxn ang="0">
                  <a:pos x="402" y="2617"/>
                </a:cxn>
                <a:cxn ang="0">
                  <a:pos x="288" y="2647"/>
                </a:cxn>
                <a:cxn ang="0">
                  <a:pos x="187" y="2667"/>
                </a:cxn>
                <a:cxn ang="0">
                  <a:pos x="117" y="2684"/>
                </a:cxn>
                <a:cxn ang="0">
                  <a:pos x="60" y="2684"/>
                </a:cxn>
                <a:cxn ang="0">
                  <a:pos x="26" y="2681"/>
                </a:cxn>
                <a:cxn ang="0">
                  <a:pos x="6" y="2671"/>
                </a:cxn>
                <a:cxn ang="0">
                  <a:pos x="0" y="2664"/>
                </a:cxn>
                <a:cxn ang="0">
                  <a:pos x="0" y="2641"/>
                </a:cxn>
                <a:cxn ang="0">
                  <a:pos x="10" y="2634"/>
                </a:cxn>
              </a:cxnLst>
              <a:rect l="0" t="0" r="r" b="b"/>
              <a:pathLst>
                <a:path w="919" h="2684">
                  <a:moveTo>
                    <a:pt x="10" y="2634"/>
                  </a:moveTo>
                  <a:lnTo>
                    <a:pt x="10" y="2317"/>
                  </a:lnTo>
                  <a:lnTo>
                    <a:pt x="10" y="2003"/>
                  </a:lnTo>
                  <a:lnTo>
                    <a:pt x="10" y="1689"/>
                  </a:lnTo>
                  <a:lnTo>
                    <a:pt x="10" y="1379"/>
                  </a:lnTo>
                  <a:lnTo>
                    <a:pt x="10" y="1065"/>
                  </a:lnTo>
                  <a:lnTo>
                    <a:pt x="10" y="754"/>
                  </a:lnTo>
                  <a:lnTo>
                    <a:pt x="10" y="441"/>
                  </a:lnTo>
                  <a:lnTo>
                    <a:pt x="10" y="130"/>
                  </a:lnTo>
                  <a:lnTo>
                    <a:pt x="26" y="110"/>
                  </a:lnTo>
                  <a:lnTo>
                    <a:pt x="47" y="90"/>
                  </a:lnTo>
                  <a:lnTo>
                    <a:pt x="60" y="63"/>
                  </a:lnTo>
                  <a:lnTo>
                    <a:pt x="73" y="40"/>
                  </a:lnTo>
                  <a:lnTo>
                    <a:pt x="83" y="17"/>
                  </a:lnTo>
                  <a:lnTo>
                    <a:pt x="97" y="7"/>
                  </a:lnTo>
                  <a:lnTo>
                    <a:pt x="110" y="0"/>
                  </a:lnTo>
                  <a:lnTo>
                    <a:pt x="130" y="13"/>
                  </a:lnTo>
                  <a:lnTo>
                    <a:pt x="147" y="43"/>
                  </a:lnTo>
                  <a:lnTo>
                    <a:pt x="177" y="97"/>
                  </a:lnTo>
                  <a:lnTo>
                    <a:pt x="208" y="174"/>
                  </a:lnTo>
                  <a:lnTo>
                    <a:pt x="241" y="274"/>
                  </a:lnTo>
                  <a:lnTo>
                    <a:pt x="271" y="391"/>
                  </a:lnTo>
                  <a:lnTo>
                    <a:pt x="302" y="527"/>
                  </a:lnTo>
                  <a:lnTo>
                    <a:pt x="328" y="681"/>
                  </a:lnTo>
                  <a:lnTo>
                    <a:pt x="355" y="855"/>
                  </a:lnTo>
                  <a:lnTo>
                    <a:pt x="375" y="1012"/>
                  </a:lnTo>
                  <a:lnTo>
                    <a:pt x="409" y="1132"/>
                  </a:lnTo>
                  <a:lnTo>
                    <a:pt x="442" y="1222"/>
                  </a:lnTo>
                  <a:lnTo>
                    <a:pt x="479" y="1295"/>
                  </a:lnTo>
                  <a:lnTo>
                    <a:pt x="513" y="1355"/>
                  </a:lnTo>
                  <a:lnTo>
                    <a:pt x="550" y="1419"/>
                  </a:lnTo>
                  <a:lnTo>
                    <a:pt x="580" y="1489"/>
                  </a:lnTo>
                  <a:lnTo>
                    <a:pt x="603" y="1579"/>
                  </a:lnTo>
                  <a:lnTo>
                    <a:pt x="630" y="1679"/>
                  </a:lnTo>
                  <a:lnTo>
                    <a:pt x="681" y="1793"/>
                  </a:lnTo>
                  <a:lnTo>
                    <a:pt x="741" y="1906"/>
                  </a:lnTo>
                  <a:lnTo>
                    <a:pt x="808" y="2023"/>
                  </a:lnTo>
                  <a:lnTo>
                    <a:pt x="862" y="2130"/>
                  </a:lnTo>
                  <a:lnTo>
                    <a:pt x="905" y="2230"/>
                  </a:lnTo>
                  <a:lnTo>
                    <a:pt x="919" y="2317"/>
                  </a:lnTo>
                  <a:lnTo>
                    <a:pt x="905" y="2387"/>
                  </a:lnTo>
                  <a:lnTo>
                    <a:pt x="845" y="2437"/>
                  </a:lnTo>
                  <a:lnTo>
                    <a:pt x="758" y="2490"/>
                  </a:lnTo>
                  <a:lnTo>
                    <a:pt x="647" y="2537"/>
                  </a:lnTo>
                  <a:lnTo>
                    <a:pt x="530" y="2581"/>
                  </a:lnTo>
                  <a:lnTo>
                    <a:pt x="402" y="2617"/>
                  </a:lnTo>
                  <a:lnTo>
                    <a:pt x="288" y="2647"/>
                  </a:lnTo>
                  <a:lnTo>
                    <a:pt x="187" y="2667"/>
                  </a:lnTo>
                  <a:lnTo>
                    <a:pt x="117" y="2684"/>
                  </a:lnTo>
                  <a:lnTo>
                    <a:pt x="60" y="2684"/>
                  </a:lnTo>
                  <a:lnTo>
                    <a:pt x="26" y="2681"/>
                  </a:lnTo>
                  <a:lnTo>
                    <a:pt x="6" y="2671"/>
                  </a:lnTo>
                  <a:lnTo>
                    <a:pt x="0" y="2664"/>
                  </a:lnTo>
                  <a:lnTo>
                    <a:pt x="0" y="2641"/>
                  </a:lnTo>
                  <a:lnTo>
                    <a:pt x="10" y="2634"/>
                  </a:lnTo>
                  <a:close/>
                </a:path>
              </a:pathLst>
            </a:custGeom>
            <a:solidFill>
              <a:srgbClr val="EBF0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8" name="Freeform 347"/>
            <p:cNvSpPr>
              <a:spLocks/>
            </p:cNvSpPr>
            <p:nvPr/>
          </p:nvSpPr>
          <p:spPr bwMode="auto">
            <a:xfrm>
              <a:off x="1296" y="6351"/>
              <a:ext cx="809" cy="2674"/>
            </a:xfrm>
            <a:custGeom>
              <a:avLst/>
              <a:gdLst/>
              <a:ahLst/>
              <a:cxnLst>
                <a:cxn ang="0">
                  <a:pos x="7" y="2624"/>
                </a:cxn>
                <a:cxn ang="0">
                  <a:pos x="7" y="2310"/>
                </a:cxn>
                <a:cxn ang="0">
                  <a:pos x="7" y="2000"/>
                </a:cxn>
                <a:cxn ang="0">
                  <a:pos x="7" y="1686"/>
                </a:cxn>
                <a:cxn ang="0">
                  <a:pos x="7" y="1375"/>
                </a:cxn>
                <a:cxn ang="0">
                  <a:pos x="7" y="1062"/>
                </a:cxn>
                <a:cxn ang="0">
                  <a:pos x="7" y="748"/>
                </a:cxn>
                <a:cxn ang="0">
                  <a:pos x="7" y="434"/>
                </a:cxn>
                <a:cxn ang="0">
                  <a:pos x="7" y="124"/>
                </a:cxn>
                <a:cxn ang="0">
                  <a:pos x="24" y="104"/>
                </a:cxn>
                <a:cxn ang="0">
                  <a:pos x="40" y="83"/>
                </a:cxn>
                <a:cxn ang="0">
                  <a:pos x="51" y="57"/>
                </a:cxn>
                <a:cxn ang="0">
                  <a:pos x="64" y="37"/>
                </a:cxn>
                <a:cxn ang="0">
                  <a:pos x="74" y="13"/>
                </a:cxn>
                <a:cxn ang="0">
                  <a:pos x="87" y="3"/>
                </a:cxn>
                <a:cxn ang="0">
                  <a:pos x="98" y="0"/>
                </a:cxn>
                <a:cxn ang="0">
                  <a:pos x="114" y="13"/>
                </a:cxn>
                <a:cxn ang="0">
                  <a:pos x="131" y="40"/>
                </a:cxn>
                <a:cxn ang="0">
                  <a:pos x="155" y="97"/>
                </a:cxn>
                <a:cxn ang="0">
                  <a:pos x="178" y="170"/>
                </a:cxn>
                <a:cxn ang="0">
                  <a:pos x="208" y="270"/>
                </a:cxn>
                <a:cxn ang="0">
                  <a:pos x="235" y="387"/>
                </a:cxn>
                <a:cxn ang="0">
                  <a:pos x="265" y="524"/>
                </a:cxn>
                <a:cxn ang="0">
                  <a:pos x="292" y="678"/>
                </a:cxn>
                <a:cxn ang="0">
                  <a:pos x="316" y="851"/>
                </a:cxn>
                <a:cxn ang="0">
                  <a:pos x="332" y="1005"/>
                </a:cxn>
                <a:cxn ang="0">
                  <a:pos x="359" y="1125"/>
                </a:cxn>
                <a:cxn ang="0">
                  <a:pos x="389" y="1215"/>
                </a:cxn>
                <a:cxn ang="0">
                  <a:pos x="423" y="1292"/>
                </a:cxn>
                <a:cxn ang="0">
                  <a:pos x="453" y="1352"/>
                </a:cxn>
                <a:cxn ang="0">
                  <a:pos x="483" y="1416"/>
                </a:cxn>
                <a:cxn ang="0">
                  <a:pos x="507" y="1486"/>
                </a:cxn>
                <a:cxn ang="0">
                  <a:pos x="527" y="1576"/>
                </a:cxn>
                <a:cxn ang="0">
                  <a:pos x="550" y="1676"/>
                </a:cxn>
                <a:cxn ang="0">
                  <a:pos x="597" y="1786"/>
                </a:cxn>
                <a:cxn ang="0">
                  <a:pos x="651" y="1900"/>
                </a:cxn>
                <a:cxn ang="0">
                  <a:pos x="708" y="2016"/>
                </a:cxn>
                <a:cxn ang="0">
                  <a:pos x="755" y="2123"/>
                </a:cxn>
                <a:cxn ang="0">
                  <a:pos x="795" y="2223"/>
                </a:cxn>
                <a:cxn ang="0">
                  <a:pos x="809" y="2310"/>
                </a:cxn>
                <a:cxn ang="0">
                  <a:pos x="792" y="2377"/>
                </a:cxn>
                <a:cxn ang="0">
                  <a:pos x="738" y="2427"/>
                </a:cxn>
                <a:cxn ang="0">
                  <a:pos x="661" y="2480"/>
                </a:cxn>
                <a:cxn ang="0">
                  <a:pos x="567" y="2527"/>
                </a:cxn>
                <a:cxn ang="0">
                  <a:pos x="463" y="2571"/>
                </a:cxn>
                <a:cxn ang="0">
                  <a:pos x="356" y="2607"/>
                </a:cxn>
                <a:cxn ang="0">
                  <a:pos x="255" y="2637"/>
                </a:cxn>
                <a:cxn ang="0">
                  <a:pos x="165" y="2657"/>
                </a:cxn>
                <a:cxn ang="0">
                  <a:pos x="101" y="2674"/>
                </a:cxn>
                <a:cxn ang="0">
                  <a:pos x="54" y="2674"/>
                </a:cxn>
                <a:cxn ang="0">
                  <a:pos x="24" y="2671"/>
                </a:cxn>
                <a:cxn ang="0">
                  <a:pos x="7" y="2661"/>
                </a:cxn>
                <a:cxn ang="0">
                  <a:pos x="0" y="2654"/>
                </a:cxn>
                <a:cxn ang="0">
                  <a:pos x="0" y="2631"/>
                </a:cxn>
                <a:cxn ang="0">
                  <a:pos x="7" y="2624"/>
                </a:cxn>
              </a:cxnLst>
              <a:rect l="0" t="0" r="r" b="b"/>
              <a:pathLst>
                <a:path w="809" h="2674">
                  <a:moveTo>
                    <a:pt x="7" y="2624"/>
                  </a:moveTo>
                  <a:lnTo>
                    <a:pt x="7" y="2310"/>
                  </a:lnTo>
                  <a:lnTo>
                    <a:pt x="7" y="2000"/>
                  </a:lnTo>
                  <a:lnTo>
                    <a:pt x="7" y="1686"/>
                  </a:lnTo>
                  <a:lnTo>
                    <a:pt x="7" y="1375"/>
                  </a:lnTo>
                  <a:lnTo>
                    <a:pt x="7" y="1062"/>
                  </a:lnTo>
                  <a:lnTo>
                    <a:pt x="7" y="748"/>
                  </a:lnTo>
                  <a:lnTo>
                    <a:pt x="7" y="434"/>
                  </a:lnTo>
                  <a:lnTo>
                    <a:pt x="7" y="124"/>
                  </a:lnTo>
                  <a:lnTo>
                    <a:pt x="24" y="104"/>
                  </a:lnTo>
                  <a:lnTo>
                    <a:pt x="40" y="83"/>
                  </a:lnTo>
                  <a:lnTo>
                    <a:pt x="51" y="57"/>
                  </a:lnTo>
                  <a:lnTo>
                    <a:pt x="64" y="37"/>
                  </a:lnTo>
                  <a:lnTo>
                    <a:pt x="74" y="13"/>
                  </a:lnTo>
                  <a:lnTo>
                    <a:pt x="87" y="3"/>
                  </a:lnTo>
                  <a:lnTo>
                    <a:pt x="98" y="0"/>
                  </a:lnTo>
                  <a:lnTo>
                    <a:pt x="114" y="13"/>
                  </a:lnTo>
                  <a:lnTo>
                    <a:pt x="131" y="40"/>
                  </a:lnTo>
                  <a:lnTo>
                    <a:pt x="155" y="97"/>
                  </a:lnTo>
                  <a:lnTo>
                    <a:pt x="178" y="170"/>
                  </a:lnTo>
                  <a:lnTo>
                    <a:pt x="208" y="270"/>
                  </a:lnTo>
                  <a:lnTo>
                    <a:pt x="235" y="387"/>
                  </a:lnTo>
                  <a:lnTo>
                    <a:pt x="265" y="524"/>
                  </a:lnTo>
                  <a:lnTo>
                    <a:pt x="292" y="678"/>
                  </a:lnTo>
                  <a:lnTo>
                    <a:pt x="316" y="851"/>
                  </a:lnTo>
                  <a:lnTo>
                    <a:pt x="332" y="1005"/>
                  </a:lnTo>
                  <a:lnTo>
                    <a:pt x="359" y="1125"/>
                  </a:lnTo>
                  <a:lnTo>
                    <a:pt x="389" y="1215"/>
                  </a:lnTo>
                  <a:lnTo>
                    <a:pt x="423" y="1292"/>
                  </a:lnTo>
                  <a:lnTo>
                    <a:pt x="453" y="1352"/>
                  </a:lnTo>
                  <a:lnTo>
                    <a:pt x="483" y="1416"/>
                  </a:lnTo>
                  <a:lnTo>
                    <a:pt x="507" y="1486"/>
                  </a:lnTo>
                  <a:lnTo>
                    <a:pt x="527" y="1576"/>
                  </a:lnTo>
                  <a:lnTo>
                    <a:pt x="550" y="1676"/>
                  </a:lnTo>
                  <a:lnTo>
                    <a:pt x="597" y="1786"/>
                  </a:lnTo>
                  <a:lnTo>
                    <a:pt x="651" y="1900"/>
                  </a:lnTo>
                  <a:lnTo>
                    <a:pt x="708" y="2016"/>
                  </a:lnTo>
                  <a:lnTo>
                    <a:pt x="755" y="2123"/>
                  </a:lnTo>
                  <a:lnTo>
                    <a:pt x="795" y="2223"/>
                  </a:lnTo>
                  <a:lnTo>
                    <a:pt x="809" y="2310"/>
                  </a:lnTo>
                  <a:lnTo>
                    <a:pt x="792" y="2377"/>
                  </a:lnTo>
                  <a:lnTo>
                    <a:pt x="738" y="2427"/>
                  </a:lnTo>
                  <a:lnTo>
                    <a:pt x="661" y="2480"/>
                  </a:lnTo>
                  <a:lnTo>
                    <a:pt x="567" y="2527"/>
                  </a:lnTo>
                  <a:lnTo>
                    <a:pt x="463" y="2571"/>
                  </a:lnTo>
                  <a:lnTo>
                    <a:pt x="356" y="2607"/>
                  </a:lnTo>
                  <a:lnTo>
                    <a:pt x="255" y="2637"/>
                  </a:lnTo>
                  <a:lnTo>
                    <a:pt x="165" y="2657"/>
                  </a:lnTo>
                  <a:lnTo>
                    <a:pt x="101" y="2674"/>
                  </a:lnTo>
                  <a:lnTo>
                    <a:pt x="54" y="2674"/>
                  </a:lnTo>
                  <a:lnTo>
                    <a:pt x="24" y="2671"/>
                  </a:lnTo>
                  <a:lnTo>
                    <a:pt x="7" y="2661"/>
                  </a:lnTo>
                  <a:lnTo>
                    <a:pt x="0" y="2654"/>
                  </a:lnTo>
                  <a:lnTo>
                    <a:pt x="0" y="2631"/>
                  </a:lnTo>
                  <a:lnTo>
                    <a:pt x="7" y="2624"/>
                  </a:lnTo>
                  <a:close/>
                </a:path>
              </a:pathLst>
            </a:custGeom>
            <a:solidFill>
              <a:srgbClr val="F5F7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49" name="Freeform 348"/>
            <p:cNvSpPr>
              <a:spLocks/>
            </p:cNvSpPr>
            <p:nvPr/>
          </p:nvSpPr>
          <p:spPr bwMode="auto">
            <a:xfrm>
              <a:off x="1296" y="6358"/>
              <a:ext cx="202" cy="2667"/>
            </a:xfrm>
            <a:custGeom>
              <a:avLst/>
              <a:gdLst/>
              <a:ahLst/>
              <a:cxnLst>
                <a:cxn ang="0">
                  <a:pos x="4" y="2617"/>
                </a:cxn>
                <a:cxn ang="0">
                  <a:pos x="4" y="127"/>
                </a:cxn>
                <a:cxn ang="0">
                  <a:pos x="7" y="107"/>
                </a:cxn>
                <a:cxn ang="0">
                  <a:pos x="10" y="87"/>
                </a:cxn>
                <a:cxn ang="0">
                  <a:pos x="14" y="60"/>
                </a:cxn>
                <a:cxn ang="0">
                  <a:pos x="17" y="36"/>
                </a:cxn>
                <a:cxn ang="0">
                  <a:pos x="17" y="13"/>
                </a:cxn>
                <a:cxn ang="0">
                  <a:pos x="20" y="3"/>
                </a:cxn>
                <a:cxn ang="0">
                  <a:pos x="24" y="0"/>
                </a:cxn>
                <a:cxn ang="0">
                  <a:pos x="30" y="13"/>
                </a:cxn>
                <a:cxn ang="0">
                  <a:pos x="30" y="40"/>
                </a:cxn>
                <a:cxn ang="0">
                  <a:pos x="37" y="93"/>
                </a:cxn>
                <a:cxn ang="0">
                  <a:pos x="44" y="167"/>
                </a:cxn>
                <a:cxn ang="0">
                  <a:pos x="54" y="267"/>
                </a:cxn>
                <a:cxn ang="0">
                  <a:pos x="61" y="384"/>
                </a:cxn>
                <a:cxn ang="0">
                  <a:pos x="67" y="520"/>
                </a:cxn>
                <a:cxn ang="0">
                  <a:pos x="74" y="674"/>
                </a:cxn>
                <a:cxn ang="0">
                  <a:pos x="84" y="848"/>
                </a:cxn>
                <a:cxn ang="0">
                  <a:pos x="84" y="1001"/>
                </a:cxn>
                <a:cxn ang="0">
                  <a:pos x="91" y="1121"/>
                </a:cxn>
                <a:cxn ang="0">
                  <a:pos x="98" y="1212"/>
                </a:cxn>
                <a:cxn ang="0">
                  <a:pos x="108" y="1285"/>
                </a:cxn>
                <a:cxn ang="0">
                  <a:pos x="114" y="1345"/>
                </a:cxn>
                <a:cxn ang="0">
                  <a:pos x="121" y="1409"/>
                </a:cxn>
                <a:cxn ang="0">
                  <a:pos x="128" y="1479"/>
                </a:cxn>
                <a:cxn ang="0">
                  <a:pos x="134" y="1569"/>
                </a:cxn>
                <a:cxn ang="0">
                  <a:pos x="141" y="1669"/>
                </a:cxn>
                <a:cxn ang="0">
                  <a:pos x="151" y="1782"/>
                </a:cxn>
                <a:cxn ang="0">
                  <a:pos x="165" y="1896"/>
                </a:cxn>
                <a:cxn ang="0">
                  <a:pos x="181" y="2009"/>
                </a:cxn>
                <a:cxn ang="0">
                  <a:pos x="191" y="2116"/>
                </a:cxn>
                <a:cxn ang="0">
                  <a:pos x="202" y="2216"/>
                </a:cxn>
                <a:cxn ang="0">
                  <a:pos x="202" y="2303"/>
                </a:cxn>
                <a:cxn ang="0">
                  <a:pos x="202" y="2370"/>
                </a:cxn>
                <a:cxn ang="0">
                  <a:pos x="188" y="2420"/>
                </a:cxn>
                <a:cxn ang="0">
                  <a:pos x="168" y="2473"/>
                </a:cxn>
                <a:cxn ang="0">
                  <a:pos x="141" y="2520"/>
                </a:cxn>
                <a:cxn ang="0">
                  <a:pos x="118" y="2564"/>
                </a:cxn>
                <a:cxn ang="0">
                  <a:pos x="91" y="2600"/>
                </a:cxn>
                <a:cxn ang="0">
                  <a:pos x="64" y="2630"/>
                </a:cxn>
                <a:cxn ang="0">
                  <a:pos x="40" y="2650"/>
                </a:cxn>
                <a:cxn ang="0">
                  <a:pos x="27" y="2667"/>
                </a:cxn>
                <a:cxn ang="0">
                  <a:pos x="4" y="2664"/>
                </a:cxn>
                <a:cxn ang="0">
                  <a:pos x="0" y="2647"/>
                </a:cxn>
                <a:cxn ang="0">
                  <a:pos x="0" y="2624"/>
                </a:cxn>
                <a:cxn ang="0">
                  <a:pos x="4" y="2617"/>
                </a:cxn>
              </a:cxnLst>
              <a:rect l="0" t="0" r="r" b="b"/>
              <a:pathLst>
                <a:path w="202" h="2667">
                  <a:moveTo>
                    <a:pt x="4" y="2617"/>
                  </a:moveTo>
                  <a:lnTo>
                    <a:pt x="4" y="127"/>
                  </a:lnTo>
                  <a:lnTo>
                    <a:pt x="7" y="107"/>
                  </a:lnTo>
                  <a:lnTo>
                    <a:pt x="10" y="87"/>
                  </a:lnTo>
                  <a:lnTo>
                    <a:pt x="14" y="60"/>
                  </a:lnTo>
                  <a:lnTo>
                    <a:pt x="17" y="36"/>
                  </a:lnTo>
                  <a:lnTo>
                    <a:pt x="17" y="13"/>
                  </a:lnTo>
                  <a:lnTo>
                    <a:pt x="20" y="3"/>
                  </a:lnTo>
                  <a:lnTo>
                    <a:pt x="24" y="0"/>
                  </a:lnTo>
                  <a:lnTo>
                    <a:pt x="30" y="13"/>
                  </a:lnTo>
                  <a:lnTo>
                    <a:pt x="30" y="40"/>
                  </a:lnTo>
                  <a:lnTo>
                    <a:pt x="37" y="93"/>
                  </a:lnTo>
                  <a:lnTo>
                    <a:pt x="44" y="167"/>
                  </a:lnTo>
                  <a:lnTo>
                    <a:pt x="54" y="267"/>
                  </a:lnTo>
                  <a:lnTo>
                    <a:pt x="61" y="384"/>
                  </a:lnTo>
                  <a:lnTo>
                    <a:pt x="67" y="520"/>
                  </a:lnTo>
                  <a:lnTo>
                    <a:pt x="74" y="674"/>
                  </a:lnTo>
                  <a:lnTo>
                    <a:pt x="84" y="848"/>
                  </a:lnTo>
                  <a:lnTo>
                    <a:pt x="84" y="1001"/>
                  </a:lnTo>
                  <a:lnTo>
                    <a:pt x="91" y="1121"/>
                  </a:lnTo>
                  <a:lnTo>
                    <a:pt x="98" y="1212"/>
                  </a:lnTo>
                  <a:lnTo>
                    <a:pt x="108" y="1285"/>
                  </a:lnTo>
                  <a:lnTo>
                    <a:pt x="114" y="1345"/>
                  </a:lnTo>
                  <a:lnTo>
                    <a:pt x="121" y="1409"/>
                  </a:lnTo>
                  <a:lnTo>
                    <a:pt x="128" y="1479"/>
                  </a:lnTo>
                  <a:lnTo>
                    <a:pt x="134" y="1569"/>
                  </a:lnTo>
                  <a:lnTo>
                    <a:pt x="141" y="1669"/>
                  </a:lnTo>
                  <a:lnTo>
                    <a:pt x="151" y="1782"/>
                  </a:lnTo>
                  <a:lnTo>
                    <a:pt x="165" y="1896"/>
                  </a:lnTo>
                  <a:lnTo>
                    <a:pt x="181" y="2009"/>
                  </a:lnTo>
                  <a:lnTo>
                    <a:pt x="191" y="2116"/>
                  </a:lnTo>
                  <a:lnTo>
                    <a:pt x="202" y="2216"/>
                  </a:lnTo>
                  <a:lnTo>
                    <a:pt x="202" y="2303"/>
                  </a:lnTo>
                  <a:lnTo>
                    <a:pt x="202" y="2370"/>
                  </a:lnTo>
                  <a:lnTo>
                    <a:pt x="188" y="2420"/>
                  </a:lnTo>
                  <a:lnTo>
                    <a:pt x="168" y="2473"/>
                  </a:lnTo>
                  <a:lnTo>
                    <a:pt x="141" y="2520"/>
                  </a:lnTo>
                  <a:lnTo>
                    <a:pt x="118" y="2564"/>
                  </a:lnTo>
                  <a:lnTo>
                    <a:pt x="91" y="2600"/>
                  </a:lnTo>
                  <a:lnTo>
                    <a:pt x="64" y="2630"/>
                  </a:lnTo>
                  <a:lnTo>
                    <a:pt x="40" y="2650"/>
                  </a:lnTo>
                  <a:lnTo>
                    <a:pt x="27" y="2667"/>
                  </a:lnTo>
                  <a:lnTo>
                    <a:pt x="4" y="2664"/>
                  </a:lnTo>
                  <a:lnTo>
                    <a:pt x="0" y="2647"/>
                  </a:lnTo>
                  <a:lnTo>
                    <a:pt x="0" y="2624"/>
                  </a:lnTo>
                  <a:lnTo>
                    <a:pt x="4" y="26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0" name="Freeform 349"/>
            <p:cNvSpPr>
              <a:spLocks/>
            </p:cNvSpPr>
            <p:nvPr/>
          </p:nvSpPr>
          <p:spPr bwMode="auto">
            <a:xfrm>
              <a:off x="7693" y="6111"/>
              <a:ext cx="3294" cy="2784"/>
            </a:xfrm>
            <a:custGeom>
              <a:avLst/>
              <a:gdLst/>
              <a:ahLst/>
              <a:cxnLst>
                <a:cxn ang="0">
                  <a:pos x="3264" y="2720"/>
                </a:cxn>
                <a:cxn ang="0">
                  <a:pos x="2969" y="117"/>
                </a:cxn>
                <a:cxn ang="0">
                  <a:pos x="2892" y="100"/>
                </a:cxn>
                <a:cxn ang="0">
                  <a:pos x="2828" y="80"/>
                </a:cxn>
                <a:cxn ang="0">
                  <a:pos x="2775" y="53"/>
                </a:cxn>
                <a:cxn ang="0">
                  <a:pos x="2728" y="33"/>
                </a:cxn>
                <a:cxn ang="0">
                  <a:pos x="2681" y="13"/>
                </a:cxn>
                <a:cxn ang="0">
                  <a:pos x="2634" y="3"/>
                </a:cxn>
                <a:cxn ang="0">
                  <a:pos x="2583" y="0"/>
                </a:cxn>
                <a:cxn ang="0">
                  <a:pos x="2526" y="13"/>
                </a:cxn>
                <a:cxn ang="0">
                  <a:pos x="2449" y="46"/>
                </a:cxn>
                <a:cxn ang="0">
                  <a:pos x="2362" y="106"/>
                </a:cxn>
                <a:cxn ang="0">
                  <a:pos x="2265" y="190"/>
                </a:cxn>
                <a:cxn ang="0">
                  <a:pos x="2164" y="300"/>
                </a:cxn>
                <a:cxn ang="0">
                  <a:pos x="2063" y="427"/>
                </a:cxn>
                <a:cxn ang="0">
                  <a:pos x="1973" y="574"/>
                </a:cxn>
                <a:cxn ang="0">
                  <a:pos x="1892" y="741"/>
                </a:cxn>
                <a:cxn ang="0">
                  <a:pos x="1832" y="924"/>
                </a:cxn>
                <a:cxn ang="0">
                  <a:pos x="1761" y="1088"/>
                </a:cxn>
                <a:cxn ang="0">
                  <a:pos x="1668" y="1218"/>
                </a:cxn>
                <a:cxn ang="0">
                  <a:pos x="1553" y="1318"/>
                </a:cxn>
                <a:cxn ang="0">
                  <a:pos x="1433" y="1402"/>
                </a:cxn>
                <a:cxn ang="0">
                  <a:pos x="1312" y="1472"/>
                </a:cxn>
                <a:cxn ang="0">
                  <a:pos x="1201" y="1542"/>
                </a:cxn>
                <a:cxn ang="0">
                  <a:pos x="1107" y="1615"/>
                </a:cxn>
                <a:cxn ang="0">
                  <a:pos x="1047" y="1712"/>
                </a:cxn>
                <a:cxn ang="0">
                  <a:pos x="950" y="1822"/>
                </a:cxn>
                <a:cxn ang="0">
                  <a:pos x="782" y="1949"/>
                </a:cxn>
                <a:cxn ang="0">
                  <a:pos x="577" y="2076"/>
                </a:cxn>
                <a:cxn ang="0">
                  <a:pos x="366" y="2210"/>
                </a:cxn>
                <a:cxn ang="0">
                  <a:pos x="175" y="2330"/>
                </a:cxn>
                <a:cxn ang="0">
                  <a:pos x="44" y="2440"/>
                </a:cxn>
                <a:cxn ang="0">
                  <a:pos x="0" y="2530"/>
                </a:cxn>
                <a:cxn ang="0">
                  <a:pos x="77" y="2600"/>
                </a:cxn>
                <a:cxn ang="0">
                  <a:pos x="285" y="2644"/>
                </a:cxn>
                <a:cxn ang="0">
                  <a:pos x="601" y="2687"/>
                </a:cxn>
                <a:cxn ang="0">
                  <a:pos x="987" y="2717"/>
                </a:cxn>
                <a:cxn ang="0">
                  <a:pos x="1419" y="2747"/>
                </a:cxn>
                <a:cxn ang="0">
                  <a:pos x="1855" y="2764"/>
                </a:cxn>
                <a:cxn ang="0">
                  <a:pos x="2268" y="2777"/>
                </a:cxn>
                <a:cxn ang="0">
                  <a:pos x="2627" y="2781"/>
                </a:cxn>
                <a:cxn ang="0">
                  <a:pos x="2899" y="2784"/>
                </a:cxn>
                <a:cxn ang="0">
                  <a:pos x="3073" y="2777"/>
                </a:cxn>
                <a:cxn ang="0">
                  <a:pos x="3190" y="2771"/>
                </a:cxn>
                <a:cxn ang="0">
                  <a:pos x="3258" y="2761"/>
                </a:cxn>
                <a:cxn ang="0">
                  <a:pos x="3291" y="2751"/>
                </a:cxn>
                <a:cxn ang="0">
                  <a:pos x="3294" y="2737"/>
                </a:cxn>
                <a:cxn ang="0">
                  <a:pos x="3284" y="2727"/>
                </a:cxn>
                <a:cxn ang="0">
                  <a:pos x="3268" y="2720"/>
                </a:cxn>
                <a:cxn ang="0">
                  <a:pos x="3264" y="2720"/>
                </a:cxn>
              </a:cxnLst>
              <a:rect l="0" t="0" r="r" b="b"/>
              <a:pathLst>
                <a:path w="3294" h="2784">
                  <a:moveTo>
                    <a:pt x="3264" y="2720"/>
                  </a:moveTo>
                  <a:lnTo>
                    <a:pt x="2969" y="117"/>
                  </a:lnTo>
                  <a:lnTo>
                    <a:pt x="2892" y="100"/>
                  </a:lnTo>
                  <a:lnTo>
                    <a:pt x="2828" y="80"/>
                  </a:lnTo>
                  <a:lnTo>
                    <a:pt x="2775" y="53"/>
                  </a:lnTo>
                  <a:lnTo>
                    <a:pt x="2728" y="33"/>
                  </a:lnTo>
                  <a:lnTo>
                    <a:pt x="2681" y="13"/>
                  </a:lnTo>
                  <a:lnTo>
                    <a:pt x="2634" y="3"/>
                  </a:lnTo>
                  <a:lnTo>
                    <a:pt x="2583" y="0"/>
                  </a:lnTo>
                  <a:lnTo>
                    <a:pt x="2526" y="13"/>
                  </a:lnTo>
                  <a:lnTo>
                    <a:pt x="2449" y="46"/>
                  </a:lnTo>
                  <a:lnTo>
                    <a:pt x="2362" y="106"/>
                  </a:lnTo>
                  <a:lnTo>
                    <a:pt x="2265" y="190"/>
                  </a:lnTo>
                  <a:lnTo>
                    <a:pt x="2164" y="300"/>
                  </a:lnTo>
                  <a:lnTo>
                    <a:pt x="2063" y="427"/>
                  </a:lnTo>
                  <a:lnTo>
                    <a:pt x="1973" y="574"/>
                  </a:lnTo>
                  <a:lnTo>
                    <a:pt x="1892" y="741"/>
                  </a:lnTo>
                  <a:lnTo>
                    <a:pt x="1832" y="924"/>
                  </a:lnTo>
                  <a:lnTo>
                    <a:pt x="1761" y="1088"/>
                  </a:lnTo>
                  <a:lnTo>
                    <a:pt x="1668" y="1218"/>
                  </a:lnTo>
                  <a:lnTo>
                    <a:pt x="1553" y="1318"/>
                  </a:lnTo>
                  <a:lnTo>
                    <a:pt x="1433" y="1402"/>
                  </a:lnTo>
                  <a:lnTo>
                    <a:pt x="1312" y="1472"/>
                  </a:lnTo>
                  <a:lnTo>
                    <a:pt x="1201" y="1542"/>
                  </a:lnTo>
                  <a:lnTo>
                    <a:pt x="1107" y="1615"/>
                  </a:lnTo>
                  <a:lnTo>
                    <a:pt x="1047" y="1712"/>
                  </a:lnTo>
                  <a:lnTo>
                    <a:pt x="950" y="1822"/>
                  </a:lnTo>
                  <a:lnTo>
                    <a:pt x="782" y="1949"/>
                  </a:lnTo>
                  <a:lnTo>
                    <a:pt x="577" y="2076"/>
                  </a:lnTo>
                  <a:lnTo>
                    <a:pt x="366" y="2210"/>
                  </a:lnTo>
                  <a:lnTo>
                    <a:pt x="175" y="2330"/>
                  </a:lnTo>
                  <a:lnTo>
                    <a:pt x="44" y="2440"/>
                  </a:lnTo>
                  <a:lnTo>
                    <a:pt x="0" y="2530"/>
                  </a:lnTo>
                  <a:lnTo>
                    <a:pt x="77" y="2600"/>
                  </a:lnTo>
                  <a:lnTo>
                    <a:pt x="285" y="2644"/>
                  </a:lnTo>
                  <a:lnTo>
                    <a:pt x="601" y="2687"/>
                  </a:lnTo>
                  <a:lnTo>
                    <a:pt x="987" y="2717"/>
                  </a:lnTo>
                  <a:lnTo>
                    <a:pt x="1419" y="2747"/>
                  </a:lnTo>
                  <a:lnTo>
                    <a:pt x="1855" y="2764"/>
                  </a:lnTo>
                  <a:lnTo>
                    <a:pt x="2268" y="2777"/>
                  </a:lnTo>
                  <a:lnTo>
                    <a:pt x="2627" y="2781"/>
                  </a:lnTo>
                  <a:lnTo>
                    <a:pt x="2899" y="2784"/>
                  </a:lnTo>
                  <a:lnTo>
                    <a:pt x="3073" y="2777"/>
                  </a:lnTo>
                  <a:lnTo>
                    <a:pt x="3190" y="2771"/>
                  </a:lnTo>
                  <a:lnTo>
                    <a:pt x="3258" y="2761"/>
                  </a:lnTo>
                  <a:lnTo>
                    <a:pt x="3291" y="2751"/>
                  </a:lnTo>
                  <a:lnTo>
                    <a:pt x="3294" y="2737"/>
                  </a:lnTo>
                  <a:lnTo>
                    <a:pt x="3284" y="2727"/>
                  </a:lnTo>
                  <a:lnTo>
                    <a:pt x="3268" y="2720"/>
                  </a:lnTo>
                  <a:lnTo>
                    <a:pt x="3264" y="2720"/>
                  </a:lnTo>
                  <a:close/>
                </a:path>
              </a:pathLst>
            </a:custGeom>
            <a:solidFill>
              <a:srgbClr val="26592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1" name="Freeform 350"/>
            <p:cNvSpPr>
              <a:spLocks/>
            </p:cNvSpPr>
            <p:nvPr/>
          </p:nvSpPr>
          <p:spPr bwMode="auto">
            <a:xfrm>
              <a:off x="7814" y="6114"/>
              <a:ext cx="3173" cy="2781"/>
            </a:xfrm>
            <a:custGeom>
              <a:avLst/>
              <a:gdLst/>
              <a:ahLst/>
              <a:cxnLst>
                <a:cxn ang="0">
                  <a:pos x="3143" y="2717"/>
                </a:cxn>
                <a:cxn ang="0">
                  <a:pos x="3103" y="2390"/>
                </a:cxn>
                <a:cxn ang="0">
                  <a:pos x="3066" y="2066"/>
                </a:cxn>
                <a:cxn ang="0">
                  <a:pos x="3029" y="1739"/>
                </a:cxn>
                <a:cxn ang="0">
                  <a:pos x="2996" y="1415"/>
                </a:cxn>
                <a:cxn ang="0">
                  <a:pos x="2955" y="1088"/>
                </a:cxn>
                <a:cxn ang="0">
                  <a:pos x="2919" y="764"/>
                </a:cxn>
                <a:cxn ang="0">
                  <a:pos x="2882" y="441"/>
                </a:cxn>
                <a:cxn ang="0">
                  <a:pos x="2848" y="117"/>
                </a:cxn>
                <a:cxn ang="0">
                  <a:pos x="2774" y="100"/>
                </a:cxn>
                <a:cxn ang="0">
                  <a:pos x="2714" y="80"/>
                </a:cxn>
                <a:cxn ang="0">
                  <a:pos x="2660" y="57"/>
                </a:cxn>
                <a:cxn ang="0">
                  <a:pos x="2617" y="37"/>
                </a:cxn>
                <a:cxn ang="0">
                  <a:pos x="2570" y="13"/>
                </a:cxn>
                <a:cxn ang="0">
                  <a:pos x="2526" y="3"/>
                </a:cxn>
                <a:cxn ang="0">
                  <a:pos x="2479" y="0"/>
                </a:cxn>
                <a:cxn ang="0">
                  <a:pos x="2425" y="17"/>
                </a:cxn>
                <a:cxn ang="0">
                  <a:pos x="2352" y="50"/>
                </a:cxn>
                <a:cxn ang="0">
                  <a:pos x="2268" y="110"/>
                </a:cxn>
                <a:cxn ang="0">
                  <a:pos x="2170" y="194"/>
                </a:cxn>
                <a:cxn ang="0">
                  <a:pos x="2077" y="300"/>
                </a:cxn>
                <a:cxn ang="0">
                  <a:pos x="1979" y="427"/>
                </a:cxn>
                <a:cxn ang="0">
                  <a:pos x="1892" y="574"/>
                </a:cxn>
                <a:cxn ang="0">
                  <a:pos x="1815" y="741"/>
                </a:cxn>
                <a:cxn ang="0">
                  <a:pos x="1758" y="925"/>
                </a:cxn>
                <a:cxn ang="0">
                  <a:pos x="1691" y="1088"/>
                </a:cxn>
                <a:cxn ang="0">
                  <a:pos x="1600" y="1215"/>
                </a:cxn>
                <a:cxn ang="0">
                  <a:pos x="1490" y="1315"/>
                </a:cxn>
                <a:cxn ang="0">
                  <a:pos x="1375" y="1399"/>
                </a:cxn>
                <a:cxn ang="0">
                  <a:pos x="1258" y="1469"/>
                </a:cxn>
                <a:cxn ang="0">
                  <a:pos x="1151" y="1539"/>
                </a:cxn>
                <a:cxn ang="0">
                  <a:pos x="1063" y="1612"/>
                </a:cxn>
                <a:cxn ang="0">
                  <a:pos x="1006" y="1709"/>
                </a:cxn>
                <a:cxn ang="0">
                  <a:pos x="913" y="1819"/>
                </a:cxn>
                <a:cxn ang="0">
                  <a:pos x="752" y="1946"/>
                </a:cxn>
                <a:cxn ang="0">
                  <a:pos x="554" y="2073"/>
                </a:cxn>
                <a:cxn ang="0">
                  <a:pos x="352" y="2203"/>
                </a:cxn>
                <a:cxn ang="0">
                  <a:pos x="168" y="2320"/>
                </a:cxn>
                <a:cxn ang="0">
                  <a:pos x="44" y="2430"/>
                </a:cxn>
                <a:cxn ang="0">
                  <a:pos x="0" y="2521"/>
                </a:cxn>
                <a:cxn ang="0">
                  <a:pos x="77" y="2591"/>
                </a:cxn>
                <a:cxn ang="0">
                  <a:pos x="279" y="2637"/>
                </a:cxn>
                <a:cxn ang="0">
                  <a:pos x="580" y="2681"/>
                </a:cxn>
                <a:cxn ang="0">
                  <a:pos x="953" y="2711"/>
                </a:cxn>
                <a:cxn ang="0">
                  <a:pos x="1369" y="2741"/>
                </a:cxn>
                <a:cxn ang="0">
                  <a:pos x="1788" y="2758"/>
                </a:cxn>
                <a:cxn ang="0">
                  <a:pos x="2187" y="2771"/>
                </a:cxn>
                <a:cxn ang="0">
                  <a:pos x="2529" y="2778"/>
                </a:cxn>
                <a:cxn ang="0">
                  <a:pos x="2791" y="2781"/>
                </a:cxn>
                <a:cxn ang="0">
                  <a:pos x="2959" y="2774"/>
                </a:cxn>
                <a:cxn ang="0">
                  <a:pos x="3073" y="2768"/>
                </a:cxn>
                <a:cxn ang="0">
                  <a:pos x="3140" y="2758"/>
                </a:cxn>
                <a:cxn ang="0">
                  <a:pos x="3170" y="2748"/>
                </a:cxn>
                <a:cxn ang="0">
                  <a:pos x="3173" y="2734"/>
                </a:cxn>
                <a:cxn ang="0">
                  <a:pos x="3163" y="2724"/>
                </a:cxn>
                <a:cxn ang="0">
                  <a:pos x="3147" y="2717"/>
                </a:cxn>
                <a:cxn ang="0">
                  <a:pos x="3143" y="2717"/>
                </a:cxn>
              </a:cxnLst>
              <a:rect l="0" t="0" r="r" b="b"/>
              <a:pathLst>
                <a:path w="3173" h="2781">
                  <a:moveTo>
                    <a:pt x="3143" y="2717"/>
                  </a:moveTo>
                  <a:lnTo>
                    <a:pt x="3103" y="2390"/>
                  </a:lnTo>
                  <a:lnTo>
                    <a:pt x="3066" y="2066"/>
                  </a:lnTo>
                  <a:lnTo>
                    <a:pt x="3029" y="1739"/>
                  </a:lnTo>
                  <a:lnTo>
                    <a:pt x="2996" y="1415"/>
                  </a:lnTo>
                  <a:lnTo>
                    <a:pt x="2955" y="1088"/>
                  </a:lnTo>
                  <a:lnTo>
                    <a:pt x="2919" y="764"/>
                  </a:lnTo>
                  <a:lnTo>
                    <a:pt x="2882" y="441"/>
                  </a:lnTo>
                  <a:lnTo>
                    <a:pt x="2848" y="117"/>
                  </a:lnTo>
                  <a:lnTo>
                    <a:pt x="2774" y="100"/>
                  </a:lnTo>
                  <a:lnTo>
                    <a:pt x="2714" y="80"/>
                  </a:lnTo>
                  <a:lnTo>
                    <a:pt x="2660" y="57"/>
                  </a:lnTo>
                  <a:lnTo>
                    <a:pt x="2617" y="37"/>
                  </a:lnTo>
                  <a:lnTo>
                    <a:pt x="2570" y="13"/>
                  </a:lnTo>
                  <a:lnTo>
                    <a:pt x="2526" y="3"/>
                  </a:lnTo>
                  <a:lnTo>
                    <a:pt x="2479" y="0"/>
                  </a:lnTo>
                  <a:lnTo>
                    <a:pt x="2425" y="17"/>
                  </a:lnTo>
                  <a:lnTo>
                    <a:pt x="2352" y="50"/>
                  </a:lnTo>
                  <a:lnTo>
                    <a:pt x="2268" y="110"/>
                  </a:lnTo>
                  <a:lnTo>
                    <a:pt x="2170" y="194"/>
                  </a:lnTo>
                  <a:lnTo>
                    <a:pt x="2077" y="300"/>
                  </a:lnTo>
                  <a:lnTo>
                    <a:pt x="1979" y="427"/>
                  </a:lnTo>
                  <a:lnTo>
                    <a:pt x="1892" y="574"/>
                  </a:lnTo>
                  <a:lnTo>
                    <a:pt x="1815" y="741"/>
                  </a:lnTo>
                  <a:lnTo>
                    <a:pt x="1758" y="925"/>
                  </a:lnTo>
                  <a:lnTo>
                    <a:pt x="1691" y="1088"/>
                  </a:lnTo>
                  <a:lnTo>
                    <a:pt x="1600" y="1215"/>
                  </a:lnTo>
                  <a:lnTo>
                    <a:pt x="1490" y="1315"/>
                  </a:lnTo>
                  <a:lnTo>
                    <a:pt x="1375" y="1399"/>
                  </a:lnTo>
                  <a:lnTo>
                    <a:pt x="1258" y="1469"/>
                  </a:lnTo>
                  <a:lnTo>
                    <a:pt x="1151" y="1539"/>
                  </a:lnTo>
                  <a:lnTo>
                    <a:pt x="1063" y="1612"/>
                  </a:lnTo>
                  <a:lnTo>
                    <a:pt x="1006" y="1709"/>
                  </a:lnTo>
                  <a:lnTo>
                    <a:pt x="913" y="1819"/>
                  </a:lnTo>
                  <a:lnTo>
                    <a:pt x="752" y="1946"/>
                  </a:lnTo>
                  <a:lnTo>
                    <a:pt x="554" y="2073"/>
                  </a:lnTo>
                  <a:lnTo>
                    <a:pt x="352" y="2203"/>
                  </a:lnTo>
                  <a:lnTo>
                    <a:pt x="168" y="2320"/>
                  </a:lnTo>
                  <a:lnTo>
                    <a:pt x="44" y="2430"/>
                  </a:lnTo>
                  <a:lnTo>
                    <a:pt x="0" y="2521"/>
                  </a:lnTo>
                  <a:lnTo>
                    <a:pt x="77" y="2591"/>
                  </a:lnTo>
                  <a:lnTo>
                    <a:pt x="279" y="2637"/>
                  </a:lnTo>
                  <a:lnTo>
                    <a:pt x="580" y="2681"/>
                  </a:lnTo>
                  <a:lnTo>
                    <a:pt x="953" y="2711"/>
                  </a:lnTo>
                  <a:lnTo>
                    <a:pt x="1369" y="2741"/>
                  </a:lnTo>
                  <a:lnTo>
                    <a:pt x="1788" y="2758"/>
                  </a:lnTo>
                  <a:lnTo>
                    <a:pt x="2187" y="2771"/>
                  </a:lnTo>
                  <a:lnTo>
                    <a:pt x="2529" y="2778"/>
                  </a:lnTo>
                  <a:lnTo>
                    <a:pt x="2791" y="2781"/>
                  </a:lnTo>
                  <a:lnTo>
                    <a:pt x="2959" y="2774"/>
                  </a:lnTo>
                  <a:lnTo>
                    <a:pt x="3073" y="2768"/>
                  </a:lnTo>
                  <a:lnTo>
                    <a:pt x="3140" y="2758"/>
                  </a:lnTo>
                  <a:lnTo>
                    <a:pt x="3170" y="2748"/>
                  </a:lnTo>
                  <a:lnTo>
                    <a:pt x="3173" y="2734"/>
                  </a:lnTo>
                  <a:lnTo>
                    <a:pt x="3163" y="2724"/>
                  </a:lnTo>
                  <a:lnTo>
                    <a:pt x="3147" y="2717"/>
                  </a:lnTo>
                  <a:lnTo>
                    <a:pt x="3143" y="2717"/>
                  </a:lnTo>
                  <a:close/>
                </a:path>
              </a:pathLst>
            </a:custGeom>
            <a:solidFill>
              <a:srgbClr val="30613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2" name="Freeform 351"/>
            <p:cNvSpPr>
              <a:spLocks/>
            </p:cNvSpPr>
            <p:nvPr/>
          </p:nvSpPr>
          <p:spPr bwMode="auto">
            <a:xfrm>
              <a:off x="7935" y="6121"/>
              <a:ext cx="3052" cy="2774"/>
            </a:xfrm>
            <a:custGeom>
              <a:avLst/>
              <a:gdLst/>
              <a:ahLst/>
              <a:cxnLst>
                <a:cxn ang="0">
                  <a:pos x="3022" y="2710"/>
                </a:cxn>
                <a:cxn ang="0">
                  <a:pos x="2982" y="2383"/>
                </a:cxn>
                <a:cxn ang="0">
                  <a:pos x="2948" y="2059"/>
                </a:cxn>
                <a:cxn ang="0">
                  <a:pos x="2908" y="1736"/>
                </a:cxn>
                <a:cxn ang="0">
                  <a:pos x="2875" y="1412"/>
                </a:cxn>
                <a:cxn ang="0">
                  <a:pos x="2838" y="1088"/>
                </a:cxn>
                <a:cxn ang="0">
                  <a:pos x="2801" y="764"/>
                </a:cxn>
                <a:cxn ang="0">
                  <a:pos x="2764" y="440"/>
                </a:cxn>
                <a:cxn ang="0">
                  <a:pos x="2730" y="120"/>
                </a:cxn>
                <a:cxn ang="0">
                  <a:pos x="2657" y="103"/>
                </a:cxn>
                <a:cxn ang="0">
                  <a:pos x="2600" y="80"/>
                </a:cxn>
                <a:cxn ang="0">
                  <a:pos x="2546" y="56"/>
                </a:cxn>
                <a:cxn ang="0">
                  <a:pos x="2506" y="33"/>
                </a:cxn>
                <a:cxn ang="0">
                  <a:pos x="2462" y="10"/>
                </a:cxn>
                <a:cxn ang="0">
                  <a:pos x="2418" y="0"/>
                </a:cxn>
                <a:cxn ang="0">
                  <a:pos x="2372" y="0"/>
                </a:cxn>
                <a:cxn ang="0">
                  <a:pos x="2321" y="16"/>
                </a:cxn>
                <a:cxn ang="0">
                  <a:pos x="2251" y="46"/>
                </a:cxn>
                <a:cxn ang="0">
                  <a:pos x="2170" y="107"/>
                </a:cxn>
                <a:cxn ang="0">
                  <a:pos x="2080" y="190"/>
                </a:cxn>
                <a:cxn ang="0">
                  <a:pos x="1989" y="297"/>
                </a:cxn>
                <a:cxn ang="0">
                  <a:pos x="1895" y="424"/>
                </a:cxn>
                <a:cxn ang="0">
                  <a:pos x="1811" y="571"/>
                </a:cxn>
                <a:cxn ang="0">
                  <a:pos x="1734" y="734"/>
                </a:cxn>
                <a:cxn ang="0">
                  <a:pos x="1680" y="918"/>
                </a:cxn>
                <a:cxn ang="0">
                  <a:pos x="1613" y="1081"/>
                </a:cxn>
                <a:cxn ang="0">
                  <a:pos x="1530" y="1212"/>
                </a:cxn>
                <a:cxn ang="0">
                  <a:pos x="1426" y="1312"/>
                </a:cxn>
                <a:cxn ang="0">
                  <a:pos x="1318" y="1395"/>
                </a:cxn>
                <a:cxn ang="0">
                  <a:pos x="1204" y="1462"/>
                </a:cxn>
                <a:cxn ang="0">
                  <a:pos x="1104" y="1532"/>
                </a:cxn>
                <a:cxn ang="0">
                  <a:pos x="1016" y="1605"/>
                </a:cxn>
                <a:cxn ang="0">
                  <a:pos x="963" y="1702"/>
                </a:cxn>
                <a:cxn ang="0">
                  <a:pos x="872" y="1809"/>
                </a:cxn>
                <a:cxn ang="0">
                  <a:pos x="721" y="1933"/>
                </a:cxn>
                <a:cxn ang="0">
                  <a:pos x="530" y="2059"/>
                </a:cxn>
                <a:cxn ang="0">
                  <a:pos x="335" y="2190"/>
                </a:cxn>
                <a:cxn ang="0">
                  <a:pos x="161" y="2310"/>
                </a:cxn>
                <a:cxn ang="0">
                  <a:pos x="40" y="2420"/>
                </a:cxn>
                <a:cxn ang="0">
                  <a:pos x="0" y="2510"/>
                </a:cxn>
                <a:cxn ang="0">
                  <a:pos x="74" y="2580"/>
                </a:cxn>
                <a:cxn ang="0">
                  <a:pos x="265" y="2624"/>
                </a:cxn>
                <a:cxn ang="0">
                  <a:pos x="557" y="2667"/>
                </a:cxn>
                <a:cxn ang="0">
                  <a:pos x="912" y="2697"/>
                </a:cxn>
                <a:cxn ang="0">
                  <a:pos x="1311" y="2727"/>
                </a:cxn>
                <a:cxn ang="0">
                  <a:pos x="1714" y="2747"/>
                </a:cxn>
                <a:cxn ang="0">
                  <a:pos x="2100" y="2761"/>
                </a:cxn>
                <a:cxn ang="0">
                  <a:pos x="2432" y="2771"/>
                </a:cxn>
                <a:cxn ang="0">
                  <a:pos x="2683" y="2774"/>
                </a:cxn>
                <a:cxn ang="0">
                  <a:pos x="2848" y="2767"/>
                </a:cxn>
                <a:cxn ang="0">
                  <a:pos x="2959" y="2761"/>
                </a:cxn>
                <a:cxn ang="0">
                  <a:pos x="3019" y="2751"/>
                </a:cxn>
                <a:cxn ang="0">
                  <a:pos x="3049" y="2741"/>
                </a:cxn>
                <a:cxn ang="0">
                  <a:pos x="3052" y="2727"/>
                </a:cxn>
                <a:cxn ang="0">
                  <a:pos x="3042" y="2717"/>
                </a:cxn>
                <a:cxn ang="0">
                  <a:pos x="3026" y="2710"/>
                </a:cxn>
                <a:cxn ang="0">
                  <a:pos x="3022" y="2710"/>
                </a:cxn>
              </a:cxnLst>
              <a:rect l="0" t="0" r="r" b="b"/>
              <a:pathLst>
                <a:path w="3052" h="2774">
                  <a:moveTo>
                    <a:pt x="3022" y="2710"/>
                  </a:moveTo>
                  <a:lnTo>
                    <a:pt x="2982" y="2383"/>
                  </a:lnTo>
                  <a:lnTo>
                    <a:pt x="2948" y="2059"/>
                  </a:lnTo>
                  <a:lnTo>
                    <a:pt x="2908" y="1736"/>
                  </a:lnTo>
                  <a:lnTo>
                    <a:pt x="2875" y="1412"/>
                  </a:lnTo>
                  <a:lnTo>
                    <a:pt x="2838" y="1088"/>
                  </a:lnTo>
                  <a:lnTo>
                    <a:pt x="2801" y="764"/>
                  </a:lnTo>
                  <a:lnTo>
                    <a:pt x="2764" y="440"/>
                  </a:lnTo>
                  <a:lnTo>
                    <a:pt x="2730" y="120"/>
                  </a:lnTo>
                  <a:lnTo>
                    <a:pt x="2657" y="103"/>
                  </a:lnTo>
                  <a:lnTo>
                    <a:pt x="2600" y="80"/>
                  </a:lnTo>
                  <a:lnTo>
                    <a:pt x="2546" y="56"/>
                  </a:lnTo>
                  <a:lnTo>
                    <a:pt x="2506" y="33"/>
                  </a:lnTo>
                  <a:lnTo>
                    <a:pt x="2462" y="10"/>
                  </a:lnTo>
                  <a:lnTo>
                    <a:pt x="2418" y="0"/>
                  </a:lnTo>
                  <a:lnTo>
                    <a:pt x="2372" y="0"/>
                  </a:lnTo>
                  <a:lnTo>
                    <a:pt x="2321" y="16"/>
                  </a:lnTo>
                  <a:lnTo>
                    <a:pt x="2251" y="46"/>
                  </a:lnTo>
                  <a:lnTo>
                    <a:pt x="2170" y="107"/>
                  </a:lnTo>
                  <a:lnTo>
                    <a:pt x="2080" y="190"/>
                  </a:lnTo>
                  <a:lnTo>
                    <a:pt x="1989" y="297"/>
                  </a:lnTo>
                  <a:lnTo>
                    <a:pt x="1895" y="424"/>
                  </a:lnTo>
                  <a:lnTo>
                    <a:pt x="1811" y="571"/>
                  </a:lnTo>
                  <a:lnTo>
                    <a:pt x="1734" y="734"/>
                  </a:lnTo>
                  <a:lnTo>
                    <a:pt x="1680" y="918"/>
                  </a:lnTo>
                  <a:lnTo>
                    <a:pt x="1613" y="1081"/>
                  </a:lnTo>
                  <a:lnTo>
                    <a:pt x="1530" y="1212"/>
                  </a:lnTo>
                  <a:lnTo>
                    <a:pt x="1426" y="1312"/>
                  </a:lnTo>
                  <a:lnTo>
                    <a:pt x="1318" y="1395"/>
                  </a:lnTo>
                  <a:lnTo>
                    <a:pt x="1204" y="1462"/>
                  </a:lnTo>
                  <a:lnTo>
                    <a:pt x="1104" y="1532"/>
                  </a:lnTo>
                  <a:lnTo>
                    <a:pt x="1016" y="1605"/>
                  </a:lnTo>
                  <a:lnTo>
                    <a:pt x="963" y="1702"/>
                  </a:lnTo>
                  <a:lnTo>
                    <a:pt x="872" y="1809"/>
                  </a:lnTo>
                  <a:lnTo>
                    <a:pt x="721" y="1933"/>
                  </a:lnTo>
                  <a:lnTo>
                    <a:pt x="530" y="2059"/>
                  </a:lnTo>
                  <a:lnTo>
                    <a:pt x="335" y="2190"/>
                  </a:lnTo>
                  <a:lnTo>
                    <a:pt x="161" y="2310"/>
                  </a:lnTo>
                  <a:lnTo>
                    <a:pt x="40" y="2420"/>
                  </a:lnTo>
                  <a:lnTo>
                    <a:pt x="0" y="2510"/>
                  </a:lnTo>
                  <a:lnTo>
                    <a:pt x="74" y="2580"/>
                  </a:lnTo>
                  <a:lnTo>
                    <a:pt x="265" y="2624"/>
                  </a:lnTo>
                  <a:lnTo>
                    <a:pt x="557" y="2667"/>
                  </a:lnTo>
                  <a:lnTo>
                    <a:pt x="912" y="2697"/>
                  </a:lnTo>
                  <a:lnTo>
                    <a:pt x="1311" y="2727"/>
                  </a:lnTo>
                  <a:lnTo>
                    <a:pt x="1714" y="2747"/>
                  </a:lnTo>
                  <a:lnTo>
                    <a:pt x="2100" y="2761"/>
                  </a:lnTo>
                  <a:lnTo>
                    <a:pt x="2432" y="2771"/>
                  </a:lnTo>
                  <a:lnTo>
                    <a:pt x="2683" y="2774"/>
                  </a:lnTo>
                  <a:lnTo>
                    <a:pt x="2848" y="2767"/>
                  </a:lnTo>
                  <a:lnTo>
                    <a:pt x="2959" y="2761"/>
                  </a:lnTo>
                  <a:lnTo>
                    <a:pt x="3019" y="2751"/>
                  </a:lnTo>
                  <a:lnTo>
                    <a:pt x="3049" y="2741"/>
                  </a:lnTo>
                  <a:lnTo>
                    <a:pt x="3052" y="2727"/>
                  </a:lnTo>
                  <a:lnTo>
                    <a:pt x="3042" y="2717"/>
                  </a:lnTo>
                  <a:lnTo>
                    <a:pt x="3026" y="2710"/>
                  </a:lnTo>
                  <a:lnTo>
                    <a:pt x="3022" y="2710"/>
                  </a:lnTo>
                  <a:close/>
                </a:path>
              </a:pathLst>
            </a:custGeom>
            <a:solidFill>
              <a:srgbClr val="3B693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3" name="Freeform 352"/>
            <p:cNvSpPr>
              <a:spLocks/>
            </p:cNvSpPr>
            <p:nvPr/>
          </p:nvSpPr>
          <p:spPr bwMode="auto">
            <a:xfrm>
              <a:off x="8056" y="6127"/>
              <a:ext cx="2928" cy="2768"/>
            </a:xfrm>
            <a:custGeom>
              <a:avLst/>
              <a:gdLst/>
              <a:ahLst/>
              <a:cxnLst>
                <a:cxn ang="0">
                  <a:pos x="2901" y="2704"/>
                </a:cxn>
                <a:cxn ang="0">
                  <a:pos x="2861" y="2377"/>
                </a:cxn>
                <a:cxn ang="0">
                  <a:pos x="2827" y="2053"/>
                </a:cxn>
                <a:cxn ang="0">
                  <a:pos x="2787" y="1730"/>
                </a:cxn>
                <a:cxn ang="0">
                  <a:pos x="2754" y="1409"/>
                </a:cxn>
                <a:cxn ang="0">
                  <a:pos x="2717" y="1085"/>
                </a:cxn>
                <a:cxn ang="0">
                  <a:pos x="2680" y="762"/>
                </a:cxn>
                <a:cxn ang="0">
                  <a:pos x="2643" y="438"/>
                </a:cxn>
                <a:cxn ang="0">
                  <a:pos x="2609" y="117"/>
                </a:cxn>
                <a:cxn ang="0">
                  <a:pos x="2539" y="101"/>
                </a:cxn>
                <a:cxn ang="0">
                  <a:pos x="2485" y="80"/>
                </a:cxn>
                <a:cxn ang="0">
                  <a:pos x="2435" y="54"/>
                </a:cxn>
                <a:cxn ang="0">
                  <a:pos x="2395" y="34"/>
                </a:cxn>
                <a:cxn ang="0">
                  <a:pos x="2355" y="10"/>
                </a:cxn>
                <a:cxn ang="0">
                  <a:pos x="2314" y="0"/>
                </a:cxn>
                <a:cxn ang="0">
                  <a:pos x="2271" y="0"/>
                </a:cxn>
                <a:cxn ang="0">
                  <a:pos x="2220" y="17"/>
                </a:cxn>
                <a:cxn ang="0">
                  <a:pos x="2150" y="47"/>
                </a:cxn>
                <a:cxn ang="0">
                  <a:pos x="2073" y="107"/>
                </a:cxn>
                <a:cxn ang="0">
                  <a:pos x="1986" y="187"/>
                </a:cxn>
                <a:cxn ang="0">
                  <a:pos x="1898" y="297"/>
                </a:cxn>
                <a:cxn ang="0">
                  <a:pos x="1808" y="421"/>
                </a:cxn>
                <a:cxn ang="0">
                  <a:pos x="1731" y="568"/>
                </a:cxn>
                <a:cxn ang="0">
                  <a:pos x="1660" y="728"/>
                </a:cxn>
                <a:cxn ang="0">
                  <a:pos x="1606" y="912"/>
                </a:cxn>
                <a:cxn ang="0">
                  <a:pos x="1546" y="1075"/>
                </a:cxn>
                <a:cxn ang="0">
                  <a:pos x="1466" y="1206"/>
                </a:cxn>
                <a:cxn ang="0">
                  <a:pos x="1365" y="1306"/>
                </a:cxn>
                <a:cxn ang="0">
                  <a:pos x="1261" y="1389"/>
                </a:cxn>
                <a:cxn ang="0">
                  <a:pos x="1154" y="1456"/>
                </a:cxn>
                <a:cxn ang="0">
                  <a:pos x="1056" y="1526"/>
                </a:cxn>
                <a:cxn ang="0">
                  <a:pos x="976" y="1599"/>
                </a:cxn>
                <a:cxn ang="0">
                  <a:pos x="922" y="1696"/>
                </a:cxn>
                <a:cxn ang="0">
                  <a:pos x="835" y="1803"/>
                </a:cxn>
                <a:cxn ang="0">
                  <a:pos x="691" y="1927"/>
                </a:cxn>
                <a:cxn ang="0">
                  <a:pos x="506" y="2053"/>
                </a:cxn>
                <a:cxn ang="0">
                  <a:pos x="322" y="2184"/>
                </a:cxn>
                <a:cxn ang="0">
                  <a:pos x="154" y="2301"/>
                </a:cxn>
                <a:cxn ang="0">
                  <a:pos x="40" y="2411"/>
                </a:cxn>
                <a:cxn ang="0">
                  <a:pos x="0" y="2501"/>
                </a:cxn>
                <a:cxn ang="0">
                  <a:pos x="70" y="2571"/>
                </a:cxn>
                <a:cxn ang="0">
                  <a:pos x="255" y="2614"/>
                </a:cxn>
                <a:cxn ang="0">
                  <a:pos x="536" y="2658"/>
                </a:cxn>
                <a:cxn ang="0">
                  <a:pos x="879" y="2691"/>
                </a:cxn>
                <a:cxn ang="0">
                  <a:pos x="1261" y="2721"/>
                </a:cxn>
                <a:cxn ang="0">
                  <a:pos x="1647" y="2741"/>
                </a:cxn>
                <a:cxn ang="0">
                  <a:pos x="2016" y="2755"/>
                </a:cxn>
                <a:cxn ang="0">
                  <a:pos x="2334" y="2765"/>
                </a:cxn>
                <a:cxn ang="0">
                  <a:pos x="2576" y="2768"/>
                </a:cxn>
                <a:cxn ang="0">
                  <a:pos x="2730" y="2761"/>
                </a:cxn>
                <a:cxn ang="0">
                  <a:pos x="2838" y="2755"/>
                </a:cxn>
                <a:cxn ang="0">
                  <a:pos x="2898" y="2745"/>
                </a:cxn>
                <a:cxn ang="0">
                  <a:pos x="2928" y="2735"/>
                </a:cxn>
                <a:cxn ang="0">
                  <a:pos x="2928" y="2721"/>
                </a:cxn>
                <a:cxn ang="0">
                  <a:pos x="2918" y="2711"/>
                </a:cxn>
                <a:cxn ang="0">
                  <a:pos x="2905" y="2704"/>
                </a:cxn>
                <a:cxn ang="0">
                  <a:pos x="2901" y="2704"/>
                </a:cxn>
              </a:cxnLst>
              <a:rect l="0" t="0" r="r" b="b"/>
              <a:pathLst>
                <a:path w="2928" h="2768">
                  <a:moveTo>
                    <a:pt x="2901" y="2704"/>
                  </a:moveTo>
                  <a:lnTo>
                    <a:pt x="2861" y="2377"/>
                  </a:lnTo>
                  <a:lnTo>
                    <a:pt x="2827" y="2053"/>
                  </a:lnTo>
                  <a:lnTo>
                    <a:pt x="2787" y="1730"/>
                  </a:lnTo>
                  <a:lnTo>
                    <a:pt x="2754" y="1409"/>
                  </a:lnTo>
                  <a:lnTo>
                    <a:pt x="2717" y="1085"/>
                  </a:lnTo>
                  <a:lnTo>
                    <a:pt x="2680" y="762"/>
                  </a:lnTo>
                  <a:lnTo>
                    <a:pt x="2643" y="438"/>
                  </a:lnTo>
                  <a:lnTo>
                    <a:pt x="2609" y="117"/>
                  </a:lnTo>
                  <a:lnTo>
                    <a:pt x="2539" y="101"/>
                  </a:lnTo>
                  <a:lnTo>
                    <a:pt x="2485" y="80"/>
                  </a:lnTo>
                  <a:lnTo>
                    <a:pt x="2435" y="54"/>
                  </a:lnTo>
                  <a:lnTo>
                    <a:pt x="2395" y="34"/>
                  </a:lnTo>
                  <a:lnTo>
                    <a:pt x="2355" y="10"/>
                  </a:lnTo>
                  <a:lnTo>
                    <a:pt x="2314" y="0"/>
                  </a:lnTo>
                  <a:lnTo>
                    <a:pt x="2271" y="0"/>
                  </a:lnTo>
                  <a:lnTo>
                    <a:pt x="2220" y="17"/>
                  </a:lnTo>
                  <a:lnTo>
                    <a:pt x="2150" y="47"/>
                  </a:lnTo>
                  <a:lnTo>
                    <a:pt x="2073" y="107"/>
                  </a:lnTo>
                  <a:lnTo>
                    <a:pt x="1986" y="187"/>
                  </a:lnTo>
                  <a:lnTo>
                    <a:pt x="1898" y="297"/>
                  </a:lnTo>
                  <a:lnTo>
                    <a:pt x="1808" y="421"/>
                  </a:lnTo>
                  <a:lnTo>
                    <a:pt x="1731" y="568"/>
                  </a:lnTo>
                  <a:lnTo>
                    <a:pt x="1660" y="728"/>
                  </a:lnTo>
                  <a:lnTo>
                    <a:pt x="1606" y="912"/>
                  </a:lnTo>
                  <a:lnTo>
                    <a:pt x="1546" y="1075"/>
                  </a:lnTo>
                  <a:lnTo>
                    <a:pt x="1466" y="1206"/>
                  </a:lnTo>
                  <a:lnTo>
                    <a:pt x="1365" y="1306"/>
                  </a:lnTo>
                  <a:lnTo>
                    <a:pt x="1261" y="1389"/>
                  </a:lnTo>
                  <a:lnTo>
                    <a:pt x="1154" y="1456"/>
                  </a:lnTo>
                  <a:lnTo>
                    <a:pt x="1056" y="1526"/>
                  </a:lnTo>
                  <a:lnTo>
                    <a:pt x="976" y="1599"/>
                  </a:lnTo>
                  <a:lnTo>
                    <a:pt x="922" y="1696"/>
                  </a:lnTo>
                  <a:lnTo>
                    <a:pt x="835" y="1803"/>
                  </a:lnTo>
                  <a:lnTo>
                    <a:pt x="691" y="1927"/>
                  </a:lnTo>
                  <a:lnTo>
                    <a:pt x="506" y="2053"/>
                  </a:lnTo>
                  <a:lnTo>
                    <a:pt x="322" y="2184"/>
                  </a:lnTo>
                  <a:lnTo>
                    <a:pt x="154" y="2301"/>
                  </a:lnTo>
                  <a:lnTo>
                    <a:pt x="40" y="2411"/>
                  </a:lnTo>
                  <a:lnTo>
                    <a:pt x="0" y="2501"/>
                  </a:lnTo>
                  <a:lnTo>
                    <a:pt x="70" y="2571"/>
                  </a:lnTo>
                  <a:lnTo>
                    <a:pt x="255" y="2614"/>
                  </a:lnTo>
                  <a:lnTo>
                    <a:pt x="536" y="2658"/>
                  </a:lnTo>
                  <a:lnTo>
                    <a:pt x="879" y="2691"/>
                  </a:lnTo>
                  <a:lnTo>
                    <a:pt x="1261" y="2721"/>
                  </a:lnTo>
                  <a:lnTo>
                    <a:pt x="1647" y="2741"/>
                  </a:lnTo>
                  <a:lnTo>
                    <a:pt x="2016" y="2755"/>
                  </a:lnTo>
                  <a:lnTo>
                    <a:pt x="2334" y="2765"/>
                  </a:lnTo>
                  <a:lnTo>
                    <a:pt x="2576" y="2768"/>
                  </a:lnTo>
                  <a:lnTo>
                    <a:pt x="2730" y="2761"/>
                  </a:lnTo>
                  <a:lnTo>
                    <a:pt x="2838" y="2755"/>
                  </a:lnTo>
                  <a:lnTo>
                    <a:pt x="2898" y="2745"/>
                  </a:lnTo>
                  <a:lnTo>
                    <a:pt x="2928" y="2735"/>
                  </a:lnTo>
                  <a:lnTo>
                    <a:pt x="2928" y="2721"/>
                  </a:lnTo>
                  <a:lnTo>
                    <a:pt x="2918" y="2711"/>
                  </a:lnTo>
                  <a:lnTo>
                    <a:pt x="2905" y="2704"/>
                  </a:lnTo>
                  <a:lnTo>
                    <a:pt x="2901" y="2704"/>
                  </a:lnTo>
                  <a:close/>
                </a:path>
              </a:pathLst>
            </a:custGeom>
            <a:solidFill>
              <a:srgbClr val="45704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4" name="Freeform 353"/>
            <p:cNvSpPr>
              <a:spLocks/>
            </p:cNvSpPr>
            <p:nvPr/>
          </p:nvSpPr>
          <p:spPr bwMode="auto">
            <a:xfrm>
              <a:off x="8180" y="6134"/>
              <a:ext cx="2807" cy="2761"/>
            </a:xfrm>
            <a:custGeom>
              <a:avLst/>
              <a:gdLst/>
              <a:ahLst/>
              <a:cxnLst>
                <a:cxn ang="0">
                  <a:pos x="2781" y="2697"/>
                </a:cxn>
                <a:cxn ang="0">
                  <a:pos x="2740" y="2374"/>
                </a:cxn>
                <a:cxn ang="0">
                  <a:pos x="2707" y="2050"/>
                </a:cxn>
                <a:cxn ang="0">
                  <a:pos x="2667" y="1726"/>
                </a:cxn>
                <a:cxn ang="0">
                  <a:pos x="2633" y="1406"/>
                </a:cxn>
                <a:cxn ang="0">
                  <a:pos x="2593" y="1082"/>
                </a:cxn>
                <a:cxn ang="0">
                  <a:pos x="2559" y="758"/>
                </a:cxn>
                <a:cxn ang="0">
                  <a:pos x="2519" y="437"/>
                </a:cxn>
                <a:cxn ang="0">
                  <a:pos x="2485" y="117"/>
                </a:cxn>
                <a:cxn ang="0">
                  <a:pos x="2422" y="100"/>
                </a:cxn>
                <a:cxn ang="0">
                  <a:pos x="2368" y="80"/>
                </a:cxn>
                <a:cxn ang="0">
                  <a:pos x="2324" y="53"/>
                </a:cxn>
                <a:cxn ang="0">
                  <a:pos x="2284" y="33"/>
                </a:cxn>
                <a:cxn ang="0">
                  <a:pos x="2244" y="13"/>
                </a:cxn>
                <a:cxn ang="0">
                  <a:pos x="2204" y="3"/>
                </a:cxn>
                <a:cxn ang="0">
                  <a:pos x="2160" y="0"/>
                </a:cxn>
                <a:cxn ang="0">
                  <a:pos x="2113" y="13"/>
                </a:cxn>
                <a:cxn ang="0">
                  <a:pos x="2046" y="47"/>
                </a:cxn>
                <a:cxn ang="0">
                  <a:pos x="1972" y="107"/>
                </a:cxn>
                <a:cxn ang="0">
                  <a:pos x="1888" y="187"/>
                </a:cxn>
                <a:cxn ang="0">
                  <a:pos x="1804" y="297"/>
                </a:cxn>
                <a:cxn ang="0">
                  <a:pos x="1721" y="421"/>
                </a:cxn>
                <a:cxn ang="0">
                  <a:pos x="1643" y="568"/>
                </a:cxn>
                <a:cxn ang="0">
                  <a:pos x="1576" y="728"/>
                </a:cxn>
                <a:cxn ang="0">
                  <a:pos x="1529" y="911"/>
                </a:cxn>
                <a:cxn ang="0">
                  <a:pos x="1472" y="1075"/>
                </a:cxn>
                <a:cxn ang="0">
                  <a:pos x="1395" y="1202"/>
                </a:cxn>
                <a:cxn ang="0">
                  <a:pos x="1301" y="1299"/>
                </a:cxn>
                <a:cxn ang="0">
                  <a:pos x="1201" y="1382"/>
                </a:cxn>
                <a:cxn ang="0">
                  <a:pos x="1097" y="1449"/>
                </a:cxn>
                <a:cxn ang="0">
                  <a:pos x="1006" y="1519"/>
                </a:cxn>
                <a:cxn ang="0">
                  <a:pos x="929" y="1592"/>
                </a:cxn>
                <a:cxn ang="0">
                  <a:pos x="875" y="1689"/>
                </a:cxn>
                <a:cxn ang="0">
                  <a:pos x="795" y="1796"/>
                </a:cxn>
                <a:cxn ang="0">
                  <a:pos x="657" y="1920"/>
                </a:cxn>
                <a:cxn ang="0">
                  <a:pos x="486" y="2046"/>
                </a:cxn>
                <a:cxn ang="0">
                  <a:pos x="308" y="2173"/>
                </a:cxn>
                <a:cxn ang="0">
                  <a:pos x="147" y="2290"/>
                </a:cxn>
                <a:cxn ang="0">
                  <a:pos x="37" y="2400"/>
                </a:cxn>
                <a:cxn ang="0">
                  <a:pos x="0" y="2487"/>
                </a:cxn>
                <a:cxn ang="0">
                  <a:pos x="67" y="2557"/>
                </a:cxn>
                <a:cxn ang="0">
                  <a:pos x="245" y="2604"/>
                </a:cxn>
                <a:cxn ang="0">
                  <a:pos x="513" y="2647"/>
                </a:cxn>
                <a:cxn ang="0">
                  <a:pos x="845" y="2681"/>
                </a:cxn>
                <a:cxn ang="0">
                  <a:pos x="1211" y="2711"/>
                </a:cxn>
                <a:cxn ang="0">
                  <a:pos x="1580" y="2731"/>
                </a:cxn>
                <a:cxn ang="0">
                  <a:pos x="1932" y="2748"/>
                </a:cxn>
                <a:cxn ang="0">
                  <a:pos x="2234" y="2754"/>
                </a:cxn>
                <a:cxn ang="0">
                  <a:pos x="2465" y="2761"/>
                </a:cxn>
                <a:cxn ang="0">
                  <a:pos x="2616" y="2754"/>
                </a:cxn>
                <a:cxn ang="0">
                  <a:pos x="2720" y="2748"/>
                </a:cxn>
                <a:cxn ang="0">
                  <a:pos x="2777" y="2738"/>
                </a:cxn>
                <a:cxn ang="0">
                  <a:pos x="2804" y="2728"/>
                </a:cxn>
                <a:cxn ang="0">
                  <a:pos x="2807" y="2714"/>
                </a:cxn>
                <a:cxn ang="0">
                  <a:pos x="2797" y="2704"/>
                </a:cxn>
                <a:cxn ang="0">
                  <a:pos x="2784" y="2697"/>
                </a:cxn>
                <a:cxn ang="0">
                  <a:pos x="2781" y="2697"/>
                </a:cxn>
              </a:cxnLst>
              <a:rect l="0" t="0" r="r" b="b"/>
              <a:pathLst>
                <a:path w="2807" h="2761">
                  <a:moveTo>
                    <a:pt x="2781" y="2697"/>
                  </a:moveTo>
                  <a:lnTo>
                    <a:pt x="2740" y="2374"/>
                  </a:lnTo>
                  <a:lnTo>
                    <a:pt x="2707" y="2050"/>
                  </a:lnTo>
                  <a:lnTo>
                    <a:pt x="2667" y="1726"/>
                  </a:lnTo>
                  <a:lnTo>
                    <a:pt x="2633" y="1406"/>
                  </a:lnTo>
                  <a:lnTo>
                    <a:pt x="2593" y="1082"/>
                  </a:lnTo>
                  <a:lnTo>
                    <a:pt x="2559" y="758"/>
                  </a:lnTo>
                  <a:lnTo>
                    <a:pt x="2519" y="437"/>
                  </a:lnTo>
                  <a:lnTo>
                    <a:pt x="2485" y="117"/>
                  </a:lnTo>
                  <a:lnTo>
                    <a:pt x="2422" y="100"/>
                  </a:lnTo>
                  <a:lnTo>
                    <a:pt x="2368" y="80"/>
                  </a:lnTo>
                  <a:lnTo>
                    <a:pt x="2324" y="53"/>
                  </a:lnTo>
                  <a:lnTo>
                    <a:pt x="2284" y="33"/>
                  </a:lnTo>
                  <a:lnTo>
                    <a:pt x="2244" y="13"/>
                  </a:lnTo>
                  <a:lnTo>
                    <a:pt x="2204" y="3"/>
                  </a:lnTo>
                  <a:lnTo>
                    <a:pt x="2160" y="0"/>
                  </a:lnTo>
                  <a:lnTo>
                    <a:pt x="2113" y="13"/>
                  </a:lnTo>
                  <a:lnTo>
                    <a:pt x="2046" y="47"/>
                  </a:lnTo>
                  <a:lnTo>
                    <a:pt x="1972" y="107"/>
                  </a:lnTo>
                  <a:lnTo>
                    <a:pt x="1888" y="187"/>
                  </a:lnTo>
                  <a:lnTo>
                    <a:pt x="1804" y="297"/>
                  </a:lnTo>
                  <a:lnTo>
                    <a:pt x="1721" y="421"/>
                  </a:lnTo>
                  <a:lnTo>
                    <a:pt x="1643" y="568"/>
                  </a:lnTo>
                  <a:lnTo>
                    <a:pt x="1576" y="728"/>
                  </a:lnTo>
                  <a:lnTo>
                    <a:pt x="1529" y="911"/>
                  </a:lnTo>
                  <a:lnTo>
                    <a:pt x="1472" y="1075"/>
                  </a:lnTo>
                  <a:lnTo>
                    <a:pt x="1395" y="1202"/>
                  </a:lnTo>
                  <a:lnTo>
                    <a:pt x="1301" y="1299"/>
                  </a:lnTo>
                  <a:lnTo>
                    <a:pt x="1201" y="1382"/>
                  </a:lnTo>
                  <a:lnTo>
                    <a:pt x="1097" y="1449"/>
                  </a:lnTo>
                  <a:lnTo>
                    <a:pt x="1006" y="1519"/>
                  </a:lnTo>
                  <a:lnTo>
                    <a:pt x="929" y="1592"/>
                  </a:lnTo>
                  <a:lnTo>
                    <a:pt x="875" y="1689"/>
                  </a:lnTo>
                  <a:lnTo>
                    <a:pt x="795" y="1796"/>
                  </a:lnTo>
                  <a:lnTo>
                    <a:pt x="657" y="1920"/>
                  </a:lnTo>
                  <a:lnTo>
                    <a:pt x="486" y="2046"/>
                  </a:lnTo>
                  <a:lnTo>
                    <a:pt x="308" y="2173"/>
                  </a:lnTo>
                  <a:lnTo>
                    <a:pt x="147" y="2290"/>
                  </a:lnTo>
                  <a:lnTo>
                    <a:pt x="37" y="2400"/>
                  </a:lnTo>
                  <a:lnTo>
                    <a:pt x="0" y="2487"/>
                  </a:lnTo>
                  <a:lnTo>
                    <a:pt x="67" y="2557"/>
                  </a:lnTo>
                  <a:lnTo>
                    <a:pt x="245" y="2604"/>
                  </a:lnTo>
                  <a:lnTo>
                    <a:pt x="513" y="2647"/>
                  </a:lnTo>
                  <a:lnTo>
                    <a:pt x="845" y="2681"/>
                  </a:lnTo>
                  <a:lnTo>
                    <a:pt x="1211" y="2711"/>
                  </a:lnTo>
                  <a:lnTo>
                    <a:pt x="1580" y="2731"/>
                  </a:lnTo>
                  <a:lnTo>
                    <a:pt x="1932" y="2748"/>
                  </a:lnTo>
                  <a:lnTo>
                    <a:pt x="2234" y="2754"/>
                  </a:lnTo>
                  <a:lnTo>
                    <a:pt x="2465" y="2761"/>
                  </a:lnTo>
                  <a:lnTo>
                    <a:pt x="2616" y="2754"/>
                  </a:lnTo>
                  <a:lnTo>
                    <a:pt x="2720" y="2748"/>
                  </a:lnTo>
                  <a:lnTo>
                    <a:pt x="2777" y="2738"/>
                  </a:lnTo>
                  <a:lnTo>
                    <a:pt x="2804" y="2728"/>
                  </a:lnTo>
                  <a:lnTo>
                    <a:pt x="2807" y="2714"/>
                  </a:lnTo>
                  <a:lnTo>
                    <a:pt x="2797" y="2704"/>
                  </a:lnTo>
                  <a:lnTo>
                    <a:pt x="2784" y="2697"/>
                  </a:lnTo>
                  <a:lnTo>
                    <a:pt x="2781" y="2697"/>
                  </a:lnTo>
                  <a:close/>
                </a:path>
              </a:pathLst>
            </a:custGeom>
            <a:solidFill>
              <a:srgbClr val="4F784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5" name="Freeform 354"/>
            <p:cNvSpPr>
              <a:spLocks/>
            </p:cNvSpPr>
            <p:nvPr/>
          </p:nvSpPr>
          <p:spPr bwMode="auto">
            <a:xfrm>
              <a:off x="8297" y="6137"/>
              <a:ext cx="2687" cy="2755"/>
            </a:xfrm>
            <a:custGeom>
              <a:avLst/>
              <a:gdLst/>
              <a:ahLst/>
              <a:cxnLst>
                <a:cxn ang="0">
                  <a:pos x="2664" y="2694"/>
                </a:cxn>
                <a:cxn ang="0">
                  <a:pos x="2623" y="2371"/>
                </a:cxn>
                <a:cxn ang="0">
                  <a:pos x="2590" y="2047"/>
                </a:cxn>
                <a:cxn ang="0">
                  <a:pos x="2550" y="1723"/>
                </a:cxn>
                <a:cxn ang="0">
                  <a:pos x="2516" y="1403"/>
                </a:cxn>
                <a:cxn ang="0">
                  <a:pos x="2479" y="1082"/>
                </a:cxn>
                <a:cxn ang="0">
                  <a:pos x="2442" y="762"/>
                </a:cxn>
                <a:cxn ang="0">
                  <a:pos x="2405" y="441"/>
                </a:cxn>
                <a:cxn ang="0">
                  <a:pos x="2372" y="121"/>
                </a:cxn>
                <a:cxn ang="0">
                  <a:pos x="2308" y="104"/>
                </a:cxn>
                <a:cxn ang="0">
                  <a:pos x="2258" y="84"/>
                </a:cxn>
                <a:cxn ang="0">
                  <a:pos x="2214" y="57"/>
                </a:cxn>
                <a:cxn ang="0">
                  <a:pos x="2177" y="37"/>
                </a:cxn>
                <a:cxn ang="0">
                  <a:pos x="2137" y="14"/>
                </a:cxn>
                <a:cxn ang="0">
                  <a:pos x="2100" y="4"/>
                </a:cxn>
                <a:cxn ang="0">
                  <a:pos x="2056" y="0"/>
                </a:cxn>
                <a:cxn ang="0">
                  <a:pos x="2010" y="17"/>
                </a:cxn>
                <a:cxn ang="0">
                  <a:pos x="1949" y="50"/>
                </a:cxn>
                <a:cxn ang="0">
                  <a:pos x="1882" y="111"/>
                </a:cxn>
                <a:cxn ang="0">
                  <a:pos x="1802" y="191"/>
                </a:cxn>
                <a:cxn ang="0">
                  <a:pos x="1724" y="297"/>
                </a:cxn>
                <a:cxn ang="0">
                  <a:pos x="1644" y="421"/>
                </a:cxn>
                <a:cxn ang="0">
                  <a:pos x="1570" y="568"/>
                </a:cxn>
                <a:cxn ang="0">
                  <a:pos x="1506" y="728"/>
                </a:cxn>
                <a:cxn ang="0">
                  <a:pos x="1463" y="908"/>
                </a:cxn>
                <a:cxn ang="0">
                  <a:pos x="1406" y="1072"/>
                </a:cxn>
                <a:cxn ang="0">
                  <a:pos x="1332" y="1199"/>
                </a:cxn>
                <a:cxn ang="0">
                  <a:pos x="1241" y="1296"/>
                </a:cxn>
                <a:cxn ang="0">
                  <a:pos x="1147" y="1379"/>
                </a:cxn>
                <a:cxn ang="0">
                  <a:pos x="1050" y="1446"/>
                </a:cxn>
                <a:cxn ang="0">
                  <a:pos x="963" y="1516"/>
                </a:cxn>
                <a:cxn ang="0">
                  <a:pos x="886" y="1589"/>
                </a:cxn>
                <a:cxn ang="0">
                  <a:pos x="839" y="1686"/>
                </a:cxn>
                <a:cxn ang="0">
                  <a:pos x="762" y="1793"/>
                </a:cxn>
                <a:cxn ang="0">
                  <a:pos x="631" y="1917"/>
                </a:cxn>
                <a:cxn ang="0">
                  <a:pos x="463" y="2040"/>
                </a:cxn>
                <a:cxn ang="0">
                  <a:pos x="295" y="2167"/>
                </a:cxn>
                <a:cxn ang="0">
                  <a:pos x="141" y="2284"/>
                </a:cxn>
                <a:cxn ang="0">
                  <a:pos x="37" y="2394"/>
                </a:cxn>
                <a:cxn ang="0">
                  <a:pos x="0" y="2481"/>
                </a:cxn>
                <a:cxn ang="0">
                  <a:pos x="67" y="2551"/>
                </a:cxn>
                <a:cxn ang="0">
                  <a:pos x="235" y="2598"/>
                </a:cxn>
                <a:cxn ang="0">
                  <a:pos x="493" y="2638"/>
                </a:cxn>
                <a:cxn ang="0">
                  <a:pos x="809" y="2674"/>
                </a:cxn>
                <a:cxn ang="0">
                  <a:pos x="1161" y="2704"/>
                </a:cxn>
                <a:cxn ang="0">
                  <a:pos x="1516" y="2725"/>
                </a:cxn>
                <a:cxn ang="0">
                  <a:pos x="1855" y="2741"/>
                </a:cxn>
                <a:cxn ang="0">
                  <a:pos x="2147" y="2748"/>
                </a:cxn>
                <a:cxn ang="0">
                  <a:pos x="2368" y="2755"/>
                </a:cxn>
                <a:cxn ang="0">
                  <a:pos x="2513" y="2748"/>
                </a:cxn>
                <a:cxn ang="0">
                  <a:pos x="2607" y="2745"/>
                </a:cxn>
                <a:cxn ang="0">
                  <a:pos x="2660" y="2735"/>
                </a:cxn>
                <a:cxn ang="0">
                  <a:pos x="2687" y="2725"/>
                </a:cxn>
                <a:cxn ang="0">
                  <a:pos x="2687" y="2711"/>
                </a:cxn>
                <a:cxn ang="0">
                  <a:pos x="2680" y="2701"/>
                </a:cxn>
                <a:cxn ang="0">
                  <a:pos x="2667" y="2694"/>
                </a:cxn>
                <a:cxn ang="0">
                  <a:pos x="2664" y="2694"/>
                </a:cxn>
              </a:cxnLst>
              <a:rect l="0" t="0" r="r" b="b"/>
              <a:pathLst>
                <a:path w="2687" h="2755">
                  <a:moveTo>
                    <a:pt x="2664" y="2694"/>
                  </a:moveTo>
                  <a:lnTo>
                    <a:pt x="2623" y="2371"/>
                  </a:lnTo>
                  <a:lnTo>
                    <a:pt x="2590" y="2047"/>
                  </a:lnTo>
                  <a:lnTo>
                    <a:pt x="2550" y="1723"/>
                  </a:lnTo>
                  <a:lnTo>
                    <a:pt x="2516" y="1403"/>
                  </a:lnTo>
                  <a:lnTo>
                    <a:pt x="2479" y="1082"/>
                  </a:lnTo>
                  <a:lnTo>
                    <a:pt x="2442" y="762"/>
                  </a:lnTo>
                  <a:lnTo>
                    <a:pt x="2405" y="441"/>
                  </a:lnTo>
                  <a:lnTo>
                    <a:pt x="2372" y="121"/>
                  </a:lnTo>
                  <a:lnTo>
                    <a:pt x="2308" y="104"/>
                  </a:lnTo>
                  <a:lnTo>
                    <a:pt x="2258" y="84"/>
                  </a:lnTo>
                  <a:lnTo>
                    <a:pt x="2214" y="57"/>
                  </a:lnTo>
                  <a:lnTo>
                    <a:pt x="2177" y="37"/>
                  </a:lnTo>
                  <a:lnTo>
                    <a:pt x="2137" y="14"/>
                  </a:lnTo>
                  <a:lnTo>
                    <a:pt x="2100" y="4"/>
                  </a:lnTo>
                  <a:lnTo>
                    <a:pt x="2056" y="0"/>
                  </a:lnTo>
                  <a:lnTo>
                    <a:pt x="2010" y="17"/>
                  </a:lnTo>
                  <a:lnTo>
                    <a:pt x="1949" y="50"/>
                  </a:lnTo>
                  <a:lnTo>
                    <a:pt x="1882" y="111"/>
                  </a:lnTo>
                  <a:lnTo>
                    <a:pt x="1802" y="191"/>
                  </a:lnTo>
                  <a:lnTo>
                    <a:pt x="1724" y="297"/>
                  </a:lnTo>
                  <a:lnTo>
                    <a:pt x="1644" y="421"/>
                  </a:lnTo>
                  <a:lnTo>
                    <a:pt x="1570" y="568"/>
                  </a:lnTo>
                  <a:lnTo>
                    <a:pt x="1506" y="728"/>
                  </a:lnTo>
                  <a:lnTo>
                    <a:pt x="1463" y="908"/>
                  </a:lnTo>
                  <a:lnTo>
                    <a:pt x="1406" y="1072"/>
                  </a:lnTo>
                  <a:lnTo>
                    <a:pt x="1332" y="1199"/>
                  </a:lnTo>
                  <a:lnTo>
                    <a:pt x="1241" y="1296"/>
                  </a:lnTo>
                  <a:lnTo>
                    <a:pt x="1147" y="1379"/>
                  </a:lnTo>
                  <a:lnTo>
                    <a:pt x="1050" y="1446"/>
                  </a:lnTo>
                  <a:lnTo>
                    <a:pt x="963" y="1516"/>
                  </a:lnTo>
                  <a:lnTo>
                    <a:pt x="886" y="1589"/>
                  </a:lnTo>
                  <a:lnTo>
                    <a:pt x="839" y="1686"/>
                  </a:lnTo>
                  <a:lnTo>
                    <a:pt x="762" y="1793"/>
                  </a:lnTo>
                  <a:lnTo>
                    <a:pt x="631" y="1917"/>
                  </a:lnTo>
                  <a:lnTo>
                    <a:pt x="463" y="2040"/>
                  </a:lnTo>
                  <a:lnTo>
                    <a:pt x="295" y="2167"/>
                  </a:lnTo>
                  <a:lnTo>
                    <a:pt x="141" y="2284"/>
                  </a:lnTo>
                  <a:lnTo>
                    <a:pt x="37" y="2394"/>
                  </a:lnTo>
                  <a:lnTo>
                    <a:pt x="0" y="2481"/>
                  </a:lnTo>
                  <a:lnTo>
                    <a:pt x="67" y="2551"/>
                  </a:lnTo>
                  <a:lnTo>
                    <a:pt x="235" y="2598"/>
                  </a:lnTo>
                  <a:lnTo>
                    <a:pt x="493" y="2638"/>
                  </a:lnTo>
                  <a:lnTo>
                    <a:pt x="809" y="2674"/>
                  </a:lnTo>
                  <a:lnTo>
                    <a:pt x="1161" y="2704"/>
                  </a:lnTo>
                  <a:lnTo>
                    <a:pt x="1516" y="2725"/>
                  </a:lnTo>
                  <a:lnTo>
                    <a:pt x="1855" y="2741"/>
                  </a:lnTo>
                  <a:lnTo>
                    <a:pt x="2147" y="2748"/>
                  </a:lnTo>
                  <a:lnTo>
                    <a:pt x="2368" y="2755"/>
                  </a:lnTo>
                  <a:lnTo>
                    <a:pt x="2513" y="2748"/>
                  </a:lnTo>
                  <a:lnTo>
                    <a:pt x="2607" y="2745"/>
                  </a:lnTo>
                  <a:lnTo>
                    <a:pt x="2660" y="2735"/>
                  </a:lnTo>
                  <a:lnTo>
                    <a:pt x="2687" y="2725"/>
                  </a:lnTo>
                  <a:lnTo>
                    <a:pt x="2687" y="2711"/>
                  </a:lnTo>
                  <a:lnTo>
                    <a:pt x="2680" y="2701"/>
                  </a:lnTo>
                  <a:lnTo>
                    <a:pt x="2667" y="2694"/>
                  </a:lnTo>
                  <a:lnTo>
                    <a:pt x="2664" y="2694"/>
                  </a:lnTo>
                  <a:close/>
                </a:path>
              </a:pathLst>
            </a:custGeom>
            <a:solidFill>
              <a:srgbClr val="59805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6" name="Freeform 355"/>
            <p:cNvSpPr>
              <a:spLocks/>
            </p:cNvSpPr>
            <p:nvPr/>
          </p:nvSpPr>
          <p:spPr bwMode="auto">
            <a:xfrm>
              <a:off x="8421" y="6144"/>
              <a:ext cx="2563" cy="2748"/>
            </a:xfrm>
            <a:custGeom>
              <a:avLst/>
              <a:gdLst/>
              <a:ahLst/>
              <a:cxnLst>
                <a:cxn ang="0">
                  <a:pos x="2540" y="2687"/>
                </a:cxn>
                <a:cxn ang="0">
                  <a:pos x="2499" y="2364"/>
                </a:cxn>
                <a:cxn ang="0">
                  <a:pos x="2466" y="2043"/>
                </a:cxn>
                <a:cxn ang="0">
                  <a:pos x="2426" y="1723"/>
                </a:cxn>
                <a:cxn ang="0">
                  <a:pos x="2392" y="1402"/>
                </a:cxn>
                <a:cxn ang="0">
                  <a:pos x="2355" y="1082"/>
                </a:cxn>
                <a:cxn ang="0">
                  <a:pos x="2318" y="761"/>
                </a:cxn>
                <a:cxn ang="0">
                  <a:pos x="2281" y="441"/>
                </a:cxn>
                <a:cxn ang="0">
                  <a:pos x="2248" y="120"/>
                </a:cxn>
                <a:cxn ang="0">
                  <a:pos x="2187" y="104"/>
                </a:cxn>
                <a:cxn ang="0">
                  <a:pos x="2140" y="80"/>
                </a:cxn>
                <a:cxn ang="0">
                  <a:pos x="2097" y="57"/>
                </a:cxn>
                <a:cxn ang="0">
                  <a:pos x="2063" y="33"/>
                </a:cxn>
                <a:cxn ang="0">
                  <a:pos x="2026" y="10"/>
                </a:cxn>
                <a:cxn ang="0">
                  <a:pos x="1990" y="0"/>
                </a:cxn>
                <a:cxn ang="0">
                  <a:pos x="1949" y="0"/>
                </a:cxn>
                <a:cxn ang="0">
                  <a:pos x="1906" y="17"/>
                </a:cxn>
                <a:cxn ang="0">
                  <a:pos x="1845" y="47"/>
                </a:cxn>
                <a:cxn ang="0">
                  <a:pos x="1778" y="107"/>
                </a:cxn>
                <a:cxn ang="0">
                  <a:pos x="1704" y="187"/>
                </a:cxn>
                <a:cxn ang="0">
                  <a:pos x="1631" y="294"/>
                </a:cxn>
                <a:cxn ang="0">
                  <a:pos x="1553" y="417"/>
                </a:cxn>
                <a:cxn ang="0">
                  <a:pos x="1486" y="564"/>
                </a:cxn>
                <a:cxn ang="0">
                  <a:pos x="1426" y="724"/>
                </a:cxn>
                <a:cxn ang="0">
                  <a:pos x="1386" y="905"/>
                </a:cxn>
                <a:cxn ang="0">
                  <a:pos x="1332" y="1065"/>
                </a:cxn>
                <a:cxn ang="0">
                  <a:pos x="1262" y="1192"/>
                </a:cxn>
                <a:cxn ang="0">
                  <a:pos x="1178" y="1292"/>
                </a:cxn>
                <a:cxn ang="0">
                  <a:pos x="1087" y="1372"/>
                </a:cxn>
                <a:cxn ang="0">
                  <a:pos x="993" y="1439"/>
                </a:cxn>
                <a:cxn ang="0">
                  <a:pos x="909" y="1509"/>
                </a:cxn>
                <a:cxn ang="0">
                  <a:pos x="842" y="1582"/>
                </a:cxn>
                <a:cxn ang="0">
                  <a:pos x="795" y="1676"/>
                </a:cxn>
                <a:cxn ang="0">
                  <a:pos x="721" y="1783"/>
                </a:cxn>
                <a:cxn ang="0">
                  <a:pos x="597" y="1906"/>
                </a:cxn>
                <a:cxn ang="0">
                  <a:pos x="440" y="2030"/>
                </a:cxn>
                <a:cxn ang="0">
                  <a:pos x="279" y="2157"/>
                </a:cxn>
                <a:cxn ang="0">
                  <a:pos x="134" y="2274"/>
                </a:cxn>
                <a:cxn ang="0">
                  <a:pos x="34" y="2380"/>
                </a:cxn>
                <a:cxn ang="0">
                  <a:pos x="0" y="2467"/>
                </a:cxn>
                <a:cxn ang="0">
                  <a:pos x="64" y="2537"/>
                </a:cxn>
                <a:cxn ang="0">
                  <a:pos x="225" y="2584"/>
                </a:cxn>
                <a:cxn ang="0">
                  <a:pos x="470" y="2627"/>
                </a:cxn>
                <a:cxn ang="0">
                  <a:pos x="775" y="2664"/>
                </a:cxn>
                <a:cxn ang="0">
                  <a:pos x="1111" y="2694"/>
                </a:cxn>
                <a:cxn ang="0">
                  <a:pos x="1446" y="2714"/>
                </a:cxn>
                <a:cxn ang="0">
                  <a:pos x="1768" y="2734"/>
                </a:cxn>
                <a:cxn ang="0">
                  <a:pos x="2047" y="2741"/>
                </a:cxn>
                <a:cxn ang="0">
                  <a:pos x="2258" y="2748"/>
                </a:cxn>
                <a:cxn ang="0">
                  <a:pos x="2392" y="2741"/>
                </a:cxn>
                <a:cxn ang="0">
                  <a:pos x="2486" y="2738"/>
                </a:cxn>
                <a:cxn ang="0">
                  <a:pos x="2536" y="2728"/>
                </a:cxn>
                <a:cxn ang="0">
                  <a:pos x="2563" y="2718"/>
                </a:cxn>
                <a:cxn ang="0">
                  <a:pos x="2563" y="2704"/>
                </a:cxn>
                <a:cxn ang="0">
                  <a:pos x="2556" y="2694"/>
                </a:cxn>
                <a:cxn ang="0">
                  <a:pos x="2543" y="2687"/>
                </a:cxn>
                <a:cxn ang="0">
                  <a:pos x="2540" y="2687"/>
                </a:cxn>
              </a:cxnLst>
              <a:rect l="0" t="0" r="r" b="b"/>
              <a:pathLst>
                <a:path w="2563" h="2748">
                  <a:moveTo>
                    <a:pt x="2540" y="2687"/>
                  </a:moveTo>
                  <a:lnTo>
                    <a:pt x="2499" y="2364"/>
                  </a:lnTo>
                  <a:lnTo>
                    <a:pt x="2466" y="2043"/>
                  </a:lnTo>
                  <a:lnTo>
                    <a:pt x="2426" y="1723"/>
                  </a:lnTo>
                  <a:lnTo>
                    <a:pt x="2392" y="1402"/>
                  </a:lnTo>
                  <a:lnTo>
                    <a:pt x="2355" y="1082"/>
                  </a:lnTo>
                  <a:lnTo>
                    <a:pt x="2318" y="761"/>
                  </a:lnTo>
                  <a:lnTo>
                    <a:pt x="2281" y="441"/>
                  </a:lnTo>
                  <a:lnTo>
                    <a:pt x="2248" y="120"/>
                  </a:lnTo>
                  <a:lnTo>
                    <a:pt x="2187" y="104"/>
                  </a:lnTo>
                  <a:lnTo>
                    <a:pt x="2140" y="80"/>
                  </a:lnTo>
                  <a:lnTo>
                    <a:pt x="2097" y="57"/>
                  </a:lnTo>
                  <a:lnTo>
                    <a:pt x="2063" y="33"/>
                  </a:lnTo>
                  <a:lnTo>
                    <a:pt x="2026" y="10"/>
                  </a:lnTo>
                  <a:lnTo>
                    <a:pt x="1990" y="0"/>
                  </a:lnTo>
                  <a:lnTo>
                    <a:pt x="1949" y="0"/>
                  </a:lnTo>
                  <a:lnTo>
                    <a:pt x="1906" y="17"/>
                  </a:lnTo>
                  <a:lnTo>
                    <a:pt x="1845" y="47"/>
                  </a:lnTo>
                  <a:lnTo>
                    <a:pt x="1778" y="107"/>
                  </a:lnTo>
                  <a:lnTo>
                    <a:pt x="1704" y="187"/>
                  </a:lnTo>
                  <a:lnTo>
                    <a:pt x="1631" y="294"/>
                  </a:lnTo>
                  <a:lnTo>
                    <a:pt x="1553" y="417"/>
                  </a:lnTo>
                  <a:lnTo>
                    <a:pt x="1486" y="564"/>
                  </a:lnTo>
                  <a:lnTo>
                    <a:pt x="1426" y="724"/>
                  </a:lnTo>
                  <a:lnTo>
                    <a:pt x="1386" y="905"/>
                  </a:lnTo>
                  <a:lnTo>
                    <a:pt x="1332" y="1065"/>
                  </a:lnTo>
                  <a:lnTo>
                    <a:pt x="1262" y="1192"/>
                  </a:lnTo>
                  <a:lnTo>
                    <a:pt x="1178" y="1292"/>
                  </a:lnTo>
                  <a:lnTo>
                    <a:pt x="1087" y="1372"/>
                  </a:lnTo>
                  <a:lnTo>
                    <a:pt x="993" y="1439"/>
                  </a:lnTo>
                  <a:lnTo>
                    <a:pt x="909" y="1509"/>
                  </a:lnTo>
                  <a:lnTo>
                    <a:pt x="842" y="1582"/>
                  </a:lnTo>
                  <a:lnTo>
                    <a:pt x="795" y="1676"/>
                  </a:lnTo>
                  <a:lnTo>
                    <a:pt x="721" y="1783"/>
                  </a:lnTo>
                  <a:lnTo>
                    <a:pt x="597" y="1906"/>
                  </a:lnTo>
                  <a:lnTo>
                    <a:pt x="440" y="2030"/>
                  </a:lnTo>
                  <a:lnTo>
                    <a:pt x="279" y="2157"/>
                  </a:lnTo>
                  <a:lnTo>
                    <a:pt x="134" y="2274"/>
                  </a:lnTo>
                  <a:lnTo>
                    <a:pt x="34" y="2380"/>
                  </a:lnTo>
                  <a:lnTo>
                    <a:pt x="0" y="2467"/>
                  </a:lnTo>
                  <a:lnTo>
                    <a:pt x="64" y="2537"/>
                  </a:lnTo>
                  <a:lnTo>
                    <a:pt x="225" y="2584"/>
                  </a:lnTo>
                  <a:lnTo>
                    <a:pt x="470" y="2627"/>
                  </a:lnTo>
                  <a:lnTo>
                    <a:pt x="775" y="2664"/>
                  </a:lnTo>
                  <a:lnTo>
                    <a:pt x="1111" y="2694"/>
                  </a:lnTo>
                  <a:lnTo>
                    <a:pt x="1446" y="2714"/>
                  </a:lnTo>
                  <a:lnTo>
                    <a:pt x="1768" y="2734"/>
                  </a:lnTo>
                  <a:lnTo>
                    <a:pt x="2047" y="2741"/>
                  </a:lnTo>
                  <a:lnTo>
                    <a:pt x="2258" y="2748"/>
                  </a:lnTo>
                  <a:lnTo>
                    <a:pt x="2392" y="2741"/>
                  </a:lnTo>
                  <a:lnTo>
                    <a:pt x="2486" y="2738"/>
                  </a:lnTo>
                  <a:lnTo>
                    <a:pt x="2536" y="2728"/>
                  </a:lnTo>
                  <a:lnTo>
                    <a:pt x="2563" y="2718"/>
                  </a:lnTo>
                  <a:lnTo>
                    <a:pt x="2563" y="2704"/>
                  </a:lnTo>
                  <a:lnTo>
                    <a:pt x="2556" y="2694"/>
                  </a:lnTo>
                  <a:lnTo>
                    <a:pt x="2543" y="2687"/>
                  </a:lnTo>
                  <a:lnTo>
                    <a:pt x="2540" y="2687"/>
                  </a:lnTo>
                  <a:close/>
                </a:path>
              </a:pathLst>
            </a:custGeom>
            <a:solidFill>
              <a:srgbClr val="61876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7" name="Freeform 356"/>
            <p:cNvSpPr>
              <a:spLocks/>
            </p:cNvSpPr>
            <p:nvPr/>
          </p:nvSpPr>
          <p:spPr bwMode="auto">
            <a:xfrm>
              <a:off x="8542" y="6151"/>
              <a:ext cx="2442" cy="2741"/>
            </a:xfrm>
            <a:custGeom>
              <a:avLst/>
              <a:gdLst/>
              <a:ahLst/>
              <a:cxnLst>
                <a:cxn ang="0">
                  <a:pos x="2419" y="2680"/>
                </a:cxn>
                <a:cxn ang="0">
                  <a:pos x="2378" y="2360"/>
                </a:cxn>
                <a:cxn ang="0">
                  <a:pos x="2345" y="2039"/>
                </a:cxn>
                <a:cxn ang="0">
                  <a:pos x="2308" y="1719"/>
                </a:cxn>
                <a:cxn ang="0">
                  <a:pos x="2274" y="1399"/>
                </a:cxn>
                <a:cxn ang="0">
                  <a:pos x="2238" y="1078"/>
                </a:cxn>
                <a:cxn ang="0">
                  <a:pos x="2204" y="758"/>
                </a:cxn>
                <a:cxn ang="0">
                  <a:pos x="2167" y="437"/>
                </a:cxn>
                <a:cxn ang="0">
                  <a:pos x="2134" y="117"/>
                </a:cxn>
                <a:cxn ang="0">
                  <a:pos x="2073" y="100"/>
                </a:cxn>
                <a:cxn ang="0">
                  <a:pos x="2026" y="80"/>
                </a:cxn>
                <a:cxn ang="0">
                  <a:pos x="1986" y="53"/>
                </a:cxn>
                <a:cxn ang="0">
                  <a:pos x="1952" y="33"/>
                </a:cxn>
                <a:cxn ang="0">
                  <a:pos x="1915" y="10"/>
                </a:cxn>
                <a:cxn ang="0">
                  <a:pos x="1882" y="0"/>
                </a:cxn>
                <a:cxn ang="0">
                  <a:pos x="1842" y="0"/>
                </a:cxn>
                <a:cxn ang="0">
                  <a:pos x="1801" y="16"/>
                </a:cxn>
                <a:cxn ang="0">
                  <a:pos x="1744" y="46"/>
                </a:cxn>
                <a:cxn ang="0">
                  <a:pos x="1681" y="107"/>
                </a:cxn>
                <a:cxn ang="0">
                  <a:pos x="1610" y="187"/>
                </a:cxn>
                <a:cxn ang="0">
                  <a:pos x="1540" y="290"/>
                </a:cxn>
                <a:cxn ang="0">
                  <a:pos x="1469" y="414"/>
                </a:cxn>
                <a:cxn ang="0">
                  <a:pos x="1406" y="557"/>
                </a:cxn>
                <a:cxn ang="0">
                  <a:pos x="1349" y="717"/>
                </a:cxn>
                <a:cxn ang="0">
                  <a:pos x="1312" y="901"/>
                </a:cxn>
                <a:cxn ang="0">
                  <a:pos x="1265" y="1061"/>
                </a:cxn>
                <a:cxn ang="0">
                  <a:pos x="1198" y="1188"/>
                </a:cxn>
                <a:cxn ang="0">
                  <a:pos x="1117" y="1285"/>
                </a:cxn>
                <a:cxn ang="0">
                  <a:pos x="1033" y="1365"/>
                </a:cxn>
                <a:cxn ang="0">
                  <a:pos x="943" y="1432"/>
                </a:cxn>
                <a:cxn ang="0">
                  <a:pos x="865" y="1502"/>
                </a:cxn>
                <a:cxn ang="0">
                  <a:pos x="798" y="1575"/>
                </a:cxn>
                <a:cxn ang="0">
                  <a:pos x="755" y="1669"/>
                </a:cxn>
                <a:cxn ang="0">
                  <a:pos x="684" y="1776"/>
                </a:cxn>
                <a:cxn ang="0">
                  <a:pos x="567" y="1896"/>
                </a:cxn>
                <a:cxn ang="0">
                  <a:pos x="416" y="2019"/>
                </a:cxn>
                <a:cxn ang="0">
                  <a:pos x="262" y="2146"/>
                </a:cxn>
                <a:cxn ang="0">
                  <a:pos x="124" y="2263"/>
                </a:cxn>
                <a:cxn ang="0">
                  <a:pos x="30" y="2370"/>
                </a:cxn>
                <a:cxn ang="0">
                  <a:pos x="0" y="2457"/>
                </a:cxn>
                <a:cxn ang="0">
                  <a:pos x="64" y="2527"/>
                </a:cxn>
                <a:cxn ang="0">
                  <a:pos x="218" y="2574"/>
                </a:cxn>
                <a:cxn ang="0">
                  <a:pos x="453" y="2617"/>
                </a:cxn>
                <a:cxn ang="0">
                  <a:pos x="741" y="2654"/>
                </a:cxn>
                <a:cxn ang="0">
                  <a:pos x="1060" y="2687"/>
                </a:cxn>
                <a:cxn ang="0">
                  <a:pos x="1382" y="2707"/>
                </a:cxn>
                <a:cxn ang="0">
                  <a:pos x="1687" y="2727"/>
                </a:cxn>
                <a:cxn ang="0">
                  <a:pos x="1952" y="2734"/>
                </a:cxn>
                <a:cxn ang="0">
                  <a:pos x="2150" y="2741"/>
                </a:cxn>
                <a:cxn ang="0">
                  <a:pos x="2281" y="2734"/>
                </a:cxn>
                <a:cxn ang="0">
                  <a:pos x="2368" y="2731"/>
                </a:cxn>
                <a:cxn ang="0">
                  <a:pos x="2419" y="2721"/>
                </a:cxn>
                <a:cxn ang="0">
                  <a:pos x="2442" y="2711"/>
                </a:cxn>
                <a:cxn ang="0">
                  <a:pos x="2442" y="2697"/>
                </a:cxn>
                <a:cxn ang="0">
                  <a:pos x="2435" y="2687"/>
                </a:cxn>
                <a:cxn ang="0">
                  <a:pos x="2422" y="2680"/>
                </a:cxn>
                <a:cxn ang="0">
                  <a:pos x="2419" y="2680"/>
                </a:cxn>
              </a:cxnLst>
              <a:rect l="0" t="0" r="r" b="b"/>
              <a:pathLst>
                <a:path w="2442" h="2741">
                  <a:moveTo>
                    <a:pt x="2419" y="2680"/>
                  </a:moveTo>
                  <a:lnTo>
                    <a:pt x="2378" y="2360"/>
                  </a:lnTo>
                  <a:lnTo>
                    <a:pt x="2345" y="2039"/>
                  </a:lnTo>
                  <a:lnTo>
                    <a:pt x="2308" y="1719"/>
                  </a:lnTo>
                  <a:lnTo>
                    <a:pt x="2274" y="1399"/>
                  </a:lnTo>
                  <a:lnTo>
                    <a:pt x="2238" y="1078"/>
                  </a:lnTo>
                  <a:lnTo>
                    <a:pt x="2204" y="758"/>
                  </a:lnTo>
                  <a:lnTo>
                    <a:pt x="2167" y="437"/>
                  </a:lnTo>
                  <a:lnTo>
                    <a:pt x="2134" y="117"/>
                  </a:lnTo>
                  <a:lnTo>
                    <a:pt x="2073" y="100"/>
                  </a:lnTo>
                  <a:lnTo>
                    <a:pt x="2026" y="80"/>
                  </a:lnTo>
                  <a:lnTo>
                    <a:pt x="1986" y="53"/>
                  </a:lnTo>
                  <a:lnTo>
                    <a:pt x="1952" y="33"/>
                  </a:lnTo>
                  <a:lnTo>
                    <a:pt x="1915" y="10"/>
                  </a:lnTo>
                  <a:lnTo>
                    <a:pt x="1882" y="0"/>
                  </a:lnTo>
                  <a:lnTo>
                    <a:pt x="1842" y="0"/>
                  </a:lnTo>
                  <a:lnTo>
                    <a:pt x="1801" y="16"/>
                  </a:lnTo>
                  <a:lnTo>
                    <a:pt x="1744" y="46"/>
                  </a:lnTo>
                  <a:lnTo>
                    <a:pt x="1681" y="107"/>
                  </a:lnTo>
                  <a:lnTo>
                    <a:pt x="1610" y="187"/>
                  </a:lnTo>
                  <a:lnTo>
                    <a:pt x="1540" y="290"/>
                  </a:lnTo>
                  <a:lnTo>
                    <a:pt x="1469" y="414"/>
                  </a:lnTo>
                  <a:lnTo>
                    <a:pt x="1406" y="557"/>
                  </a:lnTo>
                  <a:lnTo>
                    <a:pt x="1349" y="717"/>
                  </a:lnTo>
                  <a:lnTo>
                    <a:pt x="1312" y="901"/>
                  </a:lnTo>
                  <a:lnTo>
                    <a:pt x="1265" y="1061"/>
                  </a:lnTo>
                  <a:lnTo>
                    <a:pt x="1198" y="1188"/>
                  </a:lnTo>
                  <a:lnTo>
                    <a:pt x="1117" y="1285"/>
                  </a:lnTo>
                  <a:lnTo>
                    <a:pt x="1033" y="1365"/>
                  </a:lnTo>
                  <a:lnTo>
                    <a:pt x="943" y="1432"/>
                  </a:lnTo>
                  <a:lnTo>
                    <a:pt x="865" y="1502"/>
                  </a:lnTo>
                  <a:lnTo>
                    <a:pt x="798" y="1575"/>
                  </a:lnTo>
                  <a:lnTo>
                    <a:pt x="755" y="1669"/>
                  </a:lnTo>
                  <a:lnTo>
                    <a:pt x="684" y="1776"/>
                  </a:lnTo>
                  <a:lnTo>
                    <a:pt x="567" y="1896"/>
                  </a:lnTo>
                  <a:lnTo>
                    <a:pt x="416" y="2019"/>
                  </a:lnTo>
                  <a:lnTo>
                    <a:pt x="262" y="2146"/>
                  </a:lnTo>
                  <a:lnTo>
                    <a:pt x="124" y="2263"/>
                  </a:lnTo>
                  <a:lnTo>
                    <a:pt x="30" y="2370"/>
                  </a:lnTo>
                  <a:lnTo>
                    <a:pt x="0" y="2457"/>
                  </a:lnTo>
                  <a:lnTo>
                    <a:pt x="64" y="2527"/>
                  </a:lnTo>
                  <a:lnTo>
                    <a:pt x="218" y="2574"/>
                  </a:lnTo>
                  <a:lnTo>
                    <a:pt x="453" y="2617"/>
                  </a:lnTo>
                  <a:lnTo>
                    <a:pt x="741" y="2654"/>
                  </a:lnTo>
                  <a:lnTo>
                    <a:pt x="1060" y="2687"/>
                  </a:lnTo>
                  <a:lnTo>
                    <a:pt x="1382" y="2707"/>
                  </a:lnTo>
                  <a:lnTo>
                    <a:pt x="1687" y="2727"/>
                  </a:lnTo>
                  <a:lnTo>
                    <a:pt x="1952" y="2734"/>
                  </a:lnTo>
                  <a:lnTo>
                    <a:pt x="2150" y="2741"/>
                  </a:lnTo>
                  <a:lnTo>
                    <a:pt x="2281" y="2734"/>
                  </a:lnTo>
                  <a:lnTo>
                    <a:pt x="2368" y="2731"/>
                  </a:lnTo>
                  <a:lnTo>
                    <a:pt x="2419" y="2721"/>
                  </a:lnTo>
                  <a:lnTo>
                    <a:pt x="2442" y="2711"/>
                  </a:lnTo>
                  <a:lnTo>
                    <a:pt x="2442" y="2697"/>
                  </a:lnTo>
                  <a:lnTo>
                    <a:pt x="2435" y="2687"/>
                  </a:lnTo>
                  <a:lnTo>
                    <a:pt x="2422" y="2680"/>
                  </a:lnTo>
                  <a:lnTo>
                    <a:pt x="2419" y="2680"/>
                  </a:lnTo>
                  <a:close/>
                </a:path>
              </a:pathLst>
            </a:custGeom>
            <a:solidFill>
              <a:srgbClr val="6E8F6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8" name="Freeform 357"/>
            <p:cNvSpPr>
              <a:spLocks/>
            </p:cNvSpPr>
            <p:nvPr/>
          </p:nvSpPr>
          <p:spPr bwMode="auto">
            <a:xfrm>
              <a:off x="8663" y="6157"/>
              <a:ext cx="2324" cy="2735"/>
            </a:xfrm>
            <a:custGeom>
              <a:avLst/>
              <a:gdLst/>
              <a:ahLst/>
              <a:cxnLst>
                <a:cxn ang="0">
                  <a:pos x="2304" y="2674"/>
                </a:cxn>
                <a:cxn ang="0">
                  <a:pos x="2264" y="2354"/>
                </a:cxn>
                <a:cxn ang="0">
                  <a:pos x="2231" y="2033"/>
                </a:cxn>
                <a:cxn ang="0">
                  <a:pos x="2190" y="1713"/>
                </a:cxn>
                <a:cxn ang="0">
                  <a:pos x="2157" y="1396"/>
                </a:cxn>
                <a:cxn ang="0">
                  <a:pos x="2120" y="1075"/>
                </a:cxn>
                <a:cxn ang="0">
                  <a:pos x="2083" y="755"/>
                </a:cxn>
                <a:cxn ang="0">
                  <a:pos x="2046" y="434"/>
                </a:cxn>
                <a:cxn ang="0">
                  <a:pos x="2013" y="117"/>
                </a:cxn>
                <a:cxn ang="0">
                  <a:pos x="1955" y="101"/>
                </a:cxn>
                <a:cxn ang="0">
                  <a:pos x="1912" y="81"/>
                </a:cxn>
                <a:cxn ang="0">
                  <a:pos x="1872" y="54"/>
                </a:cxn>
                <a:cxn ang="0">
                  <a:pos x="1841" y="34"/>
                </a:cxn>
                <a:cxn ang="0">
                  <a:pos x="1808" y="14"/>
                </a:cxn>
                <a:cxn ang="0">
                  <a:pos x="1774" y="4"/>
                </a:cxn>
                <a:cxn ang="0">
                  <a:pos x="1737" y="0"/>
                </a:cxn>
                <a:cxn ang="0">
                  <a:pos x="1701" y="14"/>
                </a:cxn>
                <a:cxn ang="0">
                  <a:pos x="1647" y="44"/>
                </a:cxn>
                <a:cxn ang="0">
                  <a:pos x="1586" y="104"/>
                </a:cxn>
                <a:cxn ang="0">
                  <a:pos x="1519" y="184"/>
                </a:cxn>
                <a:cxn ang="0">
                  <a:pos x="1452" y="288"/>
                </a:cxn>
                <a:cxn ang="0">
                  <a:pos x="1385" y="411"/>
                </a:cxn>
                <a:cxn ang="0">
                  <a:pos x="1325" y="555"/>
                </a:cxn>
                <a:cxn ang="0">
                  <a:pos x="1275" y="715"/>
                </a:cxn>
                <a:cxn ang="0">
                  <a:pos x="1238" y="895"/>
                </a:cxn>
                <a:cxn ang="0">
                  <a:pos x="1194" y="1055"/>
                </a:cxn>
                <a:cxn ang="0">
                  <a:pos x="1130" y="1182"/>
                </a:cxn>
                <a:cxn ang="0">
                  <a:pos x="1053" y="1279"/>
                </a:cxn>
                <a:cxn ang="0">
                  <a:pos x="973" y="1359"/>
                </a:cxn>
                <a:cxn ang="0">
                  <a:pos x="889" y="1426"/>
                </a:cxn>
                <a:cxn ang="0">
                  <a:pos x="815" y="1496"/>
                </a:cxn>
                <a:cxn ang="0">
                  <a:pos x="751" y="1569"/>
                </a:cxn>
                <a:cxn ang="0">
                  <a:pos x="711" y="1663"/>
                </a:cxn>
                <a:cxn ang="0">
                  <a:pos x="647" y="1770"/>
                </a:cxn>
                <a:cxn ang="0">
                  <a:pos x="533" y="1890"/>
                </a:cxn>
                <a:cxn ang="0">
                  <a:pos x="392" y="2013"/>
                </a:cxn>
                <a:cxn ang="0">
                  <a:pos x="248" y="2137"/>
                </a:cxn>
                <a:cxn ang="0">
                  <a:pos x="117" y="2254"/>
                </a:cxn>
                <a:cxn ang="0">
                  <a:pos x="30" y="2361"/>
                </a:cxn>
                <a:cxn ang="0">
                  <a:pos x="0" y="2447"/>
                </a:cxn>
                <a:cxn ang="0">
                  <a:pos x="57" y="2518"/>
                </a:cxn>
                <a:cxn ang="0">
                  <a:pos x="201" y="2564"/>
                </a:cxn>
                <a:cxn ang="0">
                  <a:pos x="426" y="2604"/>
                </a:cxn>
                <a:cxn ang="0">
                  <a:pos x="698" y="2641"/>
                </a:cxn>
                <a:cxn ang="0">
                  <a:pos x="1003" y="2674"/>
                </a:cxn>
                <a:cxn ang="0">
                  <a:pos x="1308" y="2698"/>
                </a:cxn>
                <a:cxn ang="0">
                  <a:pos x="1603" y="2718"/>
                </a:cxn>
                <a:cxn ang="0">
                  <a:pos x="1855" y="2728"/>
                </a:cxn>
                <a:cxn ang="0">
                  <a:pos x="2049" y="2735"/>
                </a:cxn>
                <a:cxn ang="0">
                  <a:pos x="2170" y="2728"/>
                </a:cxn>
                <a:cxn ang="0">
                  <a:pos x="2254" y="2725"/>
                </a:cxn>
                <a:cxn ang="0">
                  <a:pos x="2301" y="2715"/>
                </a:cxn>
                <a:cxn ang="0">
                  <a:pos x="2324" y="2705"/>
                </a:cxn>
                <a:cxn ang="0">
                  <a:pos x="2324" y="2691"/>
                </a:cxn>
                <a:cxn ang="0">
                  <a:pos x="2318" y="2681"/>
                </a:cxn>
                <a:cxn ang="0">
                  <a:pos x="2308" y="2674"/>
                </a:cxn>
                <a:cxn ang="0">
                  <a:pos x="2304" y="2674"/>
                </a:cxn>
              </a:cxnLst>
              <a:rect l="0" t="0" r="r" b="b"/>
              <a:pathLst>
                <a:path w="2324" h="2735">
                  <a:moveTo>
                    <a:pt x="2304" y="2674"/>
                  </a:moveTo>
                  <a:lnTo>
                    <a:pt x="2264" y="2354"/>
                  </a:lnTo>
                  <a:lnTo>
                    <a:pt x="2231" y="2033"/>
                  </a:lnTo>
                  <a:lnTo>
                    <a:pt x="2190" y="1713"/>
                  </a:lnTo>
                  <a:lnTo>
                    <a:pt x="2157" y="1396"/>
                  </a:lnTo>
                  <a:lnTo>
                    <a:pt x="2120" y="1075"/>
                  </a:lnTo>
                  <a:lnTo>
                    <a:pt x="2083" y="755"/>
                  </a:lnTo>
                  <a:lnTo>
                    <a:pt x="2046" y="434"/>
                  </a:lnTo>
                  <a:lnTo>
                    <a:pt x="2013" y="117"/>
                  </a:lnTo>
                  <a:lnTo>
                    <a:pt x="1955" y="101"/>
                  </a:lnTo>
                  <a:lnTo>
                    <a:pt x="1912" y="81"/>
                  </a:lnTo>
                  <a:lnTo>
                    <a:pt x="1872" y="54"/>
                  </a:lnTo>
                  <a:lnTo>
                    <a:pt x="1841" y="34"/>
                  </a:lnTo>
                  <a:lnTo>
                    <a:pt x="1808" y="14"/>
                  </a:lnTo>
                  <a:lnTo>
                    <a:pt x="1774" y="4"/>
                  </a:lnTo>
                  <a:lnTo>
                    <a:pt x="1737" y="0"/>
                  </a:lnTo>
                  <a:lnTo>
                    <a:pt x="1701" y="14"/>
                  </a:lnTo>
                  <a:lnTo>
                    <a:pt x="1647" y="44"/>
                  </a:lnTo>
                  <a:lnTo>
                    <a:pt x="1586" y="104"/>
                  </a:lnTo>
                  <a:lnTo>
                    <a:pt x="1519" y="184"/>
                  </a:lnTo>
                  <a:lnTo>
                    <a:pt x="1452" y="288"/>
                  </a:lnTo>
                  <a:lnTo>
                    <a:pt x="1385" y="411"/>
                  </a:lnTo>
                  <a:lnTo>
                    <a:pt x="1325" y="555"/>
                  </a:lnTo>
                  <a:lnTo>
                    <a:pt x="1275" y="715"/>
                  </a:lnTo>
                  <a:lnTo>
                    <a:pt x="1238" y="895"/>
                  </a:lnTo>
                  <a:lnTo>
                    <a:pt x="1194" y="1055"/>
                  </a:lnTo>
                  <a:lnTo>
                    <a:pt x="1130" y="1182"/>
                  </a:lnTo>
                  <a:lnTo>
                    <a:pt x="1053" y="1279"/>
                  </a:lnTo>
                  <a:lnTo>
                    <a:pt x="973" y="1359"/>
                  </a:lnTo>
                  <a:lnTo>
                    <a:pt x="889" y="1426"/>
                  </a:lnTo>
                  <a:lnTo>
                    <a:pt x="815" y="1496"/>
                  </a:lnTo>
                  <a:lnTo>
                    <a:pt x="751" y="1569"/>
                  </a:lnTo>
                  <a:lnTo>
                    <a:pt x="711" y="1663"/>
                  </a:lnTo>
                  <a:lnTo>
                    <a:pt x="647" y="1770"/>
                  </a:lnTo>
                  <a:lnTo>
                    <a:pt x="533" y="1890"/>
                  </a:lnTo>
                  <a:lnTo>
                    <a:pt x="392" y="2013"/>
                  </a:lnTo>
                  <a:lnTo>
                    <a:pt x="248" y="2137"/>
                  </a:lnTo>
                  <a:lnTo>
                    <a:pt x="117" y="2254"/>
                  </a:lnTo>
                  <a:lnTo>
                    <a:pt x="30" y="2361"/>
                  </a:lnTo>
                  <a:lnTo>
                    <a:pt x="0" y="2447"/>
                  </a:lnTo>
                  <a:lnTo>
                    <a:pt x="57" y="2518"/>
                  </a:lnTo>
                  <a:lnTo>
                    <a:pt x="201" y="2564"/>
                  </a:lnTo>
                  <a:lnTo>
                    <a:pt x="426" y="2604"/>
                  </a:lnTo>
                  <a:lnTo>
                    <a:pt x="698" y="2641"/>
                  </a:lnTo>
                  <a:lnTo>
                    <a:pt x="1003" y="2674"/>
                  </a:lnTo>
                  <a:lnTo>
                    <a:pt x="1308" y="2698"/>
                  </a:lnTo>
                  <a:lnTo>
                    <a:pt x="1603" y="2718"/>
                  </a:lnTo>
                  <a:lnTo>
                    <a:pt x="1855" y="2728"/>
                  </a:lnTo>
                  <a:lnTo>
                    <a:pt x="2049" y="2735"/>
                  </a:lnTo>
                  <a:lnTo>
                    <a:pt x="2170" y="2728"/>
                  </a:lnTo>
                  <a:lnTo>
                    <a:pt x="2254" y="2725"/>
                  </a:lnTo>
                  <a:lnTo>
                    <a:pt x="2301" y="2715"/>
                  </a:lnTo>
                  <a:lnTo>
                    <a:pt x="2324" y="2705"/>
                  </a:lnTo>
                  <a:lnTo>
                    <a:pt x="2324" y="2691"/>
                  </a:lnTo>
                  <a:lnTo>
                    <a:pt x="2318" y="2681"/>
                  </a:lnTo>
                  <a:lnTo>
                    <a:pt x="2308" y="2674"/>
                  </a:lnTo>
                  <a:lnTo>
                    <a:pt x="2304" y="2674"/>
                  </a:lnTo>
                  <a:close/>
                </a:path>
              </a:pathLst>
            </a:custGeom>
            <a:solidFill>
              <a:srgbClr val="7899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59" name="Freeform 358"/>
            <p:cNvSpPr>
              <a:spLocks/>
            </p:cNvSpPr>
            <p:nvPr/>
          </p:nvSpPr>
          <p:spPr bwMode="auto">
            <a:xfrm>
              <a:off x="8787" y="6161"/>
              <a:ext cx="2200" cy="2731"/>
            </a:xfrm>
            <a:custGeom>
              <a:avLst/>
              <a:gdLst/>
              <a:ahLst/>
              <a:cxnLst>
                <a:cxn ang="0">
                  <a:pos x="2180" y="2670"/>
                </a:cxn>
                <a:cxn ang="0">
                  <a:pos x="2140" y="2350"/>
                </a:cxn>
                <a:cxn ang="0">
                  <a:pos x="2107" y="2029"/>
                </a:cxn>
                <a:cxn ang="0">
                  <a:pos x="2066" y="1712"/>
                </a:cxn>
                <a:cxn ang="0">
                  <a:pos x="2033" y="1395"/>
                </a:cxn>
                <a:cxn ang="0">
                  <a:pos x="1996" y="1075"/>
                </a:cxn>
                <a:cxn ang="0">
                  <a:pos x="1962" y="754"/>
                </a:cxn>
                <a:cxn ang="0">
                  <a:pos x="1925" y="437"/>
                </a:cxn>
                <a:cxn ang="0">
                  <a:pos x="1892" y="120"/>
                </a:cxn>
                <a:cxn ang="0">
                  <a:pos x="1838" y="103"/>
                </a:cxn>
                <a:cxn ang="0">
                  <a:pos x="1798" y="83"/>
                </a:cxn>
                <a:cxn ang="0">
                  <a:pos x="1758" y="56"/>
                </a:cxn>
                <a:cxn ang="0">
                  <a:pos x="1727" y="36"/>
                </a:cxn>
                <a:cxn ang="0">
                  <a:pos x="1697" y="13"/>
                </a:cxn>
                <a:cxn ang="0">
                  <a:pos x="1667" y="3"/>
                </a:cxn>
                <a:cxn ang="0">
                  <a:pos x="1630" y="0"/>
                </a:cxn>
                <a:cxn ang="0">
                  <a:pos x="1597" y="16"/>
                </a:cxn>
                <a:cxn ang="0">
                  <a:pos x="1543" y="46"/>
                </a:cxn>
                <a:cxn ang="0">
                  <a:pos x="1486" y="107"/>
                </a:cxn>
                <a:cxn ang="0">
                  <a:pos x="1422" y="187"/>
                </a:cxn>
                <a:cxn ang="0">
                  <a:pos x="1362" y="290"/>
                </a:cxn>
                <a:cxn ang="0">
                  <a:pos x="1295" y="410"/>
                </a:cxn>
                <a:cxn ang="0">
                  <a:pos x="1241" y="554"/>
                </a:cxn>
                <a:cxn ang="0">
                  <a:pos x="1194" y="711"/>
                </a:cxn>
                <a:cxn ang="0">
                  <a:pos x="1161" y="891"/>
                </a:cxn>
                <a:cxn ang="0">
                  <a:pos x="1117" y="1051"/>
                </a:cxn>
                <a:cxn ang="0">
                  <a:pos x="1060" y="1178"/>
                </a:cxn>
                <a:cxn ang="0">
                  <a:pos x="986" y="1275"/>
                </a:cxn>
                <a:cxn ang="0">
                  <a:pos x="912" y="1355"/>
                </a:cxn>
                <a:cxn ang="0">
                  <a:pos x="832" y="1422"/>
                </a:cxn>
                <a:cxn ang="0">
                  <a:pos x="765" y="1492"/>
                </a:cxn>
                <a:cxn ang="0">
                  <a:pos x="704" y="1565"/>
                </a:cxn>
                <a:cxn ang="0">
                  <a:pos x="667" y="1659"/>
                </a:cxn>
                <a:cxn ang="0">
                  <a:pos x="607" y="1766"/>
                </a:cxn>
                <a:cxn ang="0">
                  <a:pos x="500" y="1883"/>
                </a:cxn>
                <a:cxn ang="0">
                  <a:pos x="369" y="2006"/>
                </a:cxn>
                <a:cxn ang="0">
                  <a:pos x="235" y="2130"/>
                </a:cxn>
                <a:cxn ang="0">
                  <a:pos x="111" y="2246"/>
                </a:cxn>
                <a:cxn ang="0">
                  <a:pos x="27" y="2353"/>
                </a:cxn>
                <a:cxn ang="0">
                  <a:pos x="0" y="2440"/>
                </a:cxn>
                <a:cxn ang="0">
                  <a:pos x="54" y="2507"/>
                </a:cxn>
                <a:cxn ang="0">
                  <a:pos x="191" y="2554"/>
                </a:cxn>
                <a:cxn ang="0">
                  <a:pos x="402" y="2600"/>
                </a:cxn>
                <a:cxn ang="0">
                  <a:pos x="661" y="2637"/>
                </a:cxn>
                <a:cxn ang="0">
                  <a:pos x="949" y="2670"/>
                </a:cxn>
                <a:cxn ang="0">
                  <a:pos x="1241" y="2694"/>
                </a:cxn>
                <a:cxn ang="0">
                  <a:pos x="1520" y="2714"/>
                </a:cxn>
                <a:cxn ang="0">
                  <a:pos x="1758" y="2724"/>
                </a:cxn>
                <a:cxn ang="0">
                  <a:pos x="1939" y="2731"/>
                </a:cxn>
                <a:cxn ang="0">
                  <a:pos x="2056" y="2724"/>
                </a:cxn>
                <a:cxn ang="0">
                  <a:pos x="2133" y="2721"/>
                </a:cxn>
                <a:cxn ang="0">
                  <a:pos x="2177" y="2711"/>
                </a:cxn>
                <a:cxn ang="0">
                  <a:pos x="2200" y="2701"/>
                </a:cxn>
                <a:cxn ang="0">
                  <a:pos x="2200" y="2687"/>
                </a:cxn>
                <a:cxn ang="0">
                  <a:pos x="2194" y="2677"/>
                </a:cxn>
                <a:cxn ang="0">
                  <a:pos x="2184" y="2670"/>
                </a:cxn>
                <a:cxn ang="0">
                  <a:pos x="2180" y="2670"/>
                </a:cxn>
              </a:cxnLst>
              <a:rect l="0" t="0" r="r" b="b"/>
              <a:pathLst>
                <a:path w="2200" h="2731">
                  <a:moveTo>
                    <a:pt x="2180" y="2670"/>
                  </a:moveTo>
                  <a:lnTo>
                    <a:pt x="2140" y="2350"/>
                  </a:lnTo>
                  <a:lnTo>
                    <a:pt x="2107" y="2029"/>
                  </a:lnTo>
                  <a:lnTo>
                    <a:pt x="2066" y="1712"/>
                  </a:lnTo>
                  <a:lnTo>
                    <a:pt x="2033" y="1395"/>
                  </a:lnTo>
                  <a:lnTo>
                    <a:pt x="1996" y="1075"/>
                  </a:lnTo>
                  <a:lnTo>
                    <a:pt x="1962" y="754"/>
                  </a:lnTo>
                  <a:lnTo>
                    <a:pt x="1925" y="437"/>
                  </a:lnTo>
                  <a:lnTo>
                    <a:pt x="1892" y="120"/>
                  </a:lnTo>
                  <a:lnTo>
                    <a:pt x="1838" y="103"/>
                  </a:lnTo>
                  <a:lnTo>
                    <a:pt x="1798" y="83"/>
                  </a:lnTo>
                  <a:lnTo>
                    <a:pt x="1758" y="56"/>
                  </a:lnTo>
                  <a:lnTo>
                    <a:pt x="1727" y="36"/>
                  </a:lnTo>
                  <a:lnTo>
                    <a:pt x="1697" y="13"/>
                  </a:lnTo>
                  <a:lnTo>
                    <a:pt x="1667" y="3"/>
                  </a:lnTo>
                  <a:lnTo>
                    <a:pt x="1630" y="0"/>
                  </a:lnTo>
                  <a:lnTo>
                    <a:pt x="1597" y="16"/>
                  </a:lnTo>
                  <a:lnTo>
                    <a:pt x="1543" y="46"/>
                  </a:lnTo>
                  <a:lnTo>
                    <a:pt x="1486" y="107"/>
                  </a:lnTo>
                  <a:lnTo>
                    <a:pt x="1422" y="187"/>
                  </a:lnTo>
                  <a:lnTo>
                    <a:pt x="1362" y="290"/>
                  </a:lnTo>
                  <a:lnTo>
                    <a:pt x="1295" y="410"/>
                  </a:lnTo>
                  <a:lnTo>
                    <a:pt x="1241" y="554"/>
                  </a:lnTo>
                  <a:lnTo>
                    <a:pt x="1194" y="711"/>
                  </a:lnTo>
                  <a:lnTo>
                    <a:pt x="1161" y="891"/>
                  </a:lnTo>
                  <a:lnTo>
                    <a:pt x="1117" y="1051"/>
                  </a:lnTo>
                  <a:lnTo>
                    <a:pt x="1060" y="1178"/>
                  </a:lnTo>
                  <a:lnTo>
                    <a:pt x="986" y="1275"/>
                  </a:lnTo>
                  <a:lnTo>
                    <a:pt x="912" y="1355"/>
                  </a:lnTo>
                  <a:lnTo>
                    <a:pt x="832" y="1422"/>
                  </a:lnTo>
                  <a:lnTo>
                    <a:pt x="765" y="1492"/>
                  </a:lnTo>
                  <a:lnTo>
                    <a:pt x="704" y="1565"/>
                  </a:lnTo>
                  <a:lnTo>
                    <a:pt x="667" y="1659"/>
                  </a:lnTo>
                  <a:lnTo>
                    <a:pt x="607" y="1766"/>
                  </a:lnTo>
                  <a:lnTo>
                    <a:pt x="500" y="1883"/>
                  </a:lnTo>
                  <a:lnTo>
                    <a:pt x="369" y="2006"/>
                  </a:lnTo>
                  <a:lnTo>
                    <a:pt x="235" y="2130"/>
                  </a:lnTo>
                  <a:lnTo>
                    <a:pt x="111" y="2246"/>
                  </a:lnTo>
                  <a:lnTo>
                    <a:pt x="27" y="2353"/>
                  </a:lnTo>
                  <a:lnTo>
                    <a:pt x="0" y="2440"/>
                  </a:lnTo>
                  <a:lnTo>
                    <a:pt x="54" y="2507"/>
                  </a:lnTo>
                  <a:lnTo>
                    <a:pt x="191" y="2554"/>
                  </a:lnTo>
                  <a:lnTo>
                    <a:pt x="402" y="2600"/>
                  </a:lnTo>
                  <a:lnTo>
                    <a:pt x="661" y="2637"/>
                  </a:lnTo>
                  <a:lnTo>
                    <a:pt x="949" y="2670"/>
                  </a:lnTo>
                  <a:lnTo>
                    <a:pt x="1241" y="2694"/>
                  </a:lnTo>
                  <a:lnTo>
                    <a:pt x="1520" y="2714"/>
                  </a:lnTo>
                  <a:lnTo>
                    <a:pt x="1758" y="2724"/>
                  </a:lnTo>
                  <a:lnTo>
                    <a:pt x="1939" y="2731"/>
                  </a:lnTo>
                  <a:lnTo>
                    <a:pt x="2056" y="2724"/>
                  </a:lnTo>
                  <a:lnTo>
                    <a:pt x="2133" y="2721"/>
                  </a:lnTo>
                  <a:lnTo>
                    <a:pt x="2177" y="2711"/>
                  </a:lnTo>
                  <a:lnTo>
                    <a:pt x="2200" y="2701"/>
                  </a:lnTo>
                  <a:lnTo>
                    <a:pt x="2200" y="2687"/>
                  </a:lnTo>
                  <a:lnTo>
                    <a:pt x="2194" y="2677"/>
                  </a:lnTo>
                  <a:lnTo>
                    <a:pt x="2184" y="2670"/>
                  </a:lnTo>
                  <a:lnTo>
                    <a:pt x="2180" y="2670"/>
                  </a:lnTo>
                  <a:close/>
                </a:path>
              </a:pathLst>
            </a:custGeom>
            <a:solidFill>
              <a:srgbClr val="82A18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0" name="Freeform 359"/>
            <p:cNvSpPr>
              <a:spLocks/>
            </p:cNvSpPr>
            <p:nvPr/>
          </p:nvSpPr>
          <p:spPr bwMode="auto">
            <a:xfrm>
              <a:off x="8904" y="6164"/>
              <a:ext cx="2080" cy="2728"/>
            </a:xfrm>
            <a:custGeom>
              <a:avLst/>
              <a:gdLst/>
              <a:ahLst/>
              <a:cxnLst>
                <a:cxn ang="0">
                  <a:pos x="2063" y="2667"/>
                </a:cxn>
                <a:cxn ang="0">
                  <a:pos x="2023" y="2347"/>
                </a:cxn>
                <a:cxn ang="0">
                  <a:pos x="1990" y="2026"/>
                </a:cxn>
                <a:cxn ang="0">
                  <a:pos x="1953" y="1709"/>
                </a:cxn>
                <a:cxn ang="0">
                  <a:pos x="1919" y="1392"/>
                </a:cxn>
                <a:cxn ang="0">
                  <a:pos x="1879" y="1072"/>
                </a:cxn>
                <a:cxn ang="0">
                  <a:pos x="1845" y="758"/>
                </a:cxn>
                <a:cxn ang="0">
                  <a:pos x="1808" y="437"/>
                </a:cxn>
                <a:cxn ang="0">
                  <a:pos x="1775" y="124"/>
                </a:cxn>
                <a:cxn ang="0">
                  <a:pos x="1725" y="104"/>
                </a:cxn>
                <a:cxn ang="0">
                  <a:pos x="1684" y="84"/>
                </a:cxn>
                <a:cxn ang="0">
                  <a:pos x="1651" y="57"/>
                </a:cxn>
                <a:cxn ang="0">
                  <a:pos x="1621" y="37"/>
                </a:cxn>
                <a:cxn ang="0">
                  <a:pos x="1590" y="13"/>
                </a:cxn>
                <a:cxn ang="0">
                  <a:pos x="1560" y="3"/>
                </a:cxn>
                <a:cxn ang="0">
                  <a:pos x="1527" y="0"/>
                </a:cxn>
                <a:cxn ang="0">
                  <a:pos x="1496" y="17"/>
                </a:cxn>
                <a:cxn ang="0">
                  <a:pos x="1449" y="47"/>
                </a:cxn>
                <a:cxn ang="0">
                  <a:pos x="1396" y="107"/>
                </a:cxn>
                <a:cxn ang="0">
                  <a:pos x="1335" y="187"/>
                </a:cxn>
                <a:cxn ang="0">
                  <a:pos x="1278" y="291"/>
                </a:cxn>
                <a:cxn ang="0">
                  <a:pos x="1218" y="411"/>
                </a:cxn>
                <a:cxn ang="0">
                  <a:pos x="1164" y="554"/>
                </a:cxn>
                <a:cxn ang="0">
                  <a:pos x="1121" y="714"/>
                </a:cxn>
                <a:cxn ang="0">
                  <a:pos x="1094" y="895"/>
                </a:cxn>
                <a:cxn ang="0">
                  <a:pos x="1054" y="1052"/>
                </a:cxn>
                <a:cxn ang="0">
                  <a:pos x="1000" y="1179"/>
                </a:cxn>
                <a:cxn ang="0">
                  <a:pos x="930" y="1275"/>
                </a:cxn>
                <a:cxn ang="0">
                  <a:pos x="859" y="1352"/>
                </a:cxn>
                <a:cxn ang="0">
                  <a:pos x="782" y="1419"/>
                </a:cxn>
                <a:cxn ang="0">
                  <a:pos x="718" y="1486"/>
                </a:cxn>
                <a:cxn ang="0">
                  <a:pos x="661" y="1559"/>
                </a:cxn>
                <a:cxn ang="0">
                  <a:pos x="628" y="1649"/>
                </a:cxn>
                <a:cxn ang="0">
                  <a:pos x="571" y="1756"/>
                </a:cxn>
                <a:cxn ang="0">
                  <a:pos x="473" y="1876"/>
                </a:cxn>
                <a:cxn ang="0">
                  <a:pos x="349" y="2000"/>
                </a:cxn>
                <a:cxn ang="0">
                  <a:pos x="222" y="2123"/>
                </a:cxn>
                <a:cxn ang="0">
                  <a:pos x="104" y="2237"/>
                </a:cxn>
                <a:cxn ang="0">
                  <a:pos x="27" y="2344"/>
                </a:cxn>
                <a:cxn ang="0">
                  <a:pos x="0" y="2430"/>
                </a:cxn>
                <a:cxn ang="0">
                  <a:pos x="54" y="2501"/>
                </a:cxn>
                <a:cxn ang="0">
                  <a:pos x="188" y="2547"/>
                </a:cxn>
                <a:cxn ang="0">
                  <a:pos x="389" y="2594"/>
                </a:cxn>
                <a:cxn ang="0">
                  <a:pos x="634" y="2631"/>
                </a:cxn>
                <a:cxn ang="0">
                  <a:pos x="906" y="2667"/>
                </a:cxn>
                <a:cxn ang="0">
                  <a:pos x="1181" y="2691"/>
                </a:cxn>
                <a:cxn ang="0">
                  <a:pos x="1439" y="2711"/>
                </a:cxn>
                <a:cxn ang="0">
                  <a:pos x="1664" y="2721"/>
                </a:cxn>
                <a:cxn ang="0">
                  <a:pos x="1835" y="2728"/>
                </a:cxn>
                <a:cxn ang="0">
                  <a:pos x="1946" y="2721"/>
                </a:cxn>
                <a:cxn ang="0">
                  <a:pos x="2020" y="2718"/>
                </a:cxn>
                <a:cxn ang="0">
                  <a:pos x="2060" y="2708"/>
                </a:cxn>
                <a:cxn ang="0">
                  <a:pos x="2080" y="2698"/>
                </a:cxn>
                <a:cxn ang="0">
                  <a:pos x="2080" y="2684"/>
                </a:cxn>
                <a:cxn ang="0">
                  <a:pos x="2077" y="2674"/>
                </a:cxn>
                <a:cxn ang="0">
                  <a:pos x="2067" y="2667"/>
                </a:cxn>
                <a:cxn ang="0">
                  <a:pos x="2063" y="2667"/>
                </a:cxn>
              </a:cxnLst>
              <a:rect l="0" t="0" r="r" b="b"/>
              <a:pathLst>
                <a:path w="2080" h="2728">
                  <a:moveTo>
                    <a:pt x="2063" y="2667"/>
                  </a:moveTo>
                  <a:lnTo>
                    <a:pt x="2023" y="2347"/>
                  </a:lnTo>
                  <a:lnTo>
                    <a:pt x="1990" y="2026"/>
                  </a:lnTo>
                  <a:lnTo>
                    <a:pt x="1953" y="1709"/>
                  </a:lnTo>
                  <a:lnTo>
                    <a:pt x="1919" y="1392"/>
                  </a:lnTo>
                  <a:lnTo>
                    <a:pt x="1879" y="1072"/>
                  </a:lnTo>
                  <a:lnTo>
                    <a:pt x="1845" y="758"/>
                  </a:lnTo>
                  <a:lnTo>
                    <a:pt x="1808" y="437"/>
                  </a:lnTo>
                  <a:lnTo>
                    <a:pt x="1775" y="124"/>
                  </a:lnTo>
                  <a:lnTo>
                    <a:pt x="1725" y="104"/>
                  </a:lnTo>
                  <a:lnTo>
                    <a:pt x="1684" y="84"/>
                  </a:lnTo>
                  <a:lnTo>
                    <a:pt x="1651" y="57"/>
                  </a:lnTo>
                  <a:lnTo>
                    <a:pt x="1621" y="37"/>
                  </a:lnTo>
                  <a:lnTo>
                    <a:pt x="1590" y="13"/>
                  </a:lnTo>
                  <a:lnTo>
                    <a:pt x="1560" y="3"/>
                  </a:lnTo>
                  <a:lnTo>
                    <a:pt x="1527" y="0"/>
                  </a:lnTo>
                  <a:lnTo>
                    <a:pt x="1496" y="17"/>
                  </a:lnTo>
                  <a:lnTo>
                    <a:pt x="1449" y="47"/>
                  </a:lnTo>
                  <a:lnTo>
                    <a:pt x="1396" y="107"/>
                  </a:lnTo>
                  <a:lnTo>
                    <a:pt x="1335" y="187"/>
                  </a:lnTo>
                  <a:lnTo>
                    <a:pt x="1278" y="291"/>
                  </a:lnTo>
                  <a:lnTo>
                    <a:pt x="1218" y="411"/>
                  </a:lnTo>
                  <a:lnTo>
                    <a:pt x="1164" y="554"/>
                  </a:lnTo>
                  <a:lnTo>
                    <a:pt x="1121" y="714"/>
                  </a:lnTo>
                  <a:lnTo>
                    <a:pt x="1094" y="895"/>
                  </a:lnTo>
                  <a:lnTo>
                    <a:pt x="1054" y="1052"/>
                  </a:lnTo>
                  <a:lnTo>
                    <a:pt x="1000" y="1179"/>
                  </a:lnTo>
                  <a:lnTo>
                    <a:pt x="930" y="1275"/>
                  </a:lnTo>
                  <a:lnTo>
                    <a:pt x="859" y="1352"/>
                  </a:lnTo>
                  <a:lnTo>
                    <a:pt x="782" y="1419"/>
                  </a:lnTo>
                  <a:lnTo>
                    <a:pt x="718" y="1486"/>
                  </a:lnTo>
                  <a:lnTo>
                    <a:pt x="661" y="1559"/>
                  </a:lnTo>
                  <a:lnTo>
                    <a:pt x="628" y="1649"/>
                  </a:lnTo>
                  <a:lnTo>
                    <a:pt x="571" y="1756"/>
                  </a:lnTo>
                  <a:lnTo>
                    <a:pt x="473" y="1876"/>
                  </a:lnTo>
                  <a:lnTo>
                    <a:pt x="349" y="2000"/>
                  </a:lnTo>
                  <a:lnTo>
                    <a:pt x="222" y="2123"/>
                  </a:lnTo>
                  <a:lnTo>
                    <a:pt x="104" y="2237"/>
                  </a:lnTo>
                  <a:lnTo>
                    <a:pt x="27" y="2344"/>
                  </a:lnTo>
                  <a:lnTo>
                    <a:pt x="0" y="2430"/>
                  </a:lnTo>
                  <a:lnTo>
                    <a:pt x="54" y="2501"/>
                  </a:lnTo>
                  <a:lnTo>
                    <a:pt x="188" y="2547"/>
                  </a:lnTo>
                  <a:lnTo>
                    <a:pt x="389" y="2594"/>
                  </a:lnTo>
                  <a:lnTo>
                    <a:pt x="634" y="2631"/>
                  </a:lnTo>
                  <a:lnTo>
                    <a:pt x="906" y="2667"/>
                  </a:lnTo>
                  <a:lnTo>
                    <a:pt x="1181" y="2691"/>
                  </a:lnTo>
                  <a:lnTo>
                    <a:pt x="1439" y="2711"/>
                  </a:lnTo>
                  <a:lnTo>
                    <a:pt x="1664" y="2721"/>
                  </a:lnTo>
                  <a:lnTo>
                    <a:pt x="1835" y="2728"/>
                  </a:lnTo>
                  <a:lnTo>
                    <a:pt x="1946" y="2721"/>
                  </a:lnTo>
                  <a:lnTo>
                    <a:pt x="2020" y="2718"/>
                  </a:lnTo>
                  <a:lnTo>
                    <a:pt x="2060" y="2708"/>
                  </a:lnTo>
                  <a:lnTo>
                    <a:pt x="2080" y="2698"/>
                  </a:lnTo>
                  <a:lnTo>
                    <a:pt x="2080" y="2684"/>
                  </a:lnTo>
                  <a:lnTo>
                    <a:pt x="2077" y="2674"/>
                  </a:lnTo>
                  <a:lnTo>
                    <a:pt x="2067" y="2667"/>
                  </a:lnTo>
                  <a:lnTo>
                    <a:pt x="2063" y="2667"/>
                  </a:lnTo>
                  <a:close/>
                </a:path>
              </a:pathLst>
            </a:custGeom>
            <a:solidFill>
              <a:srgbClr val="8CA88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1" name="Freeform 360"/>
            <p:cNvSpPr>
              <a:spLocks/>
            </p:cNvSpPr>
            <p:nvPr/>
          </p:nvSpPr>
          <p:spPr bwMode="auto">
            <a:xfrm>
              <a:off x="9028" y="6171"/>
              <a:ext cx="1956" cy="2721"/>
            </a:xfrm>
            <a:custGeom>
              <a:avLst/>
              <a:gdLst/>
              <a:ahLst/>
              <a:cxnLst>
                <a:cxn ang="0">
                  <a:pos x="1939" y="2660"/>
                </a:cxn>
                <a:cxn ang="0">
                  <a:pos x="1902" y="2340"/>
                </a:cxn>
                <a:cxn ang="0">
                  <a:pos x="1866" y="2026"/>
                </a:cxn>
                <a:cxn ang="0">
                  <a:pos x="1829" y="1706"/>
                </a:cxn>
                <a:cxn ang="0">
                  <a:pos x="1795" y="1392"/>
                </a:cxn>
                <a:cxn ang="0">
                  <a:pos x="1758" y="1071"/>
                </a:cxn>
                <a:cxn ang="0">
                  <a:pos x="1721" y="754"/>
                </a:cxn>
                <a:cxn ang="0">
                  <a:pos x="1684" y="437"/>
                </a:cxn>
                <a:cxn ang="0">
                  <a:pos x="1651" y="120"/>
                </a:cxn>
                <a:cxn ang="0">
                  <a:pos x="1604" y="103"/>
                </a:cxn>
                <a:cxn ang="0">
                  <a:pos x="1567" y="83"/>
                </a:cxn>
                <a:cxn ang="0">
                  <a:pos x="1533" y="57"/>
                </a:cxn>
                <a:cxn ang="0">
                  <a:pos x="1507" y="36"/>
                </a:cxn>
                <a:cxn ang="0">
                  <a:pos x="1476" y="13"/>
                </a:cxn>
                <a:cxn ang="0">
                  <a:pos x="1450" y="3"/>
                </a:cxn>
                <a:cxn ang="0">
                  <a:pos x="1416" y="0"/>
                </a:cxn>
                <a:cxn ang="0">
                  <a:pos x="1386" y="13"/>
                </a:cxn>
                <a:cxn ang="0">
                  <a:pos x="1342" y="43"/>
                </a:cxn>
                <a:cxn ang="0">
                  <a:pos x="1292" y="103"/>
                </a:cxn>
                <a:cxn ang="0">
                  <a:pos x="1238" y="183"/>
                </a:cxn>
                <a:cxn ang="0">
                  <a:pos x="1185" y="287"/>
                </a:cxn>
                <a:cxn ang="0">
                  <a:pos x="1131" y="407"/>
                </a:cxn>
                <a:cxn ang="0">
                  <a:pos x="1084" y="551"/>
                </a:cxn>
                <a:cxn ang="0">
                  <a:pos x="1044" y="707"/>
                </a:cxn>
                <a:cxn ang="0">
                  <a:pos x="1017" y="888"/>
                </a:cxn>
                <a:cxn ang="0">
                  <a:pos x="980" y="1045"/>
                </a:cxn>
                <a:cxn ang="0">
                  <a:pos x="930" y="1172"/>
                </a:cxn>
                <a:cxn ang="0">
                  <a:pos x="866" y="1268"/>
                </a:cxn>
                <a:cxn ang="0">
                  <a:pos x="799" y="1345"/>
                </a:cxn>
                <a:cxn ang="0">
                  <a:pos x="728" y="1412"/>
                </a:cxn>
                <a:cxn ang="0">
                  <a:pos x="668" y="1479"/>
                </a:cxn>
                <a:cxn ang="0">
                  <a:pos x="614" y="1552"/>
                </a:cxn>
                <a:cxn ang="0">
                  <a:pos x="584" y="1642"/>
                </a:cxn>
                <a:cxn ang="0">
                  <a:pos x="530" y="1749"/>
                </a:cxn>
                <a:cxn ang="0">
                  <a:pos x="440" y="1869"/>
                </a:cxn>
                <a:cxn ang="0">
                  <a:pos x="322" y="1989"/>
                </a:cxn>
                <a:cxn ang="0">
                  <a:pos x="205" y="2113"/>
                </a:cxn>
                <a:cxn ang="0">
                  <a:pos x="94" y="2226"/>
                </a:cxn>
                <a:cxn ang="0">
                  <a:pos x="21" y="2333"/>
                </a:cxn>
                <a:cxn ang="0">
                  <a:pos x="0" y="2420"/>
                </a:cxn>
                <a:cxn ang="0">
                  <a:pos x="51" y="2487"/>
                </a:cxn>
                <a:cxn ang="0">
                  <a:pos x="175" y="2534"/>
                </a:cxn>
                <a:cxn ang="0">
                  <a:pos x="363" y="2580"/>
                </a:cxn>
                <a:cxn ang="0">
                  <a:pos x="591" y="2617"/>
                </a:cxn>
                <a:cxn ang="0">
                  <a:pos x="849" y="2654"/>
                </a:cxn>
                <a:cxn ang="0">
                  <a:pos x="1107" y="2677"/>
                </a:cxn>
                <a:cxn ang="0">
                  <a:pos x="1352" y="2701"/>
                </a:cxn>
                <a:cxn ang="0">
                  <a:pos x="1564" y="2711"/>
                </a:cxn>
                <a:cxn ang="0">
                  <a:pos x="1725" y="2721"/>
                </a:cxn>
                <a:cxn ang="0">
                  <a:pos x="1829" y="2714"/>
                </a:cxn>
                <a:cxn ang="0">
                  <a:pos x="1899" y="2711"/>
                </a:cxn>
                <a:cxn ang="0">
                  <a:pos x="1936" y="2701"/>
                </a:cxn>
                <a:cxn ang="0">
                  <a:pos x="1956" y="2691"/>
                </a:cxn>
                <a:cxn ang="0">
                  <a:pos x="1956" y="2677"/>
                </a:cxn>
                <a:cxn ang="0">
                  <a:pos x="1953" y="2667"/>
                </a:cxn>
                <a:cxn ang="0">
                  <a:pos x="1943" y="2660"/>
                </a:cxn>
                <a:cxn ang="0">
                  <a:pos x="1939" y="2660"/>
                </a:cxn>
              </a:cxnLst>
              <a:rect l="0" t="0" r="r" b="b"/>
              <a:pathLst>
                <a:path w="1956" h="2721">
                  <a:moveTo>
                    <a:pt x="1939" y="2660"/>
                  </a:moveTo>
                  <a:lnTo>
                    <a:pt x="1902" y="2340"/>
                  </a:lnTo>
                  <a:lnTo>
                    <a:pt x="1866" y="2026"/>
                  </a:lnTo>
                  <a:lnTo>
                    <a:pt x="1829" y="1706"/>
                  </a:lnTo>
                  <a:lnTo>
                    <a:pt x="1795" y="1392"/>
                  </a:lnTo>
                  <a:lnTo>
                    <a:pt x="1758" y="1071"/>
                  </a:lnTo>
                  <a:lnTo>
                    <a:pt x="1721" y="754"/>
                  </a:lnTo>
                  <a:lnTo>
                    <a:pt x="1684" y="437"/>
                  </a:lnTo>
                  <a:lnTo>
                    <a:pt x="1651" y="120"/>
                  </a:lnTo>
                  <a:lnTo>
                    <a:pt x="1604" y="103"/>
                  </a:lnTo>
                  <a:lnTo>
                    <a:pt x="1567" y="83"/>
                  </a:lnTo>
                  <a:lnTo>
                    <a:pt x="1533" y="57"/>
                  </a:lnTo>
                  <a:lnTo>
                    <a:pt x="1507" y="36"/>
                  </a:lnTo>
                  <a:lnTo>
                    <a:pt x="1476" y="13"/>
                  </a:lnTo>
                  <a:lnTo>
                    <a:pt x="1450" y="3"/>
                  </a:lnTo>
                  <a:lnTo>
                    <a:pt x="1416" y="0"/>
                  </a:lnTo>
                  <a:lnTo>
                    <a:pt x="1386" y="13"/>
                  </a:lnTo>
                  <a:lnTo>
                    <a:pt x="1342" y="43"/>
                  </a:lnTo>
                  <a:lnTo>
                    <a:pt x="1292" y="103"/>
                  </a:lnTo>
                  <a:lnTo>
                    <a:pt x="1238" y="183"/>
                  </a:lnTo>
                  <a:lnTo>
                    <a:pt x="1185" y="287"/>
                  </a:lnTo>
                  <a:lnTo>
                    <a:pt x="1131" y="407"/>
                  </a:lnTo>
                  <a:lnTo>
                    <a:pt x="1084" y="551"/>
                  </a:lnTo>
                  <a:lnTo>
                    <a:pt x="1044" y="707"/>
                  </a:lnTo>
                  <a:lnTo>
                    <a:pt x="1017" y="888"/>
                  </a:lnTo>
                  <a:lnTo>
                    <a:pt x="980" y="1045"/>
                  </a:lnTo>
                  <a:lnTo>
                    <a:pt x="930" y="1172"/>
                  </a:lnTo>
                  <a:lnTo>
                    <a:pt x="866" y="1268"/>
                  </a:lnTo>
                  <a:lnTo>
                    <a:pt x="799" y="1345"/>
                  </a:lnTo>
                  <a:lnTo>
                    <a:pt x="728" y="1412"/>
                  </a:lnTo>
                  <a:lnTo>
                    <a:pt x="668" y="1479"/>
                  </a:lnTo>
                  <a:lnTo>
                    <a:pt x="614" y="1552"/>
                  </a:lnTo>
                  <a:lnTo>
                    <a:pt x="584" y="1642"/>
                  </a:lnTo>
                  <a:lnTo>
                    <a:pt x="530" y="1749"/>
                  </a:lnTo>
                  <a:lnTo>
                    <a:pt x="440" y="1869"/>
                  </a:lnTo>
                  <a:lnTo>
                    <a:pt x="322" y="1989"/>
                  </a:lnTo>
                  <a:lnTo>
                    <a:pt x="205" y="2113"/>
                  </a:lnTo>
                  <a:lnTo>
                    <a:pt x="94" y="2226"/>
                  </a:lnTo>
                  <a:lnTo>
                    <a:pt x="21" y="2333"/>
                  </a:lnTo>
                  <a:lnTo>
                    <a:pt x="0" y="2420"/>
                  </a:lnTo>
                  <a:lnTo>
                    <a:pt x="51" y="2487"/>
                  </a:lnTo>
                  <a:lnTo>
                    <a:pt x="175" y="2534"/>
                  </a:lnTo>
                  <a:lnTo>
                    <a:pt x="363" y="2580"/>
                  </a:lnTo>
                  <a:lnTo>
                    <a:pt x="591" y="2617"/>
                  </a:lnTo>
                  <a:lnTo>
                    <a:pt x="849" y="2654"/>
                  </a:lnTo>
                  <a:lnTo>
                    <a:pt x="1107" y="2677"/>
                  </a:lnTo>
                  <a:lnTo>
                    <a:pt x="1352" y="2701"/>
                  </a:lnTo>
                  <a:lnTo>
                    <a:pt x="1564" y="2711"/>
                  </a:lnTo>
                  <a:lnTo>
                    <a:pt x="1725" y="2721"/>
                  </a:lnTo>
                  <a:lnTo>
                    <a:pt x="1829" y="2714"/>
                  </a:lnTo>
                  <a:lnTo>
                    <a:pt x="1899" y="2711"/>
                  </a:lnTo>
                  <a:lnTo>
                    <a:pt x="1936" y="2701"/>
                  </a:lnTo>
                  <a:lnTo>
                    <a:pt x="1956" y="2691"/>
                  </a:lnTo>
                  <a:lnTo>
                    <a:pt x="1956" y="2677"/>
                  </a:lnTo>
                  <a:lnTo>
                    <a:pt x="1953" y="2667"/>
                  </a:lnTo>
                  <a:lnTo>
                    <a:pt x="1943" y="2660"/>
                  </a:lnTo>
                  <a:lnTo>
                    <a:pt x="1939" y="2660"/>
                  </a:lnTo>
                  <a:close/>
                </a:path>
              </a:pathLst>
            </a:custGeom>
            <a:solidFill>
              <a:srgbClr val="96B09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2" name="Freeform 361"/>
            <p:cNvSpPr>
              <a:spLocks/>
            </p:cNvSpPr>
            <p:nvPr/>
          </p:nvSpPr>
          <p:spPr bwMode="auto">
            <a:xfrm>
              <a:off x="9153" y="6177"/>
              <a:ext cx="1834" cy="2715"/>
            </a:xfrm>
            <a:custGeom>
              <a:avLst/>
              <a:gdLst/>
              <a:ahLst/>
              <a:cxnLst>
                <a:cxn ang="0">
                  <a:pos x="1818" y="2654"/>
                </a:cxn>
                <a:cxn ang="0">
                  <a:pos x="1777" y="2334"/>
                </a:cxn>
                <a:cxn ang="0">
                  <a:pos x="1744" y="2020"/>
                </a:cxn>
                <a:cxn ang="0">
                  <a:pos x="1704" y="1700"/>
                </a:cxn>
                <a:cxn ang="0">
                  <a:pos x="1670" y="1386"/>
                </a:cxn>
                <a:cxn ang="0">
                  <a:pos x="1633" y="1065"/>
                </a:cxn>
                <a:cxn ang="0">
                  <a:pos x="1600" y="752"/>
                </a:cxn>
                <a:cxn ang="0">
                  <a:pos x="1563" y="431"/>
                </a:cxn>
                <a:cxn ang="0">
                  <a:pos x="1529" y="117"/>
                </a:cxn>
                <a:cxn ang="0">
                  <a:pos x="1482" y="101"/>
                </a:cxn>
                <a:cxn ang="0">
                  <a:pos x="1449" y="81"/>
                </a:cxn>
                <a:cxn ang="0">
                  <a:pos x="1415" y="54"/>
                </a:cxn>
                <a:cxn ang="0">
                  <a:pos x="1392" y="34"/>
                </a:cxn>
                <a:cxn ang="0">
                  <a:pos x="1361" y="10"/>
                </a:cxn>
                <a:cxn ang="0">
                  <a:pos x="1338" y="0"/>
                </a:cxn>
                <a:cxn ang="0">
                  <a:pos x="1308" y="0"/>
                </a:cxn>
                <a:cxn ang="0">
                  <a:pos x="1281" y="14"/>
                </a:cxn>
                <a:cxn ang="0">
                  <a:pos x="1241" y="44"/>
                </a:cxn>
                <a:cxn ang="0">
                  <a:pos x="1194" y="101"/>
                </a:cxn>
                <a:cxn ang="0">
                  <a:pos x="1143" y="181"/>
                </a:cxn>
                <a:cxn ang="0">
                  <a:pos x="1093" y="284"/>
                </a:cxn>
                <a:cxn ang="0">
                  <a:pos x="1039" y="404"/>
                </a:cxn>
                <a:cxn ang="0">
                  <a:pos x="996" y="548"/>
                </a:cxn>
                <a:cxn ang="0">
                  <a:pos x="959" y="705"/>
                </a:cxn>
                <a:cxn ang="0">
                  <a:pos x="935" y="885"/>
                </a:cxn>
                <a:cxn ang="0">
                  <a:pos x="902" y="1042"/>
                </a:cxn>
                <a:cxn ang="0">
                  <a:pos x="858" y="1169"/>
                </a:cxn>
                <a:cxn ang="0">
                  <a:pos x="798" y="1266"/>
                </a:cxn>
                <a:cxn ang="0">
                  <a:pos x="738" y="1342"/>
                </a:cxn>
                <a:cxn ang="0">
                  <a:pos x="674" y="1406"/>
                </a:cxn>
                <a:cxn ang="0">
                  <a:pos x="617" y="1473"/>
                </a:cxn>
                <a:cxn ang="0">
                  <a:pos x="570" y="1546"/>
                </a:cxn>
                <a:cxn ang="0">
                  <a:pos x="543" y="1636"/>
                </a:cxn>
                <a:cxn ang="0">
                  <a:pos x="493" y="1743"/>
                </a:cxn>
                <a:cxn ang="0">
                  <a:pos x="405" y="1860"/>
                </a:cxn>
                <a:cxn ang="0">
                  <a:pos x="295" y="1983"/>
                </a:cxn>
                <a:cxn ang="0">
                  <a:pos x="187" y="2107"/>
                </a:cxn>
                <a:cxn ang="0">
                  <a:pos x="87" y="2220"/>
                </a:cxn>
                <a:cxn ang="0">
                  <a:pos x="20" y="2324"/>
                </a:cxn>
                <a:cxn ang="0">
                  <a:pos x="0" y="2411"/>
                </a:cxn>
                <a:cxn ang="0">
                  <a:pos x="47" y="2478"/>
                </a:cxn>
                <a:cxn ang="0">
                  <a:pos x="161" y="2524"/>
                </a:cxn>
                <a:cxn ang="0">
                  <a:pos x="338" y="2571"/>
                </a:cxn>
                <a:cxn ang="0">
                  <a:pos x="556" y="2608"/>
                </a:cxn>
                <a:cxn ang="0">
                  <a:pos x="798" y="2644"/>
                </a:cxn>
                <a:cxn ang="0">
                  <a:pos x="1039" y="2671"/>
                </a:cxn>
                <a:cxn ang="0">
                  <a:pos x="1271" y="2695"/>
                </a:cxn>
                <a:cxn ang="0">
                  <a:pos x="1469" y="2705"/>
                </a:cxn>
                <a:cxn ang="0">
                  <a:pos x="1620" y="2715"/>
                </a:cxn>
                <a:cxn ang="0">
                  <a:pos x="1714" y="2708"/>
                </a:cxn>
                <a:cxn ang="0">
                  <a:pos x="1781" y="2705"/>
                </a:cxn>
                <a:cxn ang="0">
                  <a:pos x="1818" y="2695"/>
                </a:cxn>
                <a:cxn ang="0">
                  <a:pos x="1834" y="2685"/>
                </a:cxn>
                <a:cxn ang="0">
                  <a:pos x="1834" y="2671"/>
                </a:cxn>
                <a:cxn ang="0">
                  <a:pos x="1828" y="2661"/>
                </a:cxn>
                <a:cxn ang="0">
                  <a:pos x="1821" y="2654"/>
                </a:cxn>
                <a:cxn ang="0">
                  <a:pos x="1818" y="2654"/>
                </a:cxn>
              </a:cxnLst>
              <a:rect l="0" t="0" r="r" b="b"/>
              <a:pathLst>
                <a:path w="1834" h="2715">
                  <a:moveTo>
                    <a:pt x="1818" y="2654"/>
                  </a:moveTo>
                  <a:lnTo>
                    <a:pt x="1777" y="2334"/>
                  </a:lnTo>
                  <a:lnTo>
                    <a:pt x="1744" y="2020"/>
                  </a:lnTo>
                  <a:lnTo>
                    <a:pt x="1704" y="1700"/>
                  </a:lnTo>
                  <a:lnTo>
                    <a:pt x="1670" y="1386"/>
                  </a:lnTo>
                  <a:lnTo>
                    <a:pt x="1633" y="1065"/>
                  </a:lnTo>
                  <a:lnTo>
                    <a:pt x="1600" y="752"/>
                  </a:lnTo>
                  <a:lnTo>
                    <a:pt x="1563" y="431"/>
                  </a:lnTo>
                  <a:lnTo>
                    <a:pt x="1529" y="117"/>
                  </a:lnTo>
                  <a:lnTo>
                    <a:pt x="1482" y="101"/>
                  </a:lnTo>
                  <a:lnTo>
                    <a:pt x="1449" y="81"/>
                  </a:lnTo>
                  <a:lnTo>
                    <a:pt x="1415" y="54"/>
                  </a:lnTo>
                  <a:lnTo>
                    <a:pt x="1392" y="34"/>
                  </a:lnTo>
                  <a:lnTo>
                    <a:pt x="1361" y="10"/>
                  </a:lnTo>
                  <a:lnTo>
                    <a:pt x="1338" y="0"/>
                  </a:lnTo>
                  <a:lnTo>
                    <a:pt x="1308" y="0"/>
                  </a:lnTo>
                  <a:lnTo>
                    <a:pt x="1281" y="14"/>
                  </a:lnTo>
                  <a:lnTo>
                    <a:pt x="1241" y="44"/>
                  </a:lnTo>
                  <a:lnTo>
                    <a:pt x="1194" y="101"/>
                  </a:lnTo>
                  <a:lnTo>
                    <a:pt x="1143" y="181"/>
                  </a:lnTo>
                  <a:lnTo>
                    <a:pt x="1093" y="284"/>
                  </a:lnTo>
                  <a:lnTo>
                    <a:pt x="1039" y="404"/>
                  </a:lnTo>
                  <a:lnTo>
                    <a:pt x="996" y="548"/>
                  </a:lnTo>
                  <a:lnTo>
                    <a:pt x="959" y="705"/>
                  </a:lnTo>
                  <a:lnTo>
                    <a:pt x="935" y="885"/>
                  </a:lnTo>
                  <a:lnTo>
                    <a:pt x="902" y="1042"/>
                  </a:lnTo>
                  <a:lnTo>
                    <a:pt x="858" y="1169"/>
                  </a:lnTo>
                  <a:lnTo>
                    <a:pt x="798" y="1266"/>
                  </a:lnTo>
                  <a:lnTo>
                    <a:pt x="738" y="1342"/>
                  </a:lnTo>
                  <a:lnTo>
                    <a:pt x="674" y="1406"/>
                  </a:lnTo>
                  <a:lnTo>
                    <a:pt x="617" y="1473"/>
                  </a:lnTo>
                  <a:lnTo>
                    <a:pt x="570" y="1546"/>
                  </a:lnTo>
                  <a:lnTo>
                    <a:pt x="543" y="1636"/>
                  </a:lnTo>
                  <a:lnTo>
                    <a:pt x="493" y="1743"/>
                  </a:lnTo>
                  <a:lnTo>
                    <a:pt x="405" y="1860"/>
                  </a:lnTo>
                  <a:lnTo>
                    <a:pt x="295" y="1983"/>
                  </a:lnTo>
                  <a:lnTo>
                    <a:pt x="187" y="2107"/>
                  </a:lnTo>
                  <a:lnTo>
                    <a:pt x="87" y="2220"/>
                  </a:lnTo>
                  <a:lnTo>
                    <a:pt x="20" y="2324"/>
                  </a:lnTo>
                  <a:lnTo>
                    <a:pt x="0" y="2411"/>
                  </a:lnTo>
                  <a:lnTo>
                    <a:pt x="47" y="2478"/>
                  </a:lnTo>
                  <a:lnTo>
                    <a:pt x="161" y="2524"/>
                  </a:lnTo>
                  <a:lnTo>
                    <a:pt x="338" y="2571"/>
                  </a:lnTo>
                  <a:lnTo>
                    <a:pt x="556" y="2608"/>
                  </a:lnTo>
                  <a:lnTo>
                    <a:pt x="798" y="2644"/>
                  </a:lnTo>
                  <a:lnTo>
                    <a:pt x="1039" y="2671"/>
                  </a:lnTo>
                  <a:lnTo>
                    <a:pt x="1271" y="2695"/>
                  </a:lnTo>
                  <a:lnTo>
                    <a:pt x="1469" y="2705"/>
                  </a:lnTo>
                  <a:lnTo>
                    <a:pt x="1620" y="2715"/>
                  </a:lnTo>
                  <a:lnTo>
                    <a:pt x="1714" y="2708"/>
                  </a:lnTo>
                  <a:lnTo>
                    <a:pt x="1781" y="2705"/>
                  </a:lnTo>
                  <a:lnTo>
                    <a:pt x="1818" y="2695"/>
                  </a:lnTo>
                  <a:lnTo>
                    <a:pt x="1834" y="2685"/>
                  </a:lnTo>
                  <a:lnTo>
                    <a:pt x="1834" y="2671"/>
                  </a:lnTo>
                  <a:lnTo>
                    <a:pt x="1828" y="2661"/>
                  </a:lnTo>
                  <a:lnTo>
                    <a:pt x="1821" y="2654"/>
                  </a:lnTo>
                  <a:lnTo>
                    <a:pt x="1818" y="2654"/>
                  </a:lnTo>
                  <a:close/>
                </a:path>
              </a:pathLst>
            </a:custGeom>
            <a:solidFill>
              <a:srgbClr val="A1B8A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3" name="Freeform 362"/>
            <p:cNvSpPr>
              <a:spLocks/>
            </p:cNvSpPr>
            <p:nvPr/>
          </p:nvSpPr>
          <p:spPr bwMode="auto">
            <a:xfrm>
              <a:off x="9270" y="6184"/>
              <a:ext cx="1717" cy="2701"/>
            </a:xfrm>
            <a:custGeom>
              <a:avLst/>
              <a:gdLst/>
              <a:ahLst/>
              <a:cxnLst>
                <a:cxn ang="0">
                  <a:pos x="1701" y="2647"/>
                </a:cxn>
                <a:cxn ang="0">
                  <a:pos x="1660" y="2330"/>
                </a:cxn>
                <a:cxn ang="0">
                  <a:pos x="1627" y="2013"/>
                </a:cxn>
                <a:cxn ang="0">
                  <a:pos x="1590" y="1696"/>
                </a:cxn>
                <a:cxn ang="0">
                  <a:pos x="1556" y="1382"/>
                </a:cxn>
                <a:cxn ang="0">
                  <a:pos x="1516" y="1065"/>
                </a:cxn>
                <a:cxn ang="0">
                  <a:pos x="1483" y="751"/>
                </a:cxn>
                <a:cxn ang="0">
                  <a:pos x="1446" y="434"/>
                </a:cxn>
                <a:cxn ang="0">
                  <a:pos x="1412" y="120"/>
                </a:cxn>
                <a:cxn ang="0">
                  <a:pos x="1369" y="104"/>
                </a:cxn>
                <a:cxn ang="0">
                  <a:pos x="1338" y="84"/>
                </a:cxn>
                <a:cxn ang="0">
                  <a:pos x="1312" y="57"/>
                </a:cxn>
                <a:cxn ang="0">
                  <a:pos x="1288" y="37"/>
                </a:cxn>
                <a:cxn ang="0">
                  <a:pos x="1261" y="13"/>
                </a:cxn>
                <a:cxn ang="0">
                  <a:pos x="1238" y="3"/>
                </a:cxn>
                <a:cxn ang="0">
                  <a:pos x="1208" y="0"/>
                </a:cxn>
                <a:cxn ang="0">
                  <a:pos x="1181" y="13"/>
                </a:cxn>
                <a:cxn ang="0">
                  <a:pos x="1141" y="44"/>
                </a:cxn>
                <a:cxn ang="0">
                  <a:pos x="1100" y="100"/>
                </a:cxn>
                <a:cxn ang="0">
                  <a:pos x="1053" y="180"/>
                </a:cxn>
                <a:cxn ang="0">
                  <a:pos x="1006" y="284"/>
                </a:cxn>
                <a:cxn ang="0">
                  <a:pos x="959" y="404"/>
                </a:cxn>
                <a:cxn ang="0">
                  <a:pos x="919" y="544"/>
                </a:cxn>
                <a:cxn ang="0">
                  <a:pos x="886" y="701"/>
                </a:cxn>
                <a:cxn ang="0">
                  <a:pos x="865" y="878"/>
                </a:cxn>
                <a:cxn ang="0">
                  <a:pos x="835" y="1035"/>
                </a:cxn>
                <a:cxn ang="0">
                  <a:pos x="795" y="1162"/>
                </a:cxn>
                <a:cxn ang="0">
                  <a:pos x="741" y="1259"/>
                </a:cxn>
                <a:cxn ang="0">
                  <a:pos x="684" y="1335"/>
                </a:cxn>
                <a:cxn ang="0">
                  <a:pos x="624" y="1399"/>
                </a:cxn>
                <a:cxn ang="0">
                  <a:pos x="574" y="1466"/>
                </a:cxn>
                <a:cxn ang="0">
                  <a:pos x="530" y="1539"/>
                </a:cxn>
                <a:cxn ang="0">
                  <a:pos x="503" y="1629"/>
                </a:cxn>
                <a:cxn ang="0">
                  <a:pos x="456" y="1736"/>
                </a:cxn>
                <a:cxn ang="0">
                  <a:pos x="379" y="1853"/>
                </a:cxn>
                <a:cxn ang="0">
                  <a:pos x="275" y="1973"/>
                </a:cxn>
                <a:cxn ang="0">
                  <a:pos x="174" y="2097"/>
                </a:cxn>
                <a:cxn ang="0">
                  <a:pos x="80" y="2210"/>
                </a:cxn>
                <a:cxn ang="0">
                  <a:pos x="17" y="2314"/>
                </a:cxn>
                <a:cxn ang="0">
                  <a:pos x="0" y="2400"/>
                </a:cxn>
                <a:cxn ang="0">
                  <a:pos x="44" y="2467"/>
                </a:cxn>
                <a:cxn ang="0">
                  <a:pos x="154" y="2514"/>
                </a:cxn>
                <a:cxn ang="0">
                  <a:pos x="319" y="2561"/>
                </a:cxn>
                <a:cxn ang="0">
                  <a:pos x="523" y="2601"/>
                </a:cxn>
                <a:cxn ang="0">
                  <a:pos x="748" y="2637"/>
                </a:cxn>
                <a:cxn ang="0">
                  <a:pos x="973" y="2661"/>
                </a:cxn>
                <a:cxn ang="0">
                  <a:pos x="1187" y="2684"/>
                </a:cxn>
                <a:cxn ang="0">
                  <a:pos x="1372" y="2694"/>
                </a:cxn>
                <a:cxn ang="0">
                  <a:pos x="1516" y="2701"/>
                </a:cxn>
                <a:cxn ang="0">
                  <a:pos x="1603" y="2698"/>
                </a:cxn>
                <a:cxn ang="0">
                  <a:pos x="1667" y="2694"/>
                </a:cxn>
                <a:cxn ang="0">
                  <a:pos x="1701" y="2684"/>
                </a:cxn>
                <a:cxn ang="0">
                  <a:pos x="1717" y="2674"/>
                </a:cxn>
                <a:cxn ang="0">
                  <a:pos x="1717" y="2664"/>
                </a:cxn>
                <a:cxn ang="0">
                  <a:pos x="1711" y="2654"/>
                </a:cxn>
                <a:cxn ang="0">
                  <a:pos x="1704" y="2647"/>
                </a:cxn>
                <a:cxn ang="0">
                  <a:pos x="1701" y="2647"/>
                </a:cxn>
              </a:cxnLst>
              <a:rect l="0" t="0" r="r" b="b"/>
              <a:pathLst>
                <a:path w="1717" h="2701">
                  <a:moveTo>
                    <a:pt x="1701" y="2647"/>
                  </a:moveTo>
                  <a:lnTo>
                    <a:pt x="1660" y="2330"/>
                  </a:lnTo>
                  <a:lnTo>
                    <a:pt x="1627" y="2013"/>
                  </a:lnTo>
                  <a:lnTo>
                    <a:pt x="1590" y="1696"/>
                  </a:lnTo>
                  <a:lnTo>
                    <a:pt x="1556" y="1382"/>
                  </a:lnTo>
                  <a:lnTo>
                    <a:pt x="1516" y="1065"/>
                  </a:lnTo>
                  <a:lnTo>
                    <a:pt x="1483" y="751"/>
                  </a:lnTo>
                  <a:lnTo>
                    <a:pt x="1446" y="434"/>
                  </a:lnTo>
                  <a:lnTo>
                    <a:pt x="1412" y="120"/>
                  </a:lnTo>
                  <a:lnTo>
                    <a:pt x="1369" y="104"/>
                  </a:lnTo>
                  <a:lnTo>
                    <a:pt x="1338" y="84"/>
                  </a:lnTo>
                  <a:lnTo>
                    <a:pt x="1312" y="57"/>
                  </a:lnTo>
                  <a:lnTo>
                    <a:pt x="1288" y="37"/>
                  </a:lnTo>
                  <a:lnTo>
                    <a:pt x="1261" y="13"/>
                  </a:lnTo>
                  <a:lnTo>
                    <a:pt x="1238" y="3"/>
                  </a:lnTo>
                  <a:lnTo>
                    <a:pt x="1208" y="0"/>
                  </a:lnTo>
                  <a:lnTo>
                    <a:pt x="1181" y="13"/>
                  </a:lnTo>
                  <a:lnTo>
                    <a:pt x="1141" y="44"/>
                  </a:lnTo>
                  <a:lnTo>
                    <a:pt x="1100" y="100"/>
                  </a:lnTo>
                  <a:lnTo>
                    <a:pt x="1053" y="180"/>
                  </a:lnTo>
                  <a:lnTo>
                    <a:pt x="1006" y="284"/>
                  </a:lnTo>
                  <a:lnTo>
                    <a:pt x="959" y="404"/>
                  </a:lnTo>
                  <a:lnTo>
                    <a:pt x="919" y="544"/>
                  </a:lnTo>
                  <a:lnTo>
                    <a:pt x="886" y="701"/>
                  </a:lnTo>
                  <a:lnTo>
                    <a:pt x="865" y="878"/>
                  </a:lnTo>
                  <a:lnTo>
                    <a:pt x="835" y="1035"/>
                  </a:lnTo>
                  <a:lnTo>
                    <a:pt x="795" y="1162"/>
                  </a:lnTo>
                  <a:lnTo>
                    <a:pt x="741" y="1259"/>
                  </a:lnTo>
                  <a:lnTo>
                    <a:pt x="684" y="1335"/>
                  </a:lnTo>
                  <a:lnTo>
                    <a:pt x="624" y="1399"/>
                  </a:lnTo>
                  <a:lnTo>
                    <a:pt x="574" y="1466"/>
                  </a:lnTo>
                  <a:lnTo>
                    <a:pt x="530" y="1539"/>
                  </a:lnTo>
                  <a:lnTo>
                    <a:pt x="503" y="1629"/>
                  </a:lnTo>
                  <a:lnTo>
                    <a:pt x="456" y="1736"/>
                  </a:lnTo>
                  <a:lnTo>
                    <a:pt x="379" y="1853"/>
                  </a:lnTo>
                  <a:lnTo>
                    <a:pt x="275" y="1973"/>
                  </a:lnTo>
                  <a:lnTo>
                    <a:pt x="174" y="2097"/>
                  </a:lnTo>
                  <a:lnTo>
                    <a:pt x="80" y="2210"/>
                  </a:lnTo>
                  <a:lnTo>
                    <a:pt x="17" y="2314"/>
                  </a:lnTo>
                  <a:lnTo>
                    <a:pt x="0" y="2400"/>
                  </a:lnTo>
                  <a:lnTo>
                    <a:pt x="44" y="2467"/>
                  </a:lnTo>
                  <a:lnTo>
                    <a:pt x="154" y="2514"/>
                  </a:lnTo>
                  <a:lnTo>
                    <a:pt x="319" y="2561"/>
                  </a:lnTo>
                  <a:lnTo>
                    <a:pt x="523" y="2601"/>
                  </a:lnTo>
                  <a:lnTo>
                    <a:pt x="748" y="2637"/>
                  </a:lnTo>
                  <a:lnTo>
                    <a:pt x="973" y="2661"/>
                  </a:lnTo>
                  <a:lnTo>
                    <a:pt x="1187" y="2684"/>
                  </a:lnTo>
                  <a:lnTo>
                    <a:pt x="1372" y="2694"/>
                  </a:lnTo>
                  <a:lnTo>
                    <a:pt x="1516" y="2701"/>
                  </a:lnTo>
                  <a:lnTo>
                    <a:pt x="1603" y="2698"/>
                  </a:lnTo>
                  <a:lnTo>
                    <a:pt x="1667" y="2694"/>
                  </a:lnTo>
                  <a:lnTo>
                    <a:pt x="1701" y="2684"/>
                  </a:lnTo>
                  <a:lnTo>
                    <a:pt x="1717" y="2674"/>
                  </a:lnTo>
                  <a:lnTo>
                    <a:pt x="1717" y="2664"/>
                  </a:lnTo>
                  <a:lnTo>
                    <a:pt x="1711" y="2654"/>
                  </a:lnTo>
                  <a:lnTo>
                    <a:pt x="1704" y="2647"/>
                  </a:lnTo>
                  <a:lnTo>
                    <a:pt x="1701" y="2647"/>
                  </a:lnTo>
                  <a:close/>
                </a:path>
              </a:pathLst>
            </a:custGeom>
            <a:solidFill>
              <a:srgbClr val="ABBFA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4" name="Freeform 363"/>
            <p:cNvSpPr>
              <a:spLocks/>
            </p:cNvSpPr>
            <p:nvPr/>
          </p:nvSpPr>
          <p:spPr bwMode="auto">
            <a:xfrm>
              <a:off x="9391" y="6187"/>
              <a:ext cx="1596" cy="2698"/>
            </a:xfrm>
            <a:custGeom>
              <a:avLst/>
              <a:gdLst/>
              <a:ahLst/>
              <a:cxnLst>
                <a:cxn ang="0">
                  <a:pos x="1580" y="2644"/>
                </a:cxn>
                <a:cxn ang="0">
                  <a:pos x="1543" y="2327"/>
                </a:cxn>
                <a:cxn ang="0">
                  <a:pos x="1509" y="2014"/>
                </a:cxn>
                <a:cxn ang="0">
                  <a:pos x="1472" y="1696"/>
                </a:cxn>
                <a:cxn ang="0">
                  <a:pos x="1439" y="1383"/>
                </a:cxn>
                <a:cxn ang="0">
                  <a:pos x="1399" y="1065"/>
                </a:cxn>
                <a:cxn ang="0">
                  <a:pos x="1365" y="752"/>
                </a:cxn>
                <a:cxn ang="0">
                  <a:pos x="1328" y="434"/>
                </a:cxn>
                <a:cxn ang="0">
                  <a:pos x="1298" y="124"/>
                </a:cxn>
                <a:cxn ang="0">
                  <a:pos x="1258" y="104"/>
                </a:cxn>
                <a:cxn ang="0">
                  <a:pos x="1227" y="84"/>
                </a:cxn>
                <a:cxn ang="0">
                  <a:pos x="1197" y="57"/>
                </a:cxn>
                <a:cxn ang="0">
                  <a:pos x="1177" y="37"/>
                </a:cxn>
                <a:cxn ang="0">
                  <a:pos x="1150" y="14"/>
                </a:cxn>
                <a:cxn ang="0">
                  <a:pos x="1127" y="4"/>
                </a:cxn>
                <a:cxn ang="0">
                  <a:pos x="1103" y="0"/>
                </a:cxn>
                <a:cxn ang="0">
                  <a:pos x="1080" y="17"/>
                </a:cxn>
                <a:cxn ang="0">
                  <a:pos x="1043" y="47"/>
                </a:cxn>
                <a:cxn ang="0">
                  <a:pos x="1003" y="104"/>
                </a:cxn>
                <a:cxn ang="0">
                  <a:pos x="959" y="184"/>
                </a:cxn>
                <a:cxn ang="0">
                  <a:pos x="919" y="284"/>
                </a:cxn>
                <a:cxn ang="0">
                  <a:pos x="879" y="404"/>
                </a:cxn>
                <a:cxn ang="0">
                  <a:pos x="842" y="545"/>
                </a:cxn>
                <a:cxn ang="0">
                  <a:pos x="812" y="702"/>
                </a:cxn>
                <a:cxn ang="0">
                  <a:pos x="791" y="878"/>
                </a:cxn>
                <a:cxn ang="0">
                  <a:pos x="765" y="1035"/>
                </a:cxn>
                <a:cxn ang="0">
                  <a:pos x="728" y="1162"/>
                </a:cxn>
                <a:cxn ang="0">
                  <a:pos x="681" y="1256"/>
                </a:cxn>
                <a:cxn ang="0">
                  <a:pos x="630" y="1332"/>
                </a:cxn>
                <a:cxn ang="0">
                  <a:pos x="573" y="1396"/>
                </a:cxn>
                <a:cxn ang="0">
                  <a:pos x="526" y="1463"/>
                </a:cxn>
                <a:cxn ang="0">
                  <a:pos x="486" y="1536"/>
                </a:cxn>
                <a:cxn ang="0">
                  <a:pos x="463" y="1626"/>
                </a:cxn>
                <a:cxn ang="0">
                  <a:pos x="419" y="1730"/>
                </a:cxn>
                <a:cxn ang="0">
                  <a:pos x="349" y="1847"/>
                </a:cxn>
                <a:cxn ang="0">
                  <a:pos x="255" y="1967"/>
                </a:cxn>
                <a:cxn ang="0">
                  <a:pos x="161" y="2090"/>
                </a:cxn>
                <a:cxn ang="0">
                  <a:pos x="74" y="2200"/>
                </a:cxn>
                <a:cxn ang="0">
                  <a:pos x="16" y="2304"/>
                </a:cxn>
                <a:cxn ang="0">
                  <a:pos x="0" y="2391"/>
                </a:cxn>
                <a:cxn ang="0">
                  <a:pos x="43" y="2458"/>
                </a:cxn>
                <a:cxn ang="0">
                  <a:pos x="144" y="2504"/>
                </a:cxn>
                <a:cxn ang="0">
                  <a:pos x="298" y="2551"/>
                </a:cxn>
                <a:cxn ang="0">
                  <a:pos x="486" y="2591"/>
                </a:cxn>
                <a:cxn ang="0">
                  <a:pos x="694" y="2628"/>
                </a:cxn>
                <a:cxn ang="0">
                  <a:pos x="905" y="2654"/>
                </a:cxn>
                <a:cxn ang="0">
                  <a:pos x="1107" y="2678"/>
                </a:cxn>
                <a:cxn ang="0">
                  <a:pos x="1278" y="2688"/>
                </a:cxn>
                <a:cxn ang="0">
                  <a:pos x="1409" y="2698"/>
                </a:cxn>
                <a:cxn ang="0">
                  <a:pos x="1492" y="2695"/>
                </a:cxn>
                <a:cxn ang="0">
                  <a:pos x="1550" y="2691"/>
                </a:cxn>
                <a:cxn ang="0">
                  <a:pos x="1580" y="2681"/>
                </a:cxn>
                <a:cxn ang="0">
                  <a:pos x="1596" y="2671"/>
                </a:cxn>
                <a:cxn ang="0">
                  <a:pos x="1590" y="2651"/>
                </a:cxn>
                <a:cxn ang="0">
                  <a:pos x="1580" y="2644"/>
                </a:cxn>
              </a:cxnLst>
              <a:rect l="0" t="0" r="r" b="b"/>
              <a:pathLst>
                <a:path w="1596" h="2698">
                  <a:moveTo>
                    <a:pt x="1580" y="2644"/>
                  </a:moveTo>
                  <a:lnTo>
                    <a:pt x="1543" y="2327"/>
                  </a:lnTo>
                  <a:lnTo>
                    <a:pt x="1509" y="2014"/>
                  </a:lnTo>
                  <a:lnTo>
                    <a:pt x="1472" y="1696"/>
                  </a:lnTo>
                  <a:lnTo>
                    <a:pt x="1439" y="1383"/>
                  </a:lnTo>
                  <a:lnTo>
                    <a:pt x="1399" y="1065"/>
                  </a:lnTo>
                  <a:lnTo>
                    <a:pt x="1365" y="752"/>
                  </a:lnTo>
                  <a:lnTo>
                    <a:pt x="1328" y="434"/>
                  </a:lnTo>
                  <a:lnTo>
                    <a:pt x="1298" y="124"/>
                  </a:lnTo>
                  <a:lnTo>
                    <a:pt x="1258" y="104"/>
                  </a:lnTo>
                  <a:lnTo>
                    <a:pt x="1227" y="84"/>
                  </a:lnTo>
                  <a:lnTo>
                    <a:pt x="1197" y="57"/>
                  </a:lnTo>
                  <a:lnTo>
                    <a:pt x="1177" y="37"/>
                  </a:lnTo>
                  <a:lnTo>
                    <a:pt x="1150" y="14"/>
                  </a:lnTo>
                  <a:lnTo>
                    <a:pt x="1127" y="4"/>
                  </a:lnTo>
                  <a:lnTo>
                    <a:pt x="1103" y="0"/>
                  </a:lnTo>
                  <a:lnTo>
                    <a:pt x="1080" y="17"/>
                  </a:lnTo>
                  <a:lnTo>
                    <a:pt x="1043" y="47"/>
                  </a:lnTo>
                  <a:lnTo>
                    <a:pt x="1003" y="104"/>
                  </a:lnTo>
                  <a:lnTo>
                    <a:pt x="959" y="184"/>
                  </a:lnTo>
                  <a:lnTo>
                    <a:pt x="919" y="284"/>
                  </a:lnTo>
                  <a:lnTo>
                    <a:pt x="879" y="404"/>
                  </a:lnTo>
                  <a:lnTo>
                    <a:pt x="842" y="545"/>
                  </a:lnTo>
                  <a:lnTo>
                    <a:pt x="812" y="702"/>
                  </a:lnTo>
                  <a:lnTo>
                    <a:pt x="791" y="878"/>
                  </a:lnTo>
                  <a:lnTo>
                    <a:pt x="765" y="1035"/>
                  </a:lnTo>
                  <a:lnTo>
                    <a:pt x="728" y="1162"/>
                  </a:lnTo>
                  <a:lnTo>
                    <a:pt x="681" y="1256"/>
                  </a:lnTo>
                  <a:lnTo>
                    <a:pt x="630" y="1332"/>
                  </a:lnTo>
                  <a:lnTo>
                    <a:pt x="573" y="1396"/>
                  </a:lnTo>
                  <a:lnTo>
                    <a:pt x="526" y="1463"/>
                  </a:lnTo>
                  <a:lnTo>
                    <a:pt x="486" y="1536"/>
                  </a:lnTo>
                  <a:lnTo>
                    <a:pt x="463" y="1626"/>
                  </a:lnTo>
                  <a:lnTo>
                    <a:pt x="419" y="1730"/>
                  </a:lnTo>
                  <a:lnTo>
                    <a:pt x="349" y="1847"/>
                  </a:lnTo>
                  <a:lnTo>
                    <a:pt x="255" y="1967"/>
                  </a:lnTo>
                  <a:lnTo>
                    <a:pt x="161" y="2090"/>
                  </a:lnTo>
                  <a:lnTo>
                    <a:pt x="74" y="2200"/>
                  </a:lnTo>
                  <a:lnTo>
                    <a:pt x="16" y="2304"/>
                  </a:lnTo>
                  <a:lnTo>
                    <a:pt x="0" y="2391"/>
                  </a:lnTo>
                  <a:lnTo>
                    <a:pt x="43" y="2458"/>
                  </a:lnTo>
                  <a:lnTo>
                    <a:pt x="144" y="2504"/>
                  </a:lnTo>
                  <a:lnTo>
                    <a:pt x="298" y="2551"/>
                  </a:lnTo>
                  <a:lnTo>
                    <a:pt x="486" y="2591"/>
                  </a:lnTo>
                  <a:lnTo>
                    <a:pt x="694" y="2628"/>
                  </a:lnTo>
                  <a:lnTo>
                    <a:pt x="905" y="2654"/>
                  </a:lnTo>
                  <a:lnTo>
                    <a:pt x="1107" y="2678"/>
                  </a:lnTo>
                  <a:lnTo>
                    <a:pt x="1278" y="2688"/>
                  </a:lnTo>
                  <a:lnTo>
                    <a:pt x="1409" y="2698"/>
                  </a:lnTo>
                  <a:lnTo>
                    <a:pt x="1492" y="2695"/>
                  </a:lnTo>
                  <a:lnTo>
                    <a:pt x="1550" y="2691"/>
                  </a:lnTo>
                  <a:lnTo>
                    <a:pt x="1580" y="2681"/>
                  </a:lnTo>
                  <a:lnTo>
                    <a:pt x="1596" y="2671"/>
                  </a:lnTo>
                  <a:lnTo>
                    <a:pt x="1590" y="2651"/>
                  </a:lnTo>
                  <a:lnTo>
                    <a:pt x="1580" y="2644"/>
                  </a:lnTo>
                  <a:close/>
                </a:path>
              </a:pathLst>
            </a:custGeom>
            <a:solidFill>
              <a:srgbClr val="B5C7B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5" name="Freeform 364"/>
            <p:cNvSpPr>
              <a:spLocks/>
            </p:cNvSpPr>
            <p:nvPr/>
          </p:nvSpPr>
          <p:spPr bwMode="auto">
            <a:xfrm>
              <a:off x="9515" y="6194"/>
              <a:ext cx="1472" cy="2691"/>
            </a:xfrm>
            <a:custGeom>
              <a:avLst/>
              <a:gdLst/>
              <a:ahLst/>
              <a:cxnLst>
                <a:cxn ang="0">
                  <a:pos x="1456" y="2637"/>
                </a:cxn>
                <a:cxn ang="0">
                  <a:pos x="1419" y="2320"/>
                </a:cxn>
                <a:cxn ang="0">
                  <a:pos x="1385" y="2007"/>
                </a:cxn>
                <a:cxn ang="0">
                  <a:pos x="1348" y="1689"/>
                </a:cxn>
                <a:cxn ang="0">
                  <a:pos x="1315" y="1379"/>
                </a:cxn>
                <a:cxn ang="0">
                  <a:pos x="1278" y="1062"/>
                </a:cxn>
                <a:cxn ang="0">
                  <a:pos x="1244" y="748"/>
                </a:cxn>
                <a:cxn ang="0">
                  <a:pos x="1207" y="434"/>
                </a:cxn>
                <a:cxn ang="0">
                  <a:pos x="1174" y="120"/>
                </a:cxn>
                <a:cxn ang="0">
                  <a:pos x="1137" y="104"/>
                </a:cxn>
                <a:cxn ang="0">
                  <a:pos x="1107" y="84"/>
                </a:cxn>
                <a:cxn ang="0">
                  <a:pos x="1083" y="57"/>
                </a:cxn>
                <a:cxn ang="0">
                  <a:pos x="1063" y="37"/>
                </a:cxn>
                <a:cxn ang="0">
                  <a:pos x="1040" y="13"/>
                </a:cxn>
                <a:cxn ang="0">
                  <a:pos x="1016" y="3"/>
                </a:cxn>
                <a:cxn ang="0">
                  <a:pos x="993" y="0"/>
                </a:cxn>
                <a:cxn ang="0">
                  <a:pos x="973" y="13"/>
                </a:cxn>
                <a:cxn ang="0">
                  <a:pos x="939" y="40"/>
                </a:cxn>
                <a:cxn ang="0">
                  <a:pos x="906" y="97"/>
                </a:cxn>
                <a:cxn ang="0">
                  <a:pos x="865" y="177"/>
                </a:cxn>
                <a:cxn ang="0">
                  <a:pos x="828" y="277"/>
                </a:cxn>
                <a:cxn ang="0">
                  <a:pos x="788" y="397"/>
                </a:cxn>
                <a:cxn ang="0">
                  <a:pos x="758" y="538"/>
                </a:cxn>
                <a:cxn ang="0">
                  <a:pos x="731" y="695"/>
                </a:cxn>
                <a:cxn ang="0">
                  <a:pos x="718" y="871"/>
                </a:cxn>
                <a:cxn ang="0">
                  <a:pos x="694" y="1028"/>
                </a:cxn>
                <a:cxn ang="0">
                  <a:pos x="661" y="1152"/>
                </a:cxn>
                <a:cxn ang="0">
                  <a:pos x="614" y="1249"/>
                </a:cxn>
                <a:cxn ang="0">
                  <a:pos x="567" y="1325"/>
                </a:cxn>
                <a:cxn ang="0">
                  <a:pos x="516" y="1389"/>
                </a:cxn>
                <a:cxn ang="0">
                  <a:pos x="469" y="1456"/>
                </a:cxn>
                <a:cxn ang="0">
                  <a:pos x="433" y="1526"/>
                </a:cxn>
                <a:cxn ang="0">
                  <a:pos x="416" y="1619"/>
                </a:cxn>
                <a:cxn ang="0">
                  <a:pos x="379" y="1723"/>
                </a:cxn>
                <a:cxn ang="0">
                  <a:pos x="312" y="1836"/>
                </a:cxn>
                <a:cxn ang="0">
                  <a:pos x="228" y="1956"/>
                </a:cxn>
                <a:cxn ang="0">
                  <a:pos x="144" y="2077"/>
                </a:cxn>
                <a:cxn ang="0">
                  <a:pos x="67" y="2190"/>
                </a:cxn>
                <a:cxn ang="0">
                  <a:pos x="17" y="2294"/>
                </a:cxn>
                <a:cxn ang="0">
                  <a:pos x="0" y="2380"/>
                </a:cxn>
                <a:cxn ang="0">
                  <a:pos x="40" y="2447"/>
                </a:cxn>
                <a:cxn ang="0">
                  <a:pos x="134" y="2494"/>
                </a:cxn>
                <a:cxn ang="0">
                  <a:pos x="275" y="2544"/>
                </a:cxn>
                <a:cxn ang="0">
                  <a:pos x="446" y="2581"/>
                </a:cxn>
                <a:cxn ang="0">
                  <a:pos x="641" y="2621"/>
                </a:cxn>
                <a:cxn ang="0">
                  <a:pos x="835" y="2647"/>
                </a:cxn>
                <a:cxn ang="0">
                  <a:pos x="1020" y="2671"/>
                </a:cxn>
                <a:cxn ang="0">
                  <a:pos x="1177" y="2681"/>
                </a:cxn>
                <a:cxn ang="0">
                  <a:pos x="1298" y="2691"/>
                </a:cxn>
                <a:cxn ang="0">
                  <a:pos x="1375" y="2688"/>
                </a:cxn>
                <a:cxn ang="0">
                  <a:pos x="1429" y="2684"/>
                </a:cxn>
                <a:cxn ang="0">
                  <a:pos x="1456" y="2674"/>
                </a:cxn>
                <a:cxn ang="0">
                  <a:pos x="1472" y="2664"/>
                </a:cxn>
                <a:cxn ang="0">
                  <a:pos x="1466" y="2644"/>
                </a:cxn>
                <a:cxn ang="0">
                  <a:pos x="1456" y="2637"/>
                </a:cxn>
              </a:cxnLst>
              <a:rect l="0" t="0" r="r" b="b"/>
              <a:pathLst>
                <a:path w="1472" h="2691">
                  <a:moveTo>
                    <a:pt x="1456" y="2637"/>
                  </a:moveTo>
                  <a:lnTo>
                    <a:pt x="1419" y="2320"/>
                  </a:lnTo>
                  <a:lnTo>
                    <a:pt x="1385" y="2007"/>
                  </a:lnTo>
                  <a:lnTo>
                    <a:pt x="1348" y="1689"/>
                  </a:lnTo>
                  <a:lnTo>
                    <a:pt x="1315" y="1379"/>
                  </a:lnTo>
                  <a:lnTo>
                    <a:pt x="1278" y="1062"/>
                  </a:lnTo>
                  <a:lnTo>
                    <a:pt x="1244" y="748"/>
                  </a:lnTo>
                  <a:lnTo>
                    <a:pt x="1207" y="434"/>
                  </a:lnTo>
                  <a:lnTo>
                    <a:pt x="1174" y="120"/>
                  </a:lnTo>
                  <a:lnTo>
                    <a:pt x="1137" y="104"/>
                  </a:lnTo>
                  <a:lnTo>
                    <a:pt x="1107" y="84"/>
                  </a:lnTo>
                  <a:lnTo>
                    <a:pt x="1083" y="57"/>
                  </a:lnTo>
                  <a:lnTo>
                    <a:pt x="1063" y="37"/>
                  </a:lnTo>
                  <a:lnTo>
                    <a:pt x="1040" y="13"/>
                  </a:lnTo>
                  <a:lnTo>
                    <a:pt x="1016" y="3"/>
                  </a:lnTo>
                  <a:lnTo>
                    <a:pt x="993" y="0"/>
                  </a:lnTo>
                  <a:lnTo>
                    <a:pt x="973" y="13"/>
                  </a:lnTo>
                  <a:lnTo>
                    <a:pt x="939" y="40"/>
                  </a:lnTo>
                  <a:lnTo>
                    <a:pt x="906" y="97"/>
                  </a:lnTo>
                  <a:lnTo>
                    <a:pt x="865" y="177"/>
                  </a:lnTo>
                  <a:lnTo>
                    <a:pt x="828" y="277"/>
                  </a:lnTo>
                  <a:lnTo>
                    <a:pt x="788" y="397"/>
                  </a:lnTo>
                  <a:lnTo>
                    <a:pt x="758" y="538"/>
                  </a:lnTo>
                  <a:lnTo>
                    <a:pt x="731" y="695"/>
                  </a:lnTo>
                  <a:lnTo>
                    <a:pt x="718" y="871"/>
                  </a:lnTo>
                  <a:lnTo>
                    <a:pt x="694" y="1028"/>
                  </a:lnTo>
                  <a:lnTo>
                    <a:pt x="661" y="1152"/>
                  </a:lnTo>
                  <a:lnTo>
                    <a:pt x="614" y="1249"/>
                  </a:lnTo>
                  <a:lnTo>
                    <a:pt x="567" y="1325"/>
                  </a:lnTo>
                  <a:lnTo>
                    <a:pt x="516" y="1389"/>
                  </a:lnTo>
                  <a:lnTo>
                    <a:pt x="469" y="1456"/>
                  </a:lnTo>
                  <a:lnTo>
                    <a:pt x="433" y="1526"/>
                  </a:lnTo>
                  <a:lnTo>
                    <a:pt x="416" y="1619"/>
                  </a:lnTo>
                  <a:lnTo>
                    <a:pt x="379" y="1723"/>
                  </a:lnTo>
                  <a:lnTo>
                    <a:pt x="312" y="1836"/>
                  </a:lnTo>
                  <a:lnTo>
                    <a:pt x="228" y="1956"/>
                  </a:lnTo>
                  <a:lnTo>
                    <a:pt x="144" y="2077"/>
                  </a:lnTo>
                  <a:lnTo>
                    <a:pt x="67" y="2190"/>
                  </a:lnTo>
                  <a:lnTo>
                    <a:pt x="17" y="2294"/>
                  </a:lnTo>
                  <a:lnTo>
                    <a:pt x="0" y="2380"/>
                  </a:lnTo>
                  <a:lnTo>
                    <a:pt x="40" y="2447"/>
                  </a:lnTo>
                  <a:lnTo>
                    <a:pt x="134" y="2494"/>
                  </a:lnTo>
                  <a:lnTo>
                    <a:pt x="275" y="2544"/>
                  </a:lnTo>
                  <a:lnTo>
                    <a:pt x="446" y="2581"/>
                  </a:lnTo>
                  <a:lnTo>
                    <a:pt x="641" y="2621"/>
                  </a:lnTo>
                  <a:lnTo>
                    <a:pt x="835" y="2647"/>
                  </a:lnTo>
                  <a:lnTo>
                    <a:pt x="1020" y="2671"/>
                  </a:lnTo>
                  <a:lnTo>
                    <a:pt x="1177" y="2681"/>
                  </a:lnTo>
                  <a:lnTo>
                    <a:pt x="1298" y="2691"/>
                  </a:lnTo>
                  <a:lnTo>
                    <a:pt x="1375" y="2688"/>
                  </a:lnTo>
                  <a:lnTo>
                    <a:pt x="1429" y="2684"/>
                  </a:lnTo>
                  <a:lnTo>
                    <a:pt x="1456" y="2674"/>
                  </a:lnTo>
                  <a:lnTo>
                    <a:pt x="1472" y="2664"/>
                  </a:lnTo>
                  <a:lnTo>
                    <a:pt x="1466" y="2644"/>
                  </a:lnTo>
                  <a:lnTo>
                    <a:pt x="1456" y="2637"/>
                  </a:lnTo>
                  <a:close/>
                </a:path>
              </a:pathLst>
            </a:custGeom>
            <a:solidFill>
              <a:srgbClr val="BFCFB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6" name="Freeform 365"/>
            <p:cNvSpPr>
              <a:spLocks/>
            </p:cNvSpPr>
            <p:nvPr/>
          </p:nvSpPr>
          <p:spPr bwMode="auto">
            <a:xfrm>
              <a:off x="9639" y="6201"/>
              <a:ext cx="1348" cy="2684"/>
            </a:xfrm>
            <a:custGeom>
              <a:avLst/>
              <a:gdLst/>
              <a:ahLst/>
              <a:cxnLst>
                <a:cxn ang="0">
                  <a:pos x="1338" y="2630"/>
                </a:cxn>
                <a:cxn ang="0">
                  <a:pos x="1298" y="2313"/>
                </a:cxn>
                <a:cxn ang="0">
                  <a:pos x="1265" y="2000"/>
                </a:cxn>
                <a:cxn ang="0">
                  <a:pos x="1228" y="1686"/>
                </a:cxn>
                <a:cxn ang="0">
                  <a:pos x="1194" y="1375"/>
                </a:cxn>
                <a:cxn ang="0">
                  <a:pos x="1154" y="1061"/>
                </a:cxn>
                <a:cxn ang="0">
                  <a:pos x="1120" y="748"/>
                </a:cxn>
                <a:cxn ang="0">
                  <a:pos x="1083" y="434"/>
                </a:cxn>
                <a:cxn ang="0">
                  <a:pos x="1050" y="123"/>
                </a:cxn>
                <a:cxn ang="0">
                  <a:pos x="1016" y="103"/>
                </a:cxn>
                <a:cxn ang="0">
                  <a:pos x="993" y="83"/>
                </a:cxn>
                <a:cxn ang="0">
                  <a:pos x="969" y="57"/>
                </a:cxn>
                <a:cxn ang="0">
                  <a:pos x="949" y="33"/>
                </a:cxn>
                <a:cxn ang="0">
                  <a:pos x="926" y="10"/>
                </a:cxn>
                <a:cxn ang="0">
                  <a:pos x="906" y="0"/>
                </a:cxn>
                <a:cxn ang="0">
                  <a:pos x="882" y="0"/>
                </a:cxn>
                <a:cxn ang="0">
                  <a:pos x="862" y="13"/>
                </a:cxn>
                <a:cxn ang="0">
                  <a:pos x="832" y="43"/>
                </a:cxn>
                <a:cxn ang="0">
                  <a:pos x="802" y="100"/>
                </a:cxn>
                <a:cxn ang="0">
                  <a:pos x="765" y="180"/>
                </a:cxn>
                <a:cxn ang="0">
                  <a:pos x="735" y="280"/>
                </a:cxn>
                <a:cxn ang="0">
                  <a:pos x="701" y="397"/>
                </a:cxn>
                <a:cxn ang="0">
                  <a:pos x="674" y="537"/>
                </a:cxn>
                <a:cxn ang="0">
                  <a:pos x="651" y="694"/>
                </a:cxn>
                <a:cxn ang="0">
                  <a:pos x="641" y="871"/>
                </a:cxn>
                <a:cxn ang="0">
                  <a:pos x="621" y="1028"/>
                </a:cxn>
                <a:cxn ang="0">
                  <a:pos x="590" y="1148"/>
                </a:cxn>
                <a:cxn ang="0">
                  <a:pos x="550" y="1242"/>
                </a:cxn>
                <a:cxn ang="0">
                  <a:pos x="510" y="1318"/>
                </a:cxn>
                <a:cxn ang="0">
                  <a:pos x="463" y="1382"/>
                </a:cxn>
                <a:cxn ang="0">
                  <a:pos x="423" y="1445"/>
                </a:cxn>
                <a:cxn ang="0">
                  <a:pos x="389" y="1519"/>
                </a:cxn>
                <a:cxn ang="0">
                  <a:pos x="372" y="1609"/>
                </a:cxn>
                <a:cxn ang="0">
                  <a:pos x="339" y="1712"/>
                </a:cxn>
                <a:cxn ang="0">
                  <a:pos x="278" y="1829"/>
                </a:cxn>
                <a:cxn ang="0">
                  <a:pos x="205" y="1949"/>
                </a:cxn>
                <a:cxn ang="0">
                  <a:pos x="127" y="2070"/>
                </a:cxn>
                <a:cxn ang="0">
                  <a:pos x="57" y="2180"/>
                </a:cxn>
                <a:cxn ang="0">
                  <a:pos x="13" y="2283"/>
                </a:cxn>
                <a:cxn ang="0">
                  <a:pos x="0" y="2370"/>
                </a:cxn>
                <a:cxn ang="0">
                  <a:pos x="37" y="2437"/>
                </a:cxn>
                <a:cxn ang="0">
                  <a:pos x="124" y="2484"/>
                </a:cxn>
                <a:cxn ang="0">
                  <a:pos x="255" y="2534"/>
                </a:cxn>
                <a:cxn ang="0">
                  <a:pos x="413" y="2570"/>
                </a:cxn>
                <a:cxn ang="0">
                  <a:pos x="590" y="2610"/>
                </a:cxn>
                <a:cxn ang="0">
                  <a:pos x="765" y="2637"/>
                </a:cxn>
                <a:cxn ang="0">
                  <a:pos x="936" y="2661"/>
                </a:cxn>
                <a:cxn ang="0">
                  <a:pos x="1080" y="2674"/>
                </a:cxn>
                <a:cxn ang="0">
                  <a:pos x="1194" y="2684"/>
                </a:cxn>
                <a:cxn ang="0">
                  <a:pos x="1261" y="2681"/>
                </a:cxn>
                <a:cxn ang="0">
                  <a:pos x="1308" y="2677"/>
                </a:cxn>
                <a:cxn ang="0">
                  <a:pos x="1335" y="2667"/>
                </a:cxn>
                <a:cxn ang="0">
                  <a:pos x="1348" y="2657"/>
                </a:cxn>
                <a:cxn ang="0">
                  <a:pos x="1345" y="2637"/>
                </a:cxn>
                <a:cxn ang="0">
                  <a:pos x="1338" y="2630"/>
                </a:cxn>
              </a:cxnLst>
              <a:rect l="0" t="0" r="r" b="b"/>
              <a:pathLst>
                <a:path w="1348" h="2684">
                  <a:moveTo>
                    <a:pt x="1338" y="2630"/>
                  </a:moveTo>
                  <a:lnTo>
                    <a:pt x="1298" y="2313"/>
                  </a:lnTo>
                  <a:lnTo>
                    <a:pt x="1265" y="2000"/>
                  </a:lnTo>
                  <a:lnTo>
                    <a:pt x="1228" y="1686"/>
                  </a:lnTo>
                  <a:lnTo>
                    <a:pt x="1194" y="1375"/>
                  </a:lnTo>
                  <a:lnTo>
                    <a:pt x="1154" y="1061"/>
                  </a:lnTo>
                  <a:lnTo>
                    <a:pt x="1120" y="748"/>
                  </a:lnTo>
                  <a:lnTo>
                    <a:pt x="1083" y="434"/>
                  </a:lnTo>
                  <a:lnTo>
                    <a:pt x="1050" y="123"/>
                  </a:lnTo>
                  <a:lnTo>
                    <a:pt x="1016" y="103"/>
                  </a:lnTo>
                  <a:lnTo>
                    <a:pt x="993" y="83"/>
                  </a:lnTo>
                  <a:lnTo>
                    <a:pt x="969" y="57"/>
                  </a:lnTo>
                  <a:lnTo>
                    <a:pt x="949" y="33"/>
                  </a:lnTo>
                  <a:lnTo>
                    <a:pt x="926" y="10"/>
                  </a:lnTo>
                  <a:lnTo>
                    <a:pt x="906" y="0"/>
                  </a:lnTo>
                  <a:lnTo>
                    <a:pt x="882" y="0"/>
                  </a:lnTo>
                  <a:lnTo>
                    <a:pt x="862" y="13"/>
                  </a:lnTo>
                  <a:lnTo>
                    <a:pt x="832" y="43"/>
                  </a:lnTo>
                  <a:lnTo>
                    <a:pt x="802" y="100"/>
                  </a:lnTo>
                  <a:lnTo>
                    <a:pt x="765" y="180"/>
                  </a:lnTo>
                  <a:lnTo>
                    <a:pt x="735" y="280"/>
                  </a:lnTo>
                  <a:lnTo>
                    <a:pt x="701" y="397"/>
                  </a:lnTo>
                  <a:lnTo>
                    <a:pt x="674" y="537"/>
                  </a:lnTo>
                  <a:lnTo>
                    <a:pt x="651" y="694"/>
                  </a:lnTo>
                  <a:lnTo>
                    <a:pt x="641" y="871"/>
                  </a:lnTo>
                  <a:lnTo>
                    <a:pt x="621" y="1028"/>
                  </a:lnTo>
                  <a:lnTo>
                    <a:pt x="590" y="1148"/>
                  </a:lnTo>
                  <a:lnTo>
                    <a:pt x="550" y="1242"/>
                  </a:lnTo>
                  <a:lnTo>
                    <a:pt x="510" y="1318"/>
                  </a:lnTo>
                  <a:lnTo>
                    <a:pt x="463" y="1382"/>
                  </a:lnTo>
                  <a:lnTo>
                    <a:pt x="423" y="1445"/>
                  </a:lnTo>
                  <a:lnTo>
                    <a:pt x="389" y="1519"/>
                  </a:lnTo>
                  <a:lnTo>
                    <a:pt x="372" y="1609"/>
                  </a:lnTo>
                  <a:lnTo>
                    <a:pt x="339" y="1712"/>
                  </a:lnTo>
                  <a:lnTo>
                    <a:pt x="278" y="1829"/>
                  </a:lnTo>
                  <a:lnTo>
                    <a:pt x="205" y="1949"/>
                  </a:lnTo>
                  <a:lnTo>
                    <a:pt x="127" y="2070"/>
                  </a:lnTo>
                  <a:lnTo>
                    <a:pt x="57" y="2180"/>
                  </a:lnTo>
                  <a:lnTo>
                    <a:pt x="13" y="2283"/>
                  </a:lnTo>
                  <a:lnTo>
                    <a:pt x="0" y="2370"/>
                  </a:lnTo>
                  <a:lnTo>
                    <a:pt x="37" y="2437"/>
                  </a:lnTo>
                  <a:lnTo>
                    <a:pt x="124" y="2484"/>
                  </a:lnTo>
                  <a:lnTo>
                    <a:pt x="255" y="2534"/>
                  </a:lnTo>
                  <a:lnTo>
                    <a:pt x="413" y="2570"/>
                  </a:lnTo>
                  <a:lnTo>
                    <a:pt x="590" y="2610"/>
                  </a:lnTo>
                  <a:lnTo>
                    <a:pt x="765" y="2637"/>
                  </a:lnTo>
                  <a:lnTo>
                    <a:pt x="936" y="2661"/>
                  </a:lnTo>
                  <a:lnTo>
                    <a:pt x="1080" y="2674"/>
                  </a:lnTo>
                  <a:lnTo>
                    <a:pt x="1194" y="2684"/>
                  </a:lnTo>
                  <a:lnTo>
                    <a:pt x="1261" y="2681"/>
                  </a:lnTo>
                  <a:lnTo>
                    <a:pt x="1308" y="2677"/>
                  </a:lnTo>
                  <a:lnTo>
                    <a:pt x="1335" y="2667"/>
                  </a:lnTo>
                  <a:lnTo>
                    <a:pt x="1348" y="2657"/>
                  </a:lnTo>
                  <a:lnTo>
                    <a:pt x="1345" y="2637"/>
                  </a:lnTo>
                  <a:lnTo>
                    <a:pt x="1338" y="2630"/>
                  </a:lnTo>
                  <a:close/>
                </a:path>
              </a:pathLst>
            </a:custGeom>
            <a:solidFill>
              <a:srgbClr val="C9D6C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7" name="Freeform 366"/>
            <p:cNvSpPr>
              <a:spLocks/>
            </p:cNvSpPr>
            <p:nvPr/>
          </p:nvSpPr>
          <p:spPr bwMode="auto">
            <a:xfrm>
              <a:off x="9756" y="6207"/>
              <a:ext cx="1231" cy="2678"/>
            </a:xfrm>
            <a:custGeom>
              <a:avLst/>
              <a:gdLst/>
              <a:ahLst/>
              <a:cxnLst>
                <a:cxn ang="0">
                  <a:pos x="1221" y="2624"/>
                </a:cxn>
                <a:cxn ang="0">
                  <a:pos x="1185" y="2307"/>
                </a:cxn>
                <a:cxn ang="0">
                  <a:pos x="1148" y="1994"/>
                </a:cxn>
                <a:cxn ang="0">
                  <a:pos x="1111" y="1680"/>
                </a:cxn>
                <a:cxn ang="0">
                  <a:pos x="1077" y="1369"/>
                </a:cxn>
                <a:cxn ang="0">
                  <a:pos x="1040" y="1055"/>
                </a:cxn>
                <a:cxn ang="0">
                  <a:pos x="1007" y="745"/>
                </a:cxn>
                <a:cxn ang="0">
                  <a:pos x="970" y="431"/>
                </a:cxn>
                <a:cxn ang="0">
                  <a:pos x="936" y="121"/>
                </a:cxn>
                <a:cxn ang="0">
                  <a:pos x="903" y="101"/>
                </a:cxn>
                <a:cxn ang="0">
                  <a:pos x="879" y="81"/>
                </a:cxn>
                <a:cxn ang="0">
                  <a:pos x="859" y="54"/>
                </a:cxn>
                <a:cxn ang="0">
                  <a:pos x="839" y="34"/>
                </a:cxn>
                <a:cxn ang="0">
                  <a:pos x="819" y="10"/>
                </a:cxn>
                <a:cxn ang="0">
                  <a:pos x="802" y="0"/>
                </a:cxn>
                <a:cxn ang="0">
                  <a:pos x="782" y="0"/>
                </a:cxn>
                <a:cxn ang="0">
                  <a:pos x="765" y="14"/>
                </a:cxn>
                <a:cxn ang="0">
                  <a:pos x="735" y="44"/>
                </a:cxn>
                <a:cxn ang="0">
                  <a:pos x="708" y="101"/>
                </a:cxn>
                <a:cxn ang="0">
                  <a:pos x="678" y="177"/>
                </a:cxn>
                <a:cxn ang="0">
                  <a:pos x="651" y="278"/>
                </a:cxn>
                <a:cxn ang="0">
                  <a:pos x="621" y="394"/>
                </a:cxn>
                <a:cxn ang="0">
                  <a:pos x="597" y="535"/>
                </a:cxn>
                <a:cxn ang="0">
                  <a:pos x="577" y="692"/>
                </a:cxn>
                <a:cxn ang="0">
                  <a:pos x="571" y="865"/>
                </a:cxn>
                <a:cxn ang="0">
                  <a:pos x="554" y="1022"/>
                </a:cxn>
                <a:cxn ang="0">
                  <a:pos x="527" y="1142"/>
                </a:cxn>
                <a:cxn ang="0">
                  <a:pos x="490" y="1236"/>
                </a:cxn>
                <a:cxn ang="0">
                  <a:pos x="453" y="1312"/>
                </a:cxn>
                <a:cxn ang="0">
                  <a:pos x="413" y="1376"/>
                </a:cxn>
                <a:cxn ang="0">
                  <a:pos x="376" y="1439"/>
                </a:cxn>
                <a:cxn ang="0">
                  <a:pos x="349" y="1513"/>
                </a:cxn>
                <a:cxn ang="0">
                  <a:pos x="332" y="1603"/>
                </a:cxn>
                <a:cxn ang="0">
                  <a:pos x="302" y="1706"/>
                </a:cxn>
                <a:cxn ang="0">
                  <a:pos x="252" y="1820"/>
                </a:cxn>
                <a:cxn ang="0">
                  <a:pos x="182" y="1937"/>
                </a:cxn>
                <a:cxn ang="0">
                  <a:pos x="114" y="2057"/>
                </a:cxn>
                <a:cxn ang="0">
                  <a:pos x="54" y="2167"/>
                </a:cxn>
                <a:cxn ang="0">
                  <a:pos x="14" y="2271"/>
                </a:cxn>
                <a:cxn ang="0">
                  <a:pos x="0" y="2357"/>
                </a:cxn>
                <a:cxn ang="0">
                  <a:pos x="37" y="2424"/>
                </a:cxn>
                <a:cxn ang="0">
                  <a:pos x="114" y="2471"/>
                </a:cxn>
                <a:cxn ang="0">
                  <a:pos x="235" y="2521"/>
                </a:cxn>
                <a:cxn ang="0">
                  <a:pos x="379" y="2561"/>
                </a:cxn>
                <a:cxn ang="0">
                  <a:pos x="544" y="2601"/>
                </a:cxn>
                <a:cxn ang="0">
                  <a:pos x="705" y="2628"/>
                </a:cxn>
                <a:cxn ang="0">
                  <a:pos x="859" y="2651"/>
                </a:cxn>
                <a:cxn ang="0">
                  <a:pos x="990" y="2668"/>
                </a:cxn>
                <a:cxn ang="0">
                  <a:pos x="1091" y="2678"/>
                </a:cxn>
                <a:cxn ang="0">
                  <a:pos x="1151" y="2675"/>
                </a:cxn>
                <a:cxn ang="0">
                  <a:pos x="1195" y="2671"/>
                </a:cxn>
                <a:cxn ang="0">
                  <a:pos x="1218" y="2661"/>
                </a:cxn>
                <a:cxn ang="0">
                  <a:pos x="1231" y="2651"/>
                </a:cxn>
                <a:cxn ang="0">
                  <a:pos x="1228" y="2631"/>
                </a:cxn>
                <a:cxn ang="0">
                  <a:pos x="1221" y="2624"/>
                </a:cxn>
              </a:cxnLst>
              <a:rect l="0" t="0" r="r" b="b"/>
              <a:pathLst>
                <a:path w="1231" h="2678">
                  <a:moveTo>
                    <a:pt x="1221" y="2624"/>
                  </a:moveTo>
                  <a:lnTo>
                    <a:pt x="1185" y="2307"/>
                  </a:lnTo>
                  <a:lnTo>
                    <a:pt x="1148" y="1994"/>
                  </a:lnTo>
                  <a:lnTo>
                    <a:pt x="1111" y="1680"/>
                  </a:lnTo>
                  <a:lnTo>
                    <a:pt x="1077" y="1369"/>
                  </a:lnTo>
                  <a:lnTo>
                    <a:pt x="1040" y="1055"/>
                  </a:lnTo>
                  <a:lnTo>
                    <a:pt x="1007" y="745"/>
                  </a:lnTo>
                  <a:lnTo>
                    <a:pt x="970" y="431"/>
                  </a:lnTo>
                  <a:lnTo>
                    <a:pt x="936" y="121"/>
                  </a:lnTo>
                  <a:lnTo>
                    <a:pt x="903" y="101"/>
                  </a:lnTo>
                  <a:lnTo>
                    <a:pt x="879" y="81"/>
                  </a:lnTo>
                  <a:lnTo>
                    <a:pt x="859" y="54"/>
                  </a:lnTo>
                  <a:lnTo>
                    <a:pt x="839" y="34"/>
                  </a:lnTo>
                  <a:lnTo>
                    <a:pt x="819" y="10"/>
                  </a:lnTo>
                  <a:lnTo>
                    <a:pt x="802" y="0"/>
                  </a:lnTo>
                  <a:lnTo>
                    <a:pt x="782" y="0"/>
                  </a:lnTo>
                  <a:lnTo>
                    <a:pt x="765" y="14"/>
                  </a:lnTo>
                  <a:lnTo>
                    <a:pt x="735" y="44"/>
                  </a:lnTo>
                  <a:lnTo>
                    <a:pt x="708" y="101"/>
                  </a:lnTo>
                  <a:lnTo>
                    <a:pt x="678" y="177"/>
                  </a:lnTo>
                  <a:lnTo>
                    <a:pt x="651" y="278"/>
                  </a:lnTo>
                  <a:lnTo>
                    <a:pt x="621" y="394"/>
                  </a:lnTo>
                  <a:lnTo>
                    <a:pt x="597" y="535"/>
                  </a:lnTo>
                  <a:lnTo>
                    <a:pt x="577" y="692"/>
                  </a:lnTo>
                  <a:lnTo>
                    <a:pt x="571" y="865"/>
                  </a:lnTo>
                  <a:lnTo>
                    <a:pt x="554" y="1022"/>
                  </a:lnTo>
                  <a:lnTo>
                    <a:pt x="527" y="1142"/>
                  </a:lnTo>
                  <a:lnTo>
                    <a:pt x="490" y="1236"/>
                  </a:lnTo>
                  <a:lnTo>
                    <a:pt x="453" y="1312"/>
                  </a:lnTo>
                  <a:lnTo>
                    <a:pt x="413" y="1376"/>
                  </a:lnTo>
                  <a:lnTo>
                    <a:pt x="376" y="1439"/>
                  </a:lnTo>
                  <a:lnTo>
                    <a:pt x="349" y="1513"/>
                  </a:lnTo>
                  <a:lnTo>
                    <a:pt x="332" y="1603"/>
                  </a:lnTo>
                  <a:lnTo>
                    <a:pt x="302" y="1706"/>
                  </a:lnTo>
                  <a:lnTo>
                    <a:pt x="252" y="1820"/>
                  </a:lnTo>
                  <a:lnTo>
                    <a:pt x="182" y="1937"/>
                  </a:lnTo>
                  <a:lnTo>
                    <a:pt x="114" y="2057"/>
                  </a:lnTo>
                  <a:lnTo>
                    <a:pt x="54" y="2167"/>
                  </a:lnTo>
                  <a:lnTo>
                    <a:pt x="14" y="2271"/>
                  </a:lnTo>
                  <a:lnTo>
                    <a:pt x="0" y="2357"/>
                  </a:lnTo>
                  <a:lnTo>
                    <a:pt x="37" y="2424"/>
                  </a:lnTo>
                  <a:lnTo>
                    <a:pt x="114" y="2471"/>
                  </a:lnTo>
                  <a:lnTo>
                    <a:pt x="235" y="2521"/>
                  </a:lnTo>
                  <a:lnTo>
                    <a:pt x="379" y="2561"/>
                  </a:lnTo>
                  <a:lnTo>
                    <a:pt x="544" y="2601"/>
                  </a:lnTo>
                  <a:lnTo>
                    <a:pt x="705" y="2628"/>
                  </a:lnTo>
                  <a:lnTo>
                    <a:pt x="859" y="2651"/>
                  </a:lnTo>
                  <a:lnTo>
                    <a:pt x="990" y="2668"/>
                  </a:lnTo>
                  <a:lnTo>
                    <a:pt x="1091" y="2678"/>
                  </a:lnTo>
                  <a:lnTo>
                    <a:pt x="1151" y="2675"/>
                  </a:lnTo>
                  <a:lnTo>
                    <a:pt x="1195" y="2671"/>
                  </a:lnTo>
                  <a:lnTo>
                    <a:pt x="1218" y="2661"/>
                  </a:lnTo>
                  <a:lnTo>
                    <a:pt x="1231" y="2651"/>
                  </a:lnTo>
                  <a:lnTo>
                    <a:pt x="1228" y="2631"/>
                  </a:lnTo>
                  <a:lnTo>
                    <a:pt x="1221" y="2624"/>
                  </a:lnTo>
                  <a:close/>
                </a:path>
              </a:pathLst>
            </a:custGeom>
            <a:solidFill>
              <a:srgbClr val="D4DED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8" name="Freeform 367"/>
            <p:cNvSpPr>
              <a:spLocks/>
            </p:cNvSpPr>
            <p:nvPr/>
          </p:nvSpPr>
          <p:spPr bwMode="auto">
            <a:xfrm>
              <a:off x="9880" y="6211"/>
              <a:ext cx="1107" cy="2674"/>
            </a:xfrm>
            <a:custGeom>
              <a:avLst/>
              <a:gdLst/>
              <a:ahLst/>
              <a:cxnLst>
                <a:cxn ang="0">
                  <a:pos x="1097" y="2620"/>
                </a:cxn>
                <a:cxn ang="0">
                  <a:pos x="1061" y="2307"/>
                </a:cxn>
                <a:cxn ang="0">
                  <a:pos x="1024" y="1996"/>
                </a:cxn>
                <a:cxn ang="0">
                  <a:pos x="987" y="1682"/>
                </a:cxn>
                <a:cxn ang="0">
                  <a:pos x="953" y="1372"/>
                </a:cxn>
                <a:cxn ang="0">
                  <a:pos x="916" y="1058"/>
                </a:cxn>
                <a:cxn ang="0">
                  <a:pos x="883" y="748"/>
                </a:cxn>
                <a:cxn ang="0">
                  <a:pos x="846" y="434"/>
                </a:cxn>
                <a:cxn ang="0">
                  <a:pos x="812" y="123"/>
                </a:cxn>
                <a:cxn ang="0">
                  <a:pos x="782" y="103"/>
                </a:cxn>
                <a:cxn ang="0">
                  <a:pos x="762" y="83"/>
                </a:cxn>
                <a:cxn ang="0">
                  <a:pos x="742" y="57"/>
                </a:cxn>
                <a:cxn ang="0">
                  <a:pos x="725" y="37"/>
                </a:cxn>
                <a:cxn ang="0">
                  <a:pos x="708" y="13"/>
                </a:cxn>
                <a:cxn ang="0">
                  <a:pos x="692" y="3"/>
                </a:cxn>
                <a:cxn ang="0">
                  <a:pos x="675" y="0"/>
                </a:cxn>
                <a:cxn ang="0">
                  <a:pos x="661" y="17"/>
                </a:cxn>
                <a:cxn ang="0">
                  <a:pos x="638" y="43"/>
                </a:cxn>
                <a:cxn ang="0">
                  <a:pos x="611" y="100"/>
                </a:cxn>
                <a:cxn ang="0">
                  <a:pos x="584" y="177"/>
                </a:cxn>
                <a:cxn ang="0">
                  <a:pos x="561" y="277"/>
                </a:cxn>
                <a:cxn ang="0">
                  <a:pos x="534" y="394"/>
                </a:cxn>
                <a:cxn ang="0">
                  <a:pos x="514" y="534"/>
                </a:cxn>
                <a:cxn ang="0">
                  <a:pos x="497" y="691"/>
                </a:cxn>
                <a:cxn ang="0">
                  <a:pos x="494" y="864"/>
                </a:cxn>
                <a:cxn ang="0">
                  <a:pos x="480" y="1018"/>
                </a:cxn>
                <a:cxn ang="0">
                  <a:pos x="460" y="1142"/>
                </a:cxn>
                <a:cxn ang="0">
                  <a:pos x="427" y="1232"/>
                </a:cxn>
                <a:cxn ang="0">
                  <a:pos x="396" y="1308"/>
                </a:cxn>
                <a:cxn ang="0">
                  <a:pos x="359" y="1372"/>
                </a:cxn>
                <a:cxn ang="0">
                  <a:pos x="326" y="1435"/>
                </a:cxn>
                <a:cxn ang="0">
                  <a:pos x="302" y="1509"/>
                </a:cxn>
                <a:cxn ang="0">
                  <a:pos x="289" y="1599"/>
                </a:cxn>
                <a:cxn ang="0">
                  <a:pos x="262" y="1702"/>
                </a:cxn>
                <a:cxn ang="0">
                  <a:pos x="219" y="1816"/>
                </a:cxn>
                <a:cxn ang="0">
                  <a:pos x="158" y="1933"/>
                </a:cxn>
                <a:cxn ang="0">
                  <a:pos x="98" y="2053"/>
                </a:cxn>
                <a:cxn ang="0">
                  <a:pos x="44" y="2163"/>
                </a:cxn>
                <a:cxn ang="0">
                  <a:pos x="11" y="2263"/>
                </a:cxn>
                <a:cxn ang="0">
                  <a:pos x="0" y="2350"/>
                </a:cxn>
                <a:cxn ang="0">
                  <a:pos x="34" y="2417"/>
                </a:cxn>
                <a:cxn ang="0">
                  <a:pos x="104" y="2464"/>
                </a:cxn>
                <a:cxn ang="0">
                  <a:pos x="208" y="2514"/>
                </a:cxn>
                <a:cxn ang="0">
                  <a:pos x="339" y="2554"/>
                </a:cxn>
                <a:cxn ang="0">
                  <a:pos x="487" y="2594"/>
                </a:cxn>
                <a:cxn ang="0">
                  <a:pos x="631" y="2624"/>
                </a:cxn>
                <a:cxn ang="0">
                  <a:pos x="769" y="2647"/>
                </a:cxn>
                <a:cxn ang="0">
                  <a:pos x="886" y="2664"/>
                </a:cxn>
                <a:cxn ang="0">
                  <a:pos x="980" y="2674"/>
                </a:cxn>
                <a:cxn ang="0">
                  <a:pos x="1037" y="2671"/>
                </a:cxn>
                <a:cxn ang="0">
                  <a:pos x="1077" y="2667"/>
                </a:cxn>
                <a:cxn ang="0">
                  <a:pos x="1097" y="2657"/>
                </a:cxn>
                <a:cxn ang="0">
                  <a:pos x="1107" y="2647"/>
                </a:cxn>
                <a:cxn ang="0">
                  <a:pos x="1104" y="2627"/>
                </a:cxn>
                <a:cxn ang="0">
                  <a:pos x="1097" y="2620"/>
                </a:cxn>
              </a:cxnLst>
              <a:rect l="0" t="0" r="r" b="b"/>
              <a:pathLst>
                <a:path w="1107" h="2674">
                  <a:moveTo>
                    <a:pt x="1097" y="2620"/>
                  </a:moveTo>
                  <a:lnTo>
                    <a:pt x="1061" y="2307"/>
                  </a:lnTo>
                  <a:lnTo>
                    <a:pt x="1024" y="1996"/>
                  </a:lnTo>
                  <a:lnTo>
                    <a:pt x="987" y="1682"/>
                  </a:lnTo>
                  <a:lnTo>
                    <a:pt x="953" y="1372"/>
                  </a:lnTo>
                  <a:lnTo>
                    <a:pt x="916" y="1058"/>
                  </a:lnTo>
                  <a:lnTo>
                    <a:pt x="883" y="748"/>
                  </a:lnTo>
                  <a:lnTo>
                    <a:pt x="846" y="434"/>
                  </a:lnTo>
                  <a:lnTo>
                    <a:pt x="812" y="123"/>
                  </a:lnTo>
                  <a:lnTo>
                    <a:pt x="782" y="103"/>
                  </a:lnTo>
                  <a:lnTo>
                    <a:pt x="762" y="83"/>
                  </a:lnTo>
                  <a:lnTo>
                    <a:pt x="742" y="57"/>
                  </a:lnTo>
                  <a:lnTo>
                    <a:pt x="725" y="37"/>
                  </a:lnTo>
                  <a:lnTo>
                    <a:pt x="708" y="13"/>
                  </a:lnTo>
                  <a:lnTo>
                    <a:pt x="692" y="3"/>
                  </a:lnTo>
                  <a:lnTo>
                    <a:pt x="675" y="0"/>
                  </a:lnTo>
                  <a:lnTo>
                    <a:pt x="661" y="17"/>
                  </a:lnTo>
                  <a:lnTo>
                    <a:pt x="638" y="43"/>
                  </a:lnTo>
                  <a:lnTo>
                    <a:pt x="611" y="100"/>
                  </a:lnTo>
                  <a:lnTo>
                    <a:pt x="584" y="177"/>
                  </a:lnTo>
                  <a:lnTo>
                    <a:pt x="561" y="277"/>
                  </a:lnTo>
                  <a:lnTo>
                    <a:pt x="534" y="394"/>
                  </a:lnTo>
                  <a:lnTo>
                    <a:pt x="514" y="534"/>
                  </a:lnTo>
                  <a:lnTo>
                    <a:pt x="497" y="691"/>
                  </a:lnTo>
                  <a:lnTo>
                    <a:pt x="494" y="864"/>
                  </a:lnTo>
                  <a:lnTo>
                    <a:pt x="480" y="1018"/>
                  </a:lnTo>
                  <a:lnTo>
                    <a:pt x="460" y="1142"/>
                  </a:lnTo>
                  <a:lnTo>
                    <a:pt x="427" y="1232"/>
                  </a:lnTo>
                  <a:lnTo>
                    <a:pt x="396" y="1308"/>
                  </a:lnTo>
                  <a:lnTo>
                    <a:pt x="359" y="1372"/>
                  </a:lnTo>
                  <a:lnTo>
                    <a:pt x="326" y="1435"/>
                  </a:lnTo>
                  <a:lnTo>
                    <a:pt x="302" y="1509"/>
                  </a:lnTo>
                  <a:lnTo>
                    <a:pt x="289" y="1599"/>
                  </a:lnTo>
                  <a:lnTo>
                    <a:pt x="262" y="1702"/>
                  </a:lnTo>
                  <a:lnTo>
                    <a:pt x="219" y="1816"/>
                  </a:lnTo>
                  <a:lnTo>
                    <a:pt x="158" y="1933"/>
                  </a:lnTo>
                  <a:lnTo>
                    <a:pt x="98" y="2053"/>
                  </a:lnTo>
                  <a:lnTo>
                    <a:pt x="44" y="2163"/>
                  </a:lnTo>
                  <a:lnTo>
                    <a:pt x="11" y="2263"/>
                  </a:lnTo>
                  <a:lnTo>
                    <a:pt x="0" y="2350"/>
                  </a:lnTo>
                  <a:lnTo>
                    <a:pt x="34" y="2417"/>
                  </a:lnTo>
                  <a:lnTo>
                    <a:pt x="104" y="2464"/>
                  </a:lnTo>
                  <a:lnTo>
                    <a:pt x="208" y="2514"/>
                  </a:lnTo>
                  <a:lnTo>
                    <a:pt x="339" y="2554"/>
                  </a:lnTo>
                  <a:lnTo>
                    <a:pt x="487" y="2594"/>
                  </a:lnTo>
                  <a:lnTo>
                    <a:pt x="631" y="2624"/>
                  </a:lnTo>
                  <a:lnTo>
                    <a:pt x="769" y="2647"/>
                  </a:lnTo>
                  <a:lnTo>
                    <a:pt x="886" y="2664"/>
                  </a:lnTo>
                  <a:lnTo>
                    <a:pt x="980" y="2674"/>
                  </a:lnTo>
                  <a:lnTo>
                    <a:pt x="1037" y="2671"/>
                  </a:lnTo>
                  <a:lnTo>
                    <a:pt x="1077" y="2667"/>
                  </a:lnTo>
                  <a:lnTo>
                    <a:pt x="1097" y="2657"/>
                  </a:lnTo>
                  <a:lnTo>
                    <a:pt x="1107" y="2647"/>
                  </a:lnTo>
                  <a:lnTo>
                    <a:pt x="1104" y="2627"/>
                  </a:lnTo>
                  <a:lnTo>
                    <a:pt x="1097" y="2620"/>
                  </a:lnTo>
                  <a:close/>
                </a:path>
              </a:pathLst>
            </a:custGeom>
            <a:solidFill>
              <a:srgbClr val="E0E8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69" name="Freeform 368"/>
            <p:cNvSpPr>
              <a:spLocks/>
            </p:cNvSpPr>
            <p:nvPr/>
          </p:nvSpPr>
          <p:spPr bwMode="auto">
            <a:xfrm>
              <a:off x="9998" y="6217"/>
              <a:ext cx="989" cy="2665"/>
            </a:xfrm>
            <a:custGeom>
              <a:avLst/>
              <a:gdLst/>
              <a:ahLst/>
              <a:cxnLst>
                <a:cxn ang="0">
                  <a:pos x="983" y="2614"/>
                </a:cxn>
                <a:cxn ang="0">
                  <a:pos x="943" y="2301"/>
                </a:cxn>
                <a:cxn ang="0">
                  <a:pos x="909" y="1990"/>
                </a:cxn>
                <a:cxn ang="0">
                  <a:pos x="872" y="1676"/>
                </a:cxn>
                <a:cxn ang="0">
                  <a:pos x="839" y="1366"/>
                </a:cxn>
                <a:cxn ang="0">
                  <a:pos x="802" y="1052"/>
                </a:cxn>
                <a:cxn ang="0">
                  <a:pos x="768" y="742"/>
                </a:cxn>
                <a:cxn ang="0">
                  <a:pos x="731" y="431"/>
                </a:cxn>
                <a:cxn ang="0">
                  <a:pos x="701" y="121"/>
                </a:cxn>
                <a:cxn ang="0">
                  <a:pos x="674" y="104"/>
                </a:cxn>
                <a:cxn ang="0">
                  <a:pos x="654" y="84"/>
                </a:cxn>
                <a:cxn ang="0">
                  <a:pos x="634" y="57"/>
                </a:cxn>
                <a:cxn ang="0">
                  <a:pos x="620" y="37"/>
                </a:cxn>
                <a:cxn ang="0">
                  <a:pos x="604" y="14"/>
                </a:cxn>
                <a:cxn ang="0">
                  <a:pos x="590" y="4"/>
                </a:cxn>
                <a:cxn ang="0">
                  <a:pos x="574" y="0"/>
                </a:cxn>
                <a:cxn ang="0">
                  <a:pos x="560" y="14"/>
                </a:cxn>
                <a:cxn ang="0">
                  <a:pos x="537" y="41"/>
                </a:cxn>
                <a:cxn ang="0">
                  <a:pos x="516" y="97"/>
                </a:cxn>
                <a:cxn ang="0">
                  <a:pos x="493" y="174"/>
                </a:cxn>
                <a:cxn ang="0">
                  <a:pos x="473" y="274"/>
                </a:cxn>
                <a:cxn ang="0">
                  <a:pos x="453" y="391"/>
                </a:cxn>
                <a:cxn ang="0">
                  <a:pos x="436" y="531"/>
                </a:cxn>
                <a:cxn ang="0">
                  <a:pos x="423" y="685"/>
                </a:cxn>
                <a:cxn ang="0">
                  <a:pos x="423" y="858"/>
                </a:cxn>
                <a:cxn ang="0">
                  <a:pos x="413" y="1015"/>
                </a:cxn>
                <a:cxn ang="0">
                  <a:pos x="396" y="1136"/>
                </a:cxn>
                <a:cxn ang="0">
                  <a:pos x="369" y="1229"/>
                </a:cxn>
                <a:cxn ang="0">
                  <a:pos x="342" y="1306"/>
                </a:cxn>
                <a:cxn ang="0">
                  <a:pos x="309" y="1369"/>
                </a:cxn>
                <a:cxn ang="0">
                  <a:pos x="282" y="1433"/>
                </a:cxn>
                <a:cxn ang="0">
                  <a:pos x="258" y="1503"/>
                </a:cxn>
                <a:cxn ang="0">
                  <a:pos x="248" y="1593"/>
                </a:cxn>
                <a:cxn ang="0">
                  <a:pos x="228" y="1693"/>
                </a:cxn>
                <a:cxn ang="0">
                  <a:pos x="188" y="1807"/>
                </a:cxn>
                <a:cxn ang="0">
                  <a:pos x="137" y="1923"/>
                </a:cxn>
                <a:cxn ang="0">
                  <a:pos x="87" y="2044"/>
                </a:cxn>
                <a:cxn ang="0">
                  <a:pos x="37" y="2154"/>
                </a:cxn>
                <a:cxn ang="0">
                  <a:pos x="7" y="2254"/>
                </a:cxn>
                <a:cxn ang="0">
                  <a:pos x="0" y="2337"/>
                </a:cxn>
                <a:cxn ang="0">
                  <a:pos x="30" y="2404"/>
                </a:cxn>
                <a:cxn ang="0">
                  <a:pos x="94" y="2451"/>
                </a:cxn>
                <a:cxn ang="0">
                  <a:pos x="191" y="2501"/>
                </a:cxn>
                <a:cxn ang="0">
                  <a:pos x="305" y="2544"/>
                </a:cxn>
                <a:cxn ang="0">
                  <a:pos x="436" y="2584"/>
                </a:cxn>
                <a:cxn ang="0">
                  <a:pos x="563" y="2614"/>
                </a:cxn>
                <a:cxn ang="0">
                  <a:pos x="688" y="2638"/>
                </a:cxn>
                <a:cxn ang="0">
                  <a:pos x="792" y="2655"/>
                </a:cxn>
                <a:cxn ang="0">
                  <a:pos x="875" y="2665"/>
                </a:cxn>
                <a:cxn ang="0">
                  <a:pos x="926" y="2661"/>
                </a:cxn>
                <a:cxn ang="0">
                  <a:pos x="963" y="2658"/>
                </a:cxn>
                <a:cxn ang="0">
                  <a:pos x="979" y="2648"/>
                </a:cxn>
                <a:cxn ang="0">
                  <a:pos x="989" y="2641"/>
                </a:cxn>
                <a:cxn ang="0">
                  <a:pos x="986" y="2621"/>
                </a:cxn>
                <a:cxn ang="0">
                  <a:pos x="983" y="2614"/>
                </a:cxn>
              </a:cxnLst>
              <a:rect l="0" t="0" r="r" b="b"/>
              <a:pathLst>
                <a:path w="989" h="2665">
                  <a:moveTo>
                    <a:pt x="983" y="2614"/>
                  </a:moveTo>
                  <a:lnTo>
                    <a:pt x="943" y="2301"/>
                  </a:lnTo>
                  <a:lnTo>
                    <a:pt x="909" y="1990"/>
                  </a:lnTo>
                  <a:lnTo>
                    <a:pt x="872" y="1676"/>
                  </a:lnTo>
                  <a:lnTo>
                    <a:pt x="839" y="1366"/>
                  </a:lnTo>
                  <a:lnTo>
                    <a:pt x="802" y="1052"/>
                  </a:lnTo>
                  <a:lnTo>
                    <a:pt x="768" y="742"/>
                  </a:lnTo>
                  <a:lnTo>
                    <a:pt x="731" y="431"/>
                  </a:lnTo>
                  <a:lnTo>
                    <a:pt x="701" y="121"/>
                  </a:lnTo>
                  <a:lnTo>
                    <a:pt x="674" y="104"/>
                  </a:lnTo>
                  <a:lnTo>
                    <a:pt x="654" y="84"/>
                  </a:lnTo>
                  <a:lnTo>
                    <a:pt x="634" y="57"/>
                  </a:lnTo>
                  <a:lnTo>
                    <a:pt x="620" y="37"/>
                  </a:lnTo>
                  <a:lnTo>
                    <a:pt x="604" y="14"/>
                  </a:lnTo>
                  <a:lnTo>
                    <a:pt x="590" y="4"/>
                  </a:lnTo>
                  <a:lnTo>
                    <a:pt x="574" y="0"/>
                  </a:lnTo>
                  <a:lnTo>
                    <a:pt x="560" y="14"/>
                  </a:lnTo>
                  <a:lnTo>
                    <a:pt x="537" y="41"/>
                  </a:lnTo>
                  <a:lnTo>
                    <a:pt x="516" y="97"/>
                  </a:lnTo>
                  <a:lnTo>
                    <a:pt x="493" y="174"/>
                  </a:lnTo>
                  <a:lnTo>
                    <a:pt x="473" y="274"/>
                  </a:lnTo>
                  <a:lnTo>
                    <a:pt x="453" y="391"/>
                  </a:lnTo>
                  <a:lnTo>
                    <a:pt x="436" y="531"/>
                  </a:lnTo>
                  <a:lnTo>
                    <a:pt x="423" y="685"/>
                  </a:lnTo>
                  <a:lnTo>
                    <a:pt x="423" y="858"/>
                  </a:lnTo>
                  <a:lnTo>
                    <a:pt x="413" y="1015"/>
                  </a:lnTo>
                  <a:lnTo>
                    <a:pt x="396" y="1136"/>
                  </a:lnTo>
                  <a:lnTo>
                    <a:pt x="369" y="1229"/>
                  </a:lnTo>
                  <a:lnTo>
                    <a:pt x="342" y="1306"/>
                  </a:lnTo>
                  <a:lnTo>
                    <a:pt x="309" y="1369"/>
                  </a:lnTo>
                  <a:lnTo>
                    <a:pt x="282" y="1433"/>
                  </a:lnTo>
                  <a:lnTo>
                    <a:pt x="258" y="1503"/>
                  </a:lnTo>
                  <a:lnTo>
                    <a:pt x="248" y="1593"/>
                  </a:lnTo>
                  <a:lnTo>
                    <a:pt x="228" y="1693"/>
                  </a:lnTo>
                  <a:lnTo>
                    <a:pt x="188" y="1807"/>
                  </a:lnTo>
                  <a:lnTo>
                    <a:pt x="137" y="1923"/>
                  </a:lnTo>
                  <a:lnTo>
                    <a:pt x="87" y="2044"/>
                  </a:lnTo>
                  <a:lnTo>
                    <a:pt x="37" y="2154"/>
                  </a:lnTo>
                  <a:lnTo>
                    <a:pt x="7" y="2254"/>
                  </a:lnTo>
                  <a:lnTo>
                    <a:pt x="0" y="2337"/>
                  </a:lnTo>
                  <a:lnTo>
                    <a:pt x="30" y="2404"/>
                  </a:lnTo>
                  <a:lnTo>
                    <a:pt x="94" y="2451"/>
                  </a:lnTo>
                  <a:lnTo>
                    <a:pt x="191" y="2501"/>
                  </a:lnTo>
                  <a:lnTo>
                    <a:pt x="305" y="2544"/>
                  </a:lnTo>
                  <a:lnTo>
                    <a:pt x="436" y="2584"/>
                  </a:lnTo>
                  <a:lnTo>
                    <a:pt x="563" y="2614"/>
                  </a:lnTo>
                  <a:lnTo>
                    <a:pt x="688" y="2638"/>
                  </a:lnTo>
                  <a:lnTo>
                    <a:pt x="792" y="2655"/>
                  </a:lnTo>
                  <a:lnTo>
                    <a:pt x="875" y="2665"/>
                  </a:lnTo>
                  <a:lnTo>
                    <a:pt x="926" y="2661"/>
                  </a:lnTo>
                  <a:lnTo>
                    <a:pt x="963" y="2658"/>
                  </a:lnTo>
                  <a:lnTo>
                    <a:pt x="979" y="2648"/>
                  </a:lnTo>
                  <a:lnTo>
                    <a:pt x="989" y="2641"/>
                  </a:lnTo>
                  <a:lnTo>
                    <a:pt x="986" y="2621"/>
                  </a:lnTo>
                  <a:lnTo>
                    <a:pt x="983" y="2614"/>
                  </a:lnTo>
                  <a:close/>
                </a:path>
              </a:pathLst>
            </a:custGeom>
            <a:solidFill>
              <a:srgbClr val="EBF0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70" name="Freeform 369"/>
            <p:cNvSpPr>
              <a:spLocks/>
            </p:cNvSpPr>
            <p:nvPr/>
          </p:nvSpPr>
          <p:spPr bwMode="auto">
            <a:xfrm>
              <a:off x="10122" y="6224"/>
              <a:ext cx="869" cy="2658"/>
            </a:xfrm>
            <a:custGeom>
              <a:avLst/>
              <a:gdLst/>
              <a:ahLst/>
              <a:cxnLst>
                <a:cxn ang="0">
                  <a:pos x="859" y="2607"/>
                </a:cxn>
                <a:cxn ang="0">
                  <a:pos x="819" y="2294"/>
                </a:cxn>
                <a:cxn ang="0">
                  <a:pos x="785" y="1983"/>
                </a:cxn>
                <a:cxn ang="0">
                  <a:pos x="748" y="1673"/>
                </a:cxn>
                <a:cxn ang="0">
                  <a:pos x="715" y="1362"/>
                </a:cxn>
                <a:cxn ang="0">
                  <a:pos x="678" y="1052"/>
                </a:cxn>
                <a:cxn ang="0">
                  <a:pos x="644" y="741"/>
                </a:cxn>
                <a:cxn ang="0">
                  <a:pos x="607" y="431"/>
                </a:cxn>
                <a:cxn ang="0">
                  <a:pos x="577" y="124"/>
                </a:cxn>
                <a:cxn ang="0">
                  <a:pos x="554" y="104"/>
                </a:cxn>
                <a:cxn ang="0">
                  <a:pos x="537" y="84"/>
                </a:cxn>
                <a:cxn ang="0">
                  <a:pos x="517" y="57"/>
                </a:cxn>
                <a:cxn ang="0">
                  <a:pos x="507" y="34"/>
                </a:cxn>
                <a:cxn ang="0">
                  <a:pos x="493" y="10"/>
                </a:cxn>
                <a:cxn ang="0">
                  <a:pos x="480" y="0"/>
                </a:cxn>
                <a:cxn ang="0">
                  <a:pos x="466" y="0"/>
                </a:cxn>
                <a:cxn ang="0">
                  <a:pos x="456" y="14"/>
                </a:cxn>
                <a:cxn ang="0">
                  <a:pos x="436" y="40"/>
                </a:cxn>
                <a:cxn ang="0">
                  <a:pos x="419" y="97"/>
                </a:cxn>
                <a:cxn ang="0">
                  <a:pos x="399" y="174"/>
                </a:cxn>
                <a:cxn ang="0">
                  <a:pos x="382" y="274"/>
                </a:cxn>
                <a:cxn ang="0">
                  <a:pos x="362" y="391"/>
                </a:cxn>
                <a:cxn ang="0">
                  <a:pos x="356" y="528"/>
                </a:cxn>
                <a:cxn ang="0">
                  <a:pos x="346" y="685"/>
                </a:cxn>
                <a:cxn ang="0">
                  <a:pos x="349" y="858"/>
                </a:cxn>
                <a:cxn ang="0">
                  <a:pos x="342" y="1012"/>
                </a:cxn>
                <a:cxn ang="0">
                  <a:pos x="325" y="1132"/>
                </a:cxn>
                <a:cxn ang="0">
                  <a:pos x="305" y="1222"/>
                </a:cxn>
                <a:cxn ang="0">
                  <a:pos x="282" y="1299"/>
                </a:cxn>
                <a:cxn ang="0">
                  <a:pos x="255" y="1359"/>
                </a:cxn>
                <a:cxn ang="0">
                  <a:pos x="231" y="1422"/>
                </a:cxn>
                <a:cxn ang="0">
                  <a:pos x="215" y="1492"/>
                </a:cxn>
                <a:cxn ang="0">
                  <a:pos x="208" y="1583"/>
                </a:cxn>
                <a:cxn ang="0">
                  <a:pos x="191" y="1683"/>
                </a:cxn>
                <a:cxn ang="0">
                  <a:pos x="158" y="1796"/>
                </a:cxn>
                <a:cxn ang="0">
                  <a:pos x="114" y="1913"/>
                </a:cxn>
                <a:cxn ang="0">
                  <a:pos x="70" y="2030"/>
                </a:cxn>
                <a:cxn ang="0">
                  <a:pos x="30" y="2140"/>
                </a:cxn>
                <a:cxn ang="0">
                  <a:pos x="3" y="2240"/>
                </a:cxn>
                <a:cxn ang="0">
                  <a:pos x="0" y="2327"/>
                </a:cxn>
                <a:cxn ang="0">
                  <a:pos x="27" y="2394"/>
                </a:cxn>
                <a:cxn ang="0">
                  <a:pos x="81" y="2441"/>
                </a:cxn>
                <a:cxn ang="0">
                  <a:pos x="168" y="2491"/>
                </a:cxn>
                <a:cxn ang="0">
                  <a:pos x="268" y="2534"/>
                </a:cxn>
                <a:cxn ang="0">
                  <a:pos x="382" y="2574"/>
                </a:cxn>
                <a:cxn ang="0">
                  <a:pos x="496" y="2604"/>
                </a:cxn>
                <a:cxn ang="0">
                  <a:pos x="604" y="2631"/>
                </a:cxn>
                <a:cxn ang="0">
                  <a:pos x="698" y="2648"/>
                </a:cxn>
                <a:cxn ang="0">
                  <a:pos x="772" y="2658"/>
                </a:cxn>
                <a:cxn ang="0">
                  <a:pos x="812" y="2654"/>
                </a:cxn>
                <a:cxn ang="0">
                  <a:pos x="845" y="2651"/>
                </a:cxn>
                <a:cxn ang="0">
                  <a:pos x="859" y="2641"/>
                </a:cxn>
                <a:cxn ang="0">
                  <a:pos x="869" y="2634"/>
                </a:cxn>
                <a:cxn ang="0">
                  <a:pos x="862" y="2614"/>
                </a:cxn>
                <a:cxn ang="0">
                  <a:pos x="859" y="2607"/>
                </a:cxn>
              </a:cxnLst>
              <a:rect l="0" t="0" r="r" b="b"/>
              <a:pathLst>
                <a:path w="869" h="2658">
                  <a:moveTo>
                    <a:pt x="859" y="2607"/>
                  </a:moveTo>
                  <a:lnTo>
                    <a:pt x="819" y="2294"/>
                  </a:lnTo>
                  <a:lnTo>
                    <a:pt x="785" y="1983"/>
                  </a:lnTo>
                  <a:lnTo>
                    <a:pt x="748" y="1673"/>
                  </a:lnTo>
                  <a:lnTo>
                    <a:pt x="715" y="1362"/>
                  </a:lnTo>
                  <a:lnTo>
                    <a:pt x="678" y="1052"/>
                  </a:lnTo>
                  <a:lnTo>
                    <a:pt x="644" y="741"/>
                  </a:lnTo>
                  <a:lnTo>
                    <a:pt x="607" y="431"/>
                  </a:lnTo>
                  <a:lnTo>
                    <a:pt x="577" y="124"/>
                  </a:lnTo>
                  <a:lnTo>
                    <a:pt x="554" y="104"/>
                  </a:lnTo>
                  <a:lnTo>
                    <a:pt x="537" y="84"/>
                  </a:lnTo>
                  <a:lnTo>
                    <a:pt x="517" y="57"/>
                  </a:lnTo>
                  <a:lnTo>
                    <a:pt x="507" y="34"/>
                  </a:lnTo>
                  <a:lnTo>
                    <a:pt x="493" y="10"/>
                  </a:lnTo>
                  <a:lnTo>
                    <a:pt x="480" y="0"/>
                  </a:lnTo>
                  <a:lnTo>
                    <a:pt x="466" y="0"/>
                  </a:lnTo>
                  <a:lnTo>
                    <a:pt x="456" y="14"/>
                  </a:lnTo>
                  <a:lnTo>
                    <a:pt x="436" y="40"/>
                  </a:lnTo>
                  <a:lnTo>
                    <a:pt x="419" y="97"/>
                  </a:lnTo>
                  <a:lnTo>
                    <a:pt x="399" y="174"/>
                  </a:lnTo>
                  <a:lnTo>
                    <a:pt x="382" y="274"/>
                  </a:lnTo>
                  <a:lnTo>
                    <a:pt x="362" y="391"/>
                  </a:lnTo>
                  <a:lnTo>
                    <a:pt x="356" y="528"/>
                  </a:lnTo>
                  <a:lnTo>
                    <a:pt x="346" y="685"/>
                  </a:lnTo>
                  <a:lnTo>
                    <a:pt x="349" y="858"/>
                  </a:lnTo>
                  <a:lnTo>
                    <a:pt x="342" y="1012"/>
                  </a:lnTo>
                  <a:lnTo>
                    <a:pt x="325" y="1132"/>
                  </a:lnTo>
                  <a:lnTo>
                    <a:pt x="305" y="1222"/>
                  </a:lnTo>
                  <a:lnTo>
                    <a:pt x="282" y="1299"/>
                  </a:lnTo>
                  <a:lnTo>
                    <a:pt x="255" y="1359"/>
                  </a:lnTo>
                  <a:lnTo>
                    <a:pt x="231" y="1422"/>
                  </a:lnTo>
                  <a:lnTo>
                    <a:pt x="215" y="1492"/>
                  </a:lnTo>
                  <a:lnTo>
                    <a:pt x="208" y="1583"/>
                  </a:lnTo>
                  <a:lnTo>
                    <a:pt x="191" y="1683"/>
                  </a:lnTo>
                  <a:lnTo>
                    <a:pt x="158" y="1796"/>
                  </a:lnTo>
                  <a:lnTo>
                    <a:pt x="114" y="1913"/>
                  </a:lnTo>
                  <a:lnTo>
                    <a:pt x="70" y="2030"/>
                  </a:lnTo>
                  <a:lnTo>
                    <a:pt x="30" y="2140"/>
                  </a:lnTo>
                  <a:lnTo>
                    <a:pt x="3" y="2240"/>
                  </a:lnTo>
                  <a:lnTo>
                    <a:pt x="0" y="2327"/>
                  </a:lnTo>
                  <a:lnTo>
                    <a:pt x="27" y="2394"/>
                  </a:lnTo>
                  <a:lnTo>
                    <a:pt x="81" y="2441"/>
                  </a:lnTo>
                  <a:lnTo>
                    <a:pt x="168" y="2491"/>
                  </a:lnTo>
                  <a:lnTo>
                    <a:pt x="268" y="2534"/>
                  </a:lnTo>
                  <a:lnTo>
                    <a:pt x="382" y="2574"/>
                  </a:lnTo>
                  <a:lnTo>
                    <a:pt x="496" y="2604"/>
                  </a:lnTo>
                  <a:lnTo>
                    <a:pt x="604" y="2631"/>
                  </a:lnTo>
                  <a:lnTo>
                    <a:pt x="698" y="2648"/>
                  </a:lnTo>
                  <a:lnTo>
                    <a:pt x="772" y="2658"/>
                  </a:lnTo>
                  <a:lnTo>
                    <a:pt x="812" y="2654"/>
                  </a:lnTo>
                  <a:lnTo>
                    <a:pt x="845" y="2651"/>
                  </a:lnTo>
                  <a:lnTo>
                    <a:pt x="859" y="2641"/>
                  </a:lnTo>
                  <a:lnTo>
                    <a:pt x="869" y="2634"/>
                  </a:lnTo>
                  <a:lnTo>
                    <a:pt x="862" y="2614"/>
                  </a:lnTo>
                  <a:lnTo>
                    <a:pt x="859" y="2607"/>
                  </a:lnTo>
                  <a:close/>
                </a:path>
              </a:pathLst>
            </a:custGeom>
            <a:solidFill>
              <a:srgbClr val="F5F7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sp>
          <p:nvSpPr>
            <p:cNvPr id="371" name="Freeform 370"/>
            <p:cNvSpPr>
              <a:spLocks/>
            </p:cNvSpPr>
            <p:nvPr/>
          </p:nvSpPr>
          <p:spPr bwMode="auto">
            <a:xfrm>
              <a:off x="10243" y="6228"/>
              <a:ext cx="744" cy="2654"/>
            </a:xfrm>
            <a:custGeom>
              <a:avLst/>
              <a:gdLst/>
              <a:ahLst/>
              <a:cxnLst>
                <a:cxn ang="0">
                  <a:pos x="738" y="2603"/>
                </a:cxn>
                <a:cxn ang="0">
                  <a:pos x="456" y="123"/>
                </a:cxn>
                <a:cxn ang="0">
                  <a:pos x="436" y="103"/>
                </a:cxn>
                <a:cxn ang="0">
                  <a:pos x="419" y="83"/>
                </a:cxn>
                <a:cxn ang="0">
                  <a:pos x="406" y="56"/>
                </a:cxn>
                <a:cxn ang="0">
                  <a:pos x="396" y="36"/>
                </a:cxn>
                <a:cxn ang="0">
                  <a:pos x="382" y="13"/>
                </a:cxn>
                <a:cxn ang="0">
                  <a:pos x="372" y="3"/>
                </a:cxn>
                <a:cxn ang="0">
                  <a:pos x="362" y="0"/>
                </a:cxn>
                <a:cxn ang="0">
                  <a:pos x="352" y="13"/>
                </a:cxn>
                <a:cxn ang="0">
                  <a:pos x="335" y="40"/>
                </a:cxn>
                <a:cxn ang="0">
                  <a:pos x="318" y="96"/>
                </a:cxn>
                <a:cxn ang="0">
                  <a:pos x="302" y="173"/>
                </a:cxn>
                <a:cxn ang="0">
                  <a:pos x="292" y="273"/>
                </a:cxn>
                <a:cxn ang="0">
                  <a:pos x="278" y="390"/>
                </a:cxn>
                <a:cxn ang="0">
                  <a:pos x="271" y="527"/>
                </a:cxn>
                <a:cxn ang="0">
                  <a:pos x="268" y="681"/>
                </a:cxn>
                <a:cxn ang="0">
                  <a:pos x="275" y="854"/>
                </a:cxn>
                <a:cxn ang="0">
                  <a:pos x="268" y="1008"/>
                </a:cxn>
                <a:cxn ang="0">
                  <a:pos x="258" y="1128"/>
                </a:cxn>
                <a:cxn ang="0">
                  <a:pos x="241" y="1218"/>
                </a:cxn>
                <a:cxn ang="0">
                  <a:pos x="225" y="1295"/>
                </a:cxn>
                <a:cxn ang="0">
                  <a:pos x="201" y="1355"/>
                </a:cxn>
                <a:cxn ang="0">
                  <a:pos x="184" y="1418"/>
                </a:cxn>
                <a:cxn ang="0">
                  <a:pos x="171" y="1488"/>
                </a:cxn>
                <a:cxn ang="0">
                  <a:pos x="168" y="1579"/>
                </a:cxn>
                <a:cxn ang="0">
                  <a:pos x="151" y="1679"/>
                </a:cxn>
                <a:cxn ang="0">
                  <a:pos x="127" y="1792"/>
                </a:cxn>
                <a:cxn ang="0">
                  <a:pos x="90" y="1909"/>
                </a:cxn>
                <a:cxn ang="0">
                  <a:pos x="57" y="2026"/>
                </a:cxn>
                <a:cxn ang="0">
                  <a:pos x="23" y="2133"/>
                </a:cxn>
                <a:cxn ang="0">
                  <a:pos x="3" y="2233"/>
                </a:cxn>
                <a:cxn ang="0">
                  <a:pos x="0" y="2320"/>
                </a:cxn>
                <a:cxn ang="0">
                  <a:pos x="27" y="2386"/>
                </a:cxn>
                <a:cxn ang="0">
                  <a:pos x="74" y="2433"/>
                </a:cxn>
                <a:cxn ang="0">
                  <a:pos x="147" y="2483"/>
                </a:cxn>
                <a:cxn ang="0">
                  <a:pos x="235" y="2527"/>
                </a:cxn>
                <a:cxn ang="0">
                  <a:pos x="332" y="2570"/>
                </a:cxn>
                <a:cxn ang="0">
                  <a:pos x="426" y="2600"/>
                </a:cxn>
                <a:cxn ang="0">
                  <a:pos x="523" y="2627"/>
                </a:cxn>
                <a:cxn ang="0">
                  <a:pos x="600" y="2644"/>
                </a:cxn>
                <a:cxn ang="0">
                  <a:pos x="664" y="2654"/>
                </a:cxn>
                <a:cxn ang="0">
                  <a:pos x="701" y="2654"/>
                </a:cxn>
                <a:cxn ang="0">
                  <a:pos x="724" y="2650"/>
                </a:cxn>
                <a:cxn ang="0">
                  <a:pos x="738" y="2640"/>
                </a:cxn>
                <a:cxn ang="0">
                  <a:pos x="744" y="2634"/>
                </a:cxn>
                <a:cxn ang="0">
                  <a:pos x="741" y="2610"/>
                </a:cxn>
                <a:cxn ang="0">
                  <a:pos x="738" y="2603"/>
                </a:cxn>
              </a:cxnLst>
              <a:rect l="0" t="0" r="r" b="b"/>
              <a:pathLst>
                <a:path w="744" h="2654">
                  <a:moveTo>
                    <a:pt x="738" y="2603"/>
                  </a:moveTo>
                  <a:lnTo>
                    <a:pt x="456" y="123"/>
                  </a:lnTo>
                  <a:lnTo>
                    <a:pt x="436" y="103"/>
                  </a:lnTo>
                  <a:lnTo>
                    <a:pt x="419" y="83"/>
                  </a:lnTo>
                  <a:lnTo>
                    <a:pt x="406" y="56"/>
                  </a:lnTo>
                  <a:lnTo>
                    <a:pt x="396" y="36"/>
                  </a:lnTo>
                  <a:lnTo>
                    <a:pt x="382" y="13"/>
                  </a:lnTo>
                  <a:lnTo>
                    <a:pt x="372" y="3"/>
                  </a:lnTo>
                  <a:lnTo>
                    <a:pt x="362" y="0"/>
                  </a:lnTo>
                  <a:lnTo>
                    <a:pt x="352" y="13"/>
                  </a:lnTo>
                  <a:lnTo>
                    <a:pt x="335" y="40"/>
                  </a:lnTo>
                  <a:lnTo>
                    <a:pt x="318" y="96"/>
                  </a:lnTo>
                  <a:lnTo>
                    <a:pt x="302" y="173"/>
                  </a:lnTo>
                  <a:lnTo>
                    <a:pt x="292" y="273"/>
                  </a:lnTo>
                  <a:lnTo>
                    <a:pt x="278" y="390"/>
                  </a:lnTo>
                  <a:lnTo>
                    <a:pt x="271" y="527"/>
                  </a:lnTo>
                  <a:lnTo>
                    <a:pt x="268" y="681"/>
                  </a:lnTo>
                  <a:lnTo>
                    <a:pt x="275" y="854"/>
                  </a:lnTo>
                  <a:lnTo>
                    <a:pt x="268" y="1008"/>
                  </a:lnTo>
                  <a:lnTo>
                    <a:pt x="258" y="1128"/>
                  </a:lnTo>
                  <a:lnTo>
                    <a:pt x="241" y="1218"/>
                  </a:lnTo>
                  <a:lnTo>
                    <a:pt x="225" y="1295"/>
                  </a:lnTo>
                  <a:lnTo>
                    <a:pt x="201" y="1355"/>
                  </a:lnTo>
                  <a:lnTo>
                    <a:pt x="184" y="1418"/>
                  </a:lnTo>
                  <a:lnTo>
                    <a:pt x="171" y="1488"/>
                  </a:lnTo>
                  <a:lnTo>
                    <a:pt x="168" y="1579"/>
                  </a:lnTo>
                  <a:lnTo>
                    <a:pt x="151" y="1679"/>
                  </a:lnTo>
                  <a:lnTo>
                    <a:pt x="127" y="1792"/>
                  </a:lnTo>
                  <a:lnTo>
                    <a:pt x="90" y="1909"/>
                  </a:lnTo>
                  <a:lnTo>
                    <a:pt x="57" y="2026"/>
                  </a:lnTo>
                  <a:lnTo>
                    <a:pt x="23" y="2133"/>
                  </a:lnTo>
                  <a:lnTo>
                    <a:pt x="3" y="2233"/>
                  </a:lnTo>
                  <a:lnTo>
                    <a:pt x="0" y="2320"/>
                  </a:lnTo>
                  <a:lnTo>
                    <a:pt x="27" y="2386"/>
                  </a:lnTo>
                  <a:lnTo>
                    <a:pt x="74" y="2433"/>
                  </a:lnTo>
                  <a:lnTo>
                    <a:pt x="147" y="2483"/>
                  </a:lnTo>
                  <a:lnTo>
                    <a:pt x="235" y="2527"/>
                  </a:lnTo>
                  <a:lnTo>
                    <a:pt x="332" y="2570"/>
                  </a:lnTo>
                  <a:lnTo>
                    <a:pt x="426" y="2600"/>
                  </a:lnTo>
                  <a:lnTo>
                    <a:pt x="523" y="2627"/>
                  </a:lnTo>
                  <a:lnTo>
                    <a:pt x="600" y="2644"/>
                  </a:lnTo>
                  <a:lnTo>
                    <a:pt x="664" y="2654"/>
                  </a:lnTo>
                  <a:lnTo>
                    <a:pt x="701" y="2654"/>
                  </a:lnTo>
                  <a:lnTo>
                    <a:pt x="724" y="2650"/>
                  </a:lnTo>
                  <a:lnTo>
                    <a:pt x="738" y="2640"/>
                  </a:lnTo>
                  <a:lnTo>
                    <a:pt x="744" y="2634"/>
                  </a:lnTo>
                  <a:lnTo>
                    <a:pt x="741" y="2610"/>
                  </a:lnTo>
                  <a:lnTo>
                    <a:pt x="738" y="26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endParaRPr lang="en-US">
                <a:solidFill>
                  <a:srgbClr val="323E64"/>
                </a:solidFill>
                <a:latin typeface="Calibri"/>
              </a:endParaRPr>
            </a:p>
          </p:txBody>
        </p:sp>
      </p:grpSp>
      <p:sp>
        <p:nvSpPr>
          <p:cNvPr id="372" name="Rectangle 371"/>
          <p:cNvSpPr/>
          <p:nvPr/>
        </p:nvSpPr>
        <p:spPr>
          <a:xfrm>
            <a:off x="3303983" y="3880785"/>
            <a:ext cx="2381798" cy="66431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74" name="TextBox 204"/>
          <p:cNvSpPr txBox="1"/>
          <p:nvPr/>
        </p:nvSpPr>
        <p:spPr>
          <a:xfrm>
            <a:off x="3019228" y="3931981"/>
            <a:ext cx="294192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2000" b="1" dirty="0">
                <a:solidFill>
                  <a:srgbClr val="69B240"/>
                </a:solidFill>
                <a:latin typeface="Calibri"/>
                <a:cs typeface="AvantGarde Bk BT"/>
              </a:rPr>
              <a:t>Understanding</a:t>
            </a:r>
            <a:r>
              <a:rPr lang="en-US" sz="1600" b="1" dirty="0">
                <a:solidFill>
                  <a:srgbClr val="69B240"/>
                </a:solidFill>
                <a:latin typeface="AvantGarde Bk BT"/>
                <a:cs typeface="AvantGarde Bk BT"/>
              </a:rPr>
              <a:t> Gap</a:t>
            </a:r>
          </a:p>
        </p:txBody>
      </p:sp>
      <p:pic>
        <p:nvPicPr>
          <p:cNvPr id="195" name="Picture 2" descr="http://www.furnitureassemblyexperts.com/A27-CurvedArrow-DarkRed-1.png"/>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1961" flipH="1">
            <a:off x="2941693" y="2521553"/>
            <a:ext cx="2801192" cy="1372754"/>
          </a:xfrm>
          <a:prstGeom prst="rect">
            <a:avLst/>
          </a:prstGeom>
          <a:noFill/>
          <a:extLst>
            <a:ext uri="{909E8E84-426E-40dd-AFC4-6F175D3DCCD1}">
              <a14:hiddenFill xmlns:a14="http://schemas.microsoft.com/office/drawing/2010/main">
                <a:solidFill>
                  <a:srgbClr val="FFFFFF"/>
                </a:solidFill>
              </a14:hiddenFill>
            </a:ext>
          </a:extLst>
        </p:spPr>
      </p:pic>
      <p:sp>
        <p:nvSpPr>
          <p:cNvPr id="196" name="Rectangle 195"/>
          <p:cNvSpPr/>
          <p:nvPr/>
        </p:nvSpPr>
        <p:spPr>
          <a:xfrm flipH="1">
            <a:off x="3328814" y="3609156"/>
            <a:ext cx="389416"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CA" sz="1800">
              <a:solidFill>
                <a:prstClr val="white"/>
              </a:solidFill>
              <a:latin typeface="Calibri"/>
            </a:endParaRPr>
          </a:p>
        </p:txBody>
      </p:sp>
      <p:sp>
        <p:nvSpPr>
          <p:cNvPr id="373" name="TextBox 372"/>
          <p:cNvSpPr txBox="1"/>
          <p:nvPr/>
        </p:nvSpPr>
        <p:spPr>
          <a:xfrm flipH="1">
            <a:off x="3341353" y="3620526"/>
            <a:ext cx="392237" cy="381488"/>
          </a:xfrm>
          <a:prstGeom prst="rect">
            <a:avLst/>
          </a:prstGeom>
          <a:noFill/>
          <a:effectLst/>
        </p:spPr>
        <p:txBody>
          <a:bodyPr wrap="square" rtlCol="0">
            <a:spAutoFit/>
          </a:bodyPr>
          <a:lstStyle/>
          <a:p>
            <a:pPr defTabSz="457200" fontAlgn="auto">
              <a:spcBef>
                <a:spcPts val="0"/>
              </a:spcBef>
              <a:spcAft>
                <a:spcPts val="0"/>
              </a:spcAft>
            </a:pPr>
            <a:r>
              <a:rPr lang="en-CA" sz="1800" dirty="0">
                <a:solidFill>
                  <a:srgbClr val="323E64"/>
                </a:solidFill>
                <a:latin typeface="Calibri"/>
                <a:ea typeface="+mn-ea"/>
                <a:cs typeface="+mn-cs"/>
              </a:rPr>
              <a:t> 1</a:t>
            </a:r>
          </a:p>
        </p:txBody>
      </p:sp>
      <p:sp>
        <p:nvSpPr>
          <p:cNvPr id="375" name="Rectangle 374"/>
          <p:cNvSpPr/>
          <p:nvPr/>
        </p:nvSpPr>
        <p:spPr>
          <a:xfrm flipH="1">
            <a:off x="3838865" y="3366753"/>
            <a:ext cx="392237"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CA" sz="1800">
              <a:solidFill>
                <a:prstClr val="white"/>
              </a:solidFill>
              <a:latin typeface="Calibri"/>
            </a:endParaRPr>
          </a:p>
        </p:txBody>
      </p:sp>
      <p:sp>
        <p:nvSpPr>
          <p:cNvPr id="376" name="TextBox 375"/>
          <p:cNvSpPr txBox="1"/>
          <p:nvPr/>
        </p:nvSpPr>
        <p:spPr>
          <a:xfrm flipH="1">
            <a:off x="3822348" y="3376822"/>
            <a:ext cx="372729" cy="381488"/>
          </a:xfrm>
          <a:prstGeom prst="rect">
            <a:avLst/>
          </a:prstGeom>
          <a:noFill/>
        </p:spPr>
        <p:txBody>
          <a:bodyPr wrap="square" rtlCol="0">
            <a:spAutoFit/>
          </a:bodyPr>
          <a:lstStyle/>
          <a:p>
            <a:pPr defTabSz="457200" fontAlgn="auto">
              <a:spcBef>
                <a:spcPts val="0"/>
              </a:spcBef>
              <a:spcAft>
                <a:spcPts val="0"/>
              </a:spcAft>
            </a:pPr>
            <a:r>
              <a:rPr lang="en-CA" sz="1800" dirty="0">
                <a:solidFill>
                  <a:srgbClr val="323E64"/>
                </a:solidFill>
                <a:latin typeface="Calibri"/>
                <a:ea typeface="+mn-ea"/>
                <a:cs typeface="+mn-cs"/>
              </a:rPr>
              <a:t> 2</a:t>
            </a:r>
          </a:p>
        </p:txBody>
      </p:sp>
      <p:sp>
        <p:nvSpPr>
          <p:cNvPr id="377" name="Rectangle 376"/>
          <p:cNvSpPr/>
          <p:nvPr/>
        </p:nvSpPr>
        <p:spPr>
          <a:xfrm flipH="1">
            <a:off x="4322401" y="3223239"/>
            <a:ext cx="392237"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CA" sz="1800">
              <a:solidFill>
                <a:prstClr val="white"/>
              </a:solidFill>
              <a:latin typeface="Calibri"/>
            </a:endParaRPr>
          </a:p>
        </p:txBody>
      </p:sp>
      <p:sp>
        <p:nvSpPr>
          <p:cNvPr id="378" name="TextBox 377"/>
          <p:cNvSpPr txBox="1"/>
          <p:nvPr/>
        </p:nvSpPr>
        <p:spPr>
          <a:xfrm flipH="1">
            <a:off x="4318769" y="3243987"/>
            <a:ext cx="392237" cy="381488"/>
          </a:xfrm>
          <a:prstGeom prst="rect">
            <a:avLst/>
          </a:prstGeom>
          <a:noFill/>
          <a:effectLst/>
        </p:spPr>
        <p:txBody>
          <a:bodyPr wrap="square" rtlCol="0">
            <a:spAutoFit/>
          </a:bodyPr>
          <a:lstStyle/>
          <a:p>
            <a:pPr defTabSz="457200" fontAlgn="auto">
              <a:spcBef>
                <a:spcPts val="0"/>
              </a:spcBef>
              <a:spcAft>
                <a:spcPts val="0"/>
              </a:spcAft>
            </a:pPr>
            <a:r>
              <a:rPr lang="en-CA" sz="1800" dirty="0">
                <a:solidFill>
                  <a:srgbClr val="323E64"/>
                </a:solidFill>
                <a:latin typeface="Calibri"/>
                <a:ea typeface="+mn-ea"/>
                <a:cs typeface="+mn-cs"/>
              </a:rPr>
              <a:t> 3</a:t>
            </a:r>
          </a:p>
        </p:txBody>
      </p:sp>
    </p:spTree>
    <p:extLst>
      <p:ext uri="{BB962C8B-B14F-4D97-AF65-F5344CB8AC3E}">
        <p14:creationId xmlns:p14="http://schemas.microsoft.com/office/powerpoint/2010/main" val="76817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wipe(left)">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3"/>
                                        </p:tgtEl>
                                        <p:attrNameLst>
                                          <p:attrName>style.visibility</p:attrName>
                                        </p:attrNameLst>
                                      </p:cBhvr>
                                      <p:to>
                                        <p:strVal val="visible"/>
                                      </p:to>
                                    </p:set>
                                    <p:animEffect transition="in" filter="fade">
                                      <p:cBhvr>
                                        <p:cTn id="12" dur="500"/>
                                        <p:tgtEl>
                                          <p:spTgt spid="37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6"/>
                                        </p:tgtEl>
                                        <p:attrNameLst>
                                          <p:attrName>style.visibility</p:attrName>
                                        </p:attrNameLst>
                                      </p:cBhvr>
                                      <p:to>
                                        <p:strVal val="visible"/>
                                      </p:to>
                                    </p:set>
                                    <p:animEffect transition="in" filter="fade">
                                      <p:cBhvr>
                                        <p:cTn id="15" dur="500"/>
                                        <p:tgtEl>
                                          <p:spTgt spid="19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75"/>
                                        </p:tgtEl>
                                        <p:attrNameLst>
                                          <p:attrName>style.visibility</p:attrName>
                                        </p:attrNameLst>
                                      </p:cBhvr>
                                      <p:to>
                                        <p:strVal val="visible"/>
                                      </p:to>
                                    </p:set>
                                    <p:animEffect transition="in" filter="fade">
                                      <p:cBhvr>
                                        <p:cTn id="19" dur="500"/>
                                        <p:tgtEl>
                                          <p:spTgt spid="3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6"/>
                                        </p:tgtEl>
                                        <p:attrNameLst>
                                          <p:attrName>style.visibility</p:attrName>
                                        </p:attrNameLst>
                                      </p:cBhvr>
                                      <p:to>
                                        <p:strVal val="visible"/>
                                      </p:to>
                                    </p:set>
                                    <p:animEffect transition="in" filter="fade">
                                      <p:cBhvr>
                                        <p:cTn id="22" dur="500"/>
                                        <p:tgtEl>
                                          <p:spTgt spid="3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8"/>
                                        </p:tgtEl>
                                        <p:attrNameLst>
                                          <p:attrName>style.visibility</p:attrName>
                                        </p:attrNameLst>
                                      </p:cBhvr>
                                      <p:to>
                                        <p:strVal val="visible"/>
                                      </p:to>
                                    </p:set>
                                    <p:animEffect transition="in" filter="fade">
                                      <p:cBhvr>
                                        <p:cTn id="30" dur="500"/>
                                        <p:tgtEl>
                                          <p:spTgt spid="3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7"/>
                                        </p:tgtEl>
                                        <p:attrNameLst>
                                          <p:attrName>style.visibility</p:attrName>
                                        </p:attrNameLst>
                                      </p:cBhvr>
                                      <p:to>
                                        <p:strVal val="visible"/>
                                      </p:to>
                                    </p:set>
                                    <p:animEffect transition="in" filter="fade">
                                      <p:cBhvr>
                                        <p:cTn id="33" dur="500"/>
                                        <p:tgtEl>
                                          <p:spTgt spid="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6" grpId="0" animBg="1"/>
      <p:bldP spid="373" grpId="0"/>
      <p:bldP spid="375" grpId="0" animBg="1"/>
      <p:bldP spid="376" grpId="0"/>
      <p:bldP spid="377" grpId="0" animBg="1"/>
      <p:bldP spid="3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29234"/>
            <a:ext cx="7620000" cy="809518"/>
          </a:xfrm>
        </p:spPr>
        <p:txBody>
          <a:bodyPr/>
          <a:lstStyle/>
          <a:p>
            <a:r>
              <a:rPr lang="en-US" dirty="0"/>
              <a:t> Building Bridges From Their Side</a:t>
            </a:r>
          </a:p>
        </p:txBody>
      </p:sp>
      <p:sp>
        <p:nvSpPr>
          <p:cNvPr id="20" name="Content Placeholder 3"/>
          <p:cNvSpPr txBox="1">
            <a:spLocks/>
          </p:cNvSpPr>
          <p:nvPr/>
        </p:nvSpPr>
        <p:spPr>
          <a:xfrm>
            <a:off x="6600" y="1307252"/>
            <a:ext cx="8811166" cy="1058174"/>
          </a:xfrm>
          <a:prstGeom prst="rect">
            <a:avLst/>
          </a:prstGeom>
        </p:spPr>
        <p:txBody>
          <a:bodyPr/>
          <a:lstStyle>
            <a:defPPr>
              <a:defRPr lang="en-US"/>
            </a:defPPr>
            <a:lvl1pPr indent="0">
              <a:lnSpc>
                <a:spcPct val="120000"/>
              </a:lnSpc>
              <a:spcBef>
                <a:spcPts val="0"/>
              </a:spcBef>
              <a:spcAft>
                <a:spcPts val="1600"/>
              </a:spcAft>
              <a:buFontTx/>
              <a:buNone/>
              <a:defRPr sz="2000" baseline="0">
                <a:solidFill>
                  <a:srgbClr val="323E64"/>
                </a:solidFill>
                <a:latin typeface="ITC Avant Garde Gothic Book"/>
              </a:defRPr>
            </a:lvl1pPr>
            <a:lvl2pPr marL="381000" indent="-127000">
              <a:lnSpc>
                <a:spcPct val="120000"/>
              </a:lnSpc>
              <a:spcBef>
                <a:spcPts val="0"/>
              </a:spcBef>
              <a:spcAft>
                <a:spcPts val="1600"/>
              </a:spcAft>
              <a:buClr>
                <a:schemeClr val="accent2"/>
              </a:buClr>
              <a:buSzPct val="80000"/>
              <a:buFont typeface="Lucida Grande"/>
              <a:buChar char="■"/>
              <a:defRPr sz="2000" baseline="0">
                <a:solidFill>
                  <a:srgbClr val="323E64"/>
                </a:solidFill>
                <a:latin typeface="ITC Avant Garde Gothic Book"/>
              </a:defRPr>
            </a:lvl2pPr>
            <a:lvl3pPr marL="0" indent="0">
              <a:lnSpc>
                <a:spcPct val="120000"/>
              </a:lnSpc>
              <a:spcBef>
                <a:spcPts val="0"/>
              </a:spcBef>
              <a:spcAft>
                <a:spcPts val="1600"/>
              </a:spcAft>
              <a:buSzPct val="80000"/>
              <a:buFontTx/>
              <a:buNone/>
              <a:defRPr baseline="0">
                <a:solidFill>
                  <a:srgbClr val="82C55C"/>
                </a:solidFill>
                <a:latin typeface="ITC Avant Garde Gothic Medium Oblique"/>
              </a:defRPr>
            </a:lvl3pPr>
            <a:lvl4pPr marL="400050" lvl="3" indent="-273050">
              <a:lnSpc>
                <a:spcPct val="120000"/>
              </a:lnSpc>
              <a:spcBef>
                <a:spcPts val="0"/>
              </a:spcBef>
              <a:spcAft>
                <a:spcPts val="1600"/>
              </a:spcAft>
              <a:buClr>
                <a:schemeClr val="accent2"/>
              </a:buClr>
              <a:buSzPct val="80000"/>
              <a:buFont typeface="Lucida Grande"/>
              <a:buChar char="■"/>
              <a:defRPr sz="2000" baseline="0">
                <a:solidFill>
                  <a:srgbClr val="2B3C73"/>
                </a:solidFill>
                <a:latin typeface="ITC Avant Garde Gothic Book"/>
              </a:defRPr>
            </a:lvl4pPr>
            <a:lvl5pPr marL="0" indent="0">
              <a:lnSpc>
                <a:spcPct val="120000"/>
              </a:lnSpc>
              <a:spcBef>
                <a:spcPts val="600"/>
              </a:spcBef>
              <a:buFontTx/>
              <a:buNone/>
              <a:defRPr sz="2400" cap="all" baseline="0">
                <a:solidFill>
                  <a:srgbClr val="82C55C"/>
                </a:solidFill>
                <a:latin typeface="ITC Avant Garde Gothic Medium"/>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3"/>
            <a:r>
              <a:rPr lang="en-CA" sz="1800" dirty="0">
                <a:latin typeface="Century Gothic" panose="020B0502020202020204" pitchFamily="34" charset="0"/>
              </a:rPr>
              <a:t>If we build the bridge from their side first, we suspend judgement and start looking to understand what they really mean; to understand them first. </a:t>
            </a:r>
          </a:p>
          <a:p>
            <a:pPr marL="127000" lvl="3" indent="0">
              <a:buNone/>
            </a:pPr>
            <a:endParaRPr lang="en-US" sz="1800" dirty="0">
              <a:latin typeface="Century Gothic" panose="020B0502020202020204" pitchFamily="34" charset="0"/>
            </a:endParaRPr>
          </a:p>
        </p:txBody>
      </p:sp>
      <p:sp>
        <p:nvSpPr>
          <p:cNvPr id="32" name="TextBox 31"/>
          <p:cNvSpPr txBox="1"/>
          <p:nvPr/>
        </p:nvSpPr>
        <p:spPr>
          <a:xfrm>
            <a:off x="6162112" y="2178857"/>
            <a:ext cx="2814050" cy="1877437"/>
          </a:xfrm>
          <a:prstGeom prst="rect">
            <a:avLst/>
          </a:prstGeom>
          <a:noFill/>
        </p:spPr>
        <p:txBody>
          <a:bodyPr wrap="square" lIns="0" tIns="0" rIns="0" bIns="0" rtlCol="0">
            <a:spAutoFit/>
          </a:bodyPr>
          <a:lstStyle/>
          <a:p>
            <a:pPr algn="r"/>
            <a:r>
              <a:rPr lang="en-US" sz="2400" b="1" dirty="0">
                <a:solidFill>
                  <a:srgbClr val="69B240"/>
                </a:solidFill>
                <a:latin typeface="Century Gothic" panose="020B0502020202020204" pitchFamily="34" charset="0"/>
                <a:cs typeface="AvantGarde Bd BT"/>
              </a:rPr>
              <a:t>…Their Perspective</a:t>
            </a:r>
            <a:endParaRPr lang="en-US" sz="2400" b="1" dirty="0">
              <a:solidFill>
                <a:srgbClr val="69B240"/>
              </a:solidFill>
              <a:latin typeface="Century Gothic" panose="020B0502020202020204" pitchFamily="34" charset="0"/>
              <a:cs typeface="AvantGarde Bk BT"/>
            </a:endParaRPr>
          </a:p>
          <a:p>
            <a:pPr algn="r"/>
            <a:r>
              <a:rPr lang="en-US" sz="1600" dirty="0">
                <a:solidFill>
                  <a:schemeClr val="accent2"/>
                </a:solidFill>
                <a:latin typeface="Century Gothic" panose="020B0502020202020204" pitchFamily="34" charset="0"/>
                <a:cs typeface="AvantGarde Bk BT"/>
              </a:rPr>
              <a:t>    </a:t>
            </a:r>
          </a:p>
          <a:p>
            <a:pPr algn="r"/>
            <a:r>
              <a:rPr lang="en-US" sz="1600" dirty="0">
                <a:latin typeface="Century Gothic" panose="020B0502020202020204" pitchFamily="34" charset="0"/>
                <a:cs typeface="AvantGarde Bk BT"/>
              </a:rPr>
              <a:t>Beliefs   </a:t>
            </a:r>
            <a:r>
              <a:rPr lang="en-US" sz="1600" dirty="0">
                <a:solidFill>
                  <a:schemeClr val="accent2"/>
                </a:solidFill>
                <a:latin typeface="Century Gothic" panose="020B0502020202020204" pitchFamily="34" charset="0"/>
                <a:cs typeface="AvantGarde Bk BT"/>
              </a:rPr>
              <a:t>-  </a:t>
            </a:r>
            <a:endParaRPr lang="en-US" sz="1600" dirty="0">
              <a:latin typeface="Century Gothic" panose="020B0502020202020204" pitchFamily="34" charset="0"/>
              <a:cs typeface="AvantGarde Bk BT"/>
            </a:endParaRPr>
          </a:p>
          <a:p>
            <a:pPr algn="r"/>
            <a:r>
              <a:rPr lang="en-US" sz="1600" dirty="0">
                <a:latin typeface="Century Gothic" panose="020B0502020202020204" pitchFamily="34" charset="0"/>
                <a:cs typeface="AvantGarde Bk BT"/>
              </a:rPr>
              <a:t>Opinions   </a:t>
            </a:r>
            <a:r>
              <a:rPr lang="en-US" sz="1600" dirty="0">
                <a:solidFill>
                  <a:schemeClr val="accent2"/>
                </a:solidFill>
                <a:latin typeface="Century Gothic" panose="020B0502020202020204" pitchFamily="34" charset="0"/>
                <a:cs typeface="AvantGarde Bk BT"/>
              </a:rPr>
              <a:t>-</a:t>
            </a:r>
            <a:endParaRPr lang="en-US" sz="1600" dirty="0">
              <a:latin typeface="Century Gothic" panose="020B0502020202020204" pitchFamily="34" charset="0"/>
              <a:cs typeface="AvantGarde Bk BT"/>
            </a:endParaRPr>
          </a:p>
          <a:p>
            <a:pPr algn="r"/>
            <a:r>
              <a:rPr lang="en-US" sz="1600" dirty="0">
                <a:latin typeface="Century Gothic" panose="020B0502020202020204" pitchFamily="34" charset="0"/>
                <a:cs typeface="AvantGarde Bk BT"/>
              </a:rPr>
              <a:t>Assumptions   </a:t>
            </a:r>
            <a:r>
              <a:rPr lang="en-US" sz="1600" dirty="0">
                <a:solidFill>
                  <a:schemeClr val="accent2"/>
                </a:solidFill>
                <a:latin typeface="Century Gothic" panose="020B0502020202020204" pitchFamily="34" charset="0"/>
                <a:cs typeface="AvantGarde Bk BT"/>
              </a:rPr>
              <a:t>-</a:t>
            </a:r>
            <a:endParaRPr lang="en-US" sz="1600" dirty="0">
              <a:latin typeface="Century Gothic" panose="020B0502020202020204" pitchFamily="34" charset="0"/>
              <a:cs typeface="AvantGarde Bk BT"/>
            </a:endParaRPr>
          </a:p>
          <a:p>
            <a:pPr algn="r"/>
            <a:r>
              <a:rPr lang="en-US" sz="1600" dirty="0">
                <a:latin typeface="Century Gothic" panose="020B0502020202020204" pitchFamily="34" charset="0"/>
                <a:cs typeface="AvantGarde Bk BT"/>
              </a:rPr>
              <a:t>Experiences   </a:t>
            </a:r>
            <a:r>
              <a:rPr lang="en-US" sz="1600" dirty="0">
                <a:solidFill>
                  <a:schemeClr val="accent2"/>
                </a:solidFill>
                <a:latin typeface="Century Gothic" panose="020B0502020202020204" pitchFamily="34" charset="0"/>
                <a:cs typeface="AvantGarde Bk BT"/>
              </a:rPr>
              <a:t>-</a:t>
            </a:r>
            <a:endParaRPr lang="en-US" sz="1600" dirty="0">
              <a:latin typeface="Century Gothic" panose="020B0502020202020204" pitchFamily="34" charset="0"/>
              <a:cs typeface="AvantGarde Bk BT"/>
            </a:endParaRPr>
          </a:p>
          <a:p>
            <a:pPr algn="r"/>
            <a:r>
              <a:rPr lang="en-US" sz="1600" dirty="0">
                <a:latin typeface="Century Gothic" panose="020B0502020202020204" pitchFamily="34" charset="0"/>
                <a:cs typeface="AvantGarde Bk BT"/>
              </a:rPr>
              <a:t>Needs/Concern</a:t>
            </a:r>
            <a:r>
              <a:rPr lang="en-US" dirty="0">
                <a:latin typeface="Century Gothic" panose="020B0502020202020204" pitchFamily="34" charset="0"/>
                <a:cs typeface="AvantGarde Bk BT"/>
              </a:rPr>
              <a:t>s   </a:t>
            </a:r>
            <a:r>
              <a:rPr lang="en-US" dirty="0">
                <a:solidFill>
                  <a:schemeClr val="accent2"/>
                </a:solidFill>
                <a:latin typeface="Century Gothic" panose="020B0502020202020204" pitchFamily="34" charset="0"/>
                <a:cs typeface="AvantGarde Bk BT"/>
              </a:rPr>
              <a:t>-</a:t>
            </a:r>
            <a:endParaRPr lang="en-US" dirty="0">
              <a:latin typeface="Century Gothic" panose="020B0502020202020204" pitchFamily="34" charset="0"/>
              <a:cs typeface="AvantGarde Bk BT"/>
            </a:endParaRPr>
          </a:p>
        </p:txBody>
      </p:sp>
      <p:sp>
        <p:nvSpPr>
          <p:cNvPr id="33" name="TextBox 32"/>
          <p:cNvSpPr txBox="1"/>
          <p:nvPr/>
        </p:nvSpPr>
        <p:spPr>
          <a:xfrm>
            <a:off x="4593330" y="4778159"/>
            <a:ext cx="541607" cy="646331"/>
          </a:xfrm>
          <a:prstGeom prst="rect">
            <a:avLst/>
          </a:prstGeom>
          <a:noFill/>
        </p:spPr>
        <p:txBody>
          <a:bodyPr wrap="square" rtlCol="0">
            <a:spAutoFit/>
          </a:bodyPr>
          <a:lstStyle/>
          <a:p>
            <a:r>
              <a:rPr lang="en-US" dirty="0">
                <a:solidFill>
                  <a:schemeClr val="bg1"/>
                </a:solidFill>
                <a:latin typeface="AvantGarde Bd BT"/>
                <a:cs typeface="AvantGarde Bd BT"/>
              </a:rPr>
              <a:t>3</a:t>
            </a:r>
          </a:p>
          <a:p>
            <a:endParaRPr lang="en-CA" dirty="0">
              <a:solidFill>
                <a:schemeClr val="bg1"/>
              </a:solidFill>
            </a:endParaRPr>
          </a:p>
        </p:txBody>
      </p:sp>
      <p:sp>
        <p:nvSpPr>
          <p:cNvPr id="34" name="TextBox 33"/>
          <p:cNvSpPr txBox="1"/>
          <p:nvPr/>
        </p:nvSpPr>
        <p:spPr>
          <a:xfrm>
            <a:off x="4526285" y="4776935"/>
            <a:ext cx="541607" cy="646331"/>
          </a:xfrm>
          <a:prstGeom prst="rect">
            <a:avLst/>
          </a:prstGeom>
          <a:noFill/>
        </p:spPr>
        <p:txBody>
          <a:bodyPr wrap="square" rtlCol="0">
            <a:spAutoFit/>
          </a:bodyPr>
          <a:lstStyle/>
          <a:p>
            <a:r>
              <a:rPr lang="en-US" dirty="0">
                <a:solidFill>
                  <a:schemeClr val="bg1"/>
                </a:solidFill>
                <a:latin typeface="AvantGarde Bd BT"/>
                <a:cs typeface="AvantGarde Bd BT"/>
              </a:rPr>
              <a:t>3</a:t>
            </a:r>
          </a:p>
          <a:p>
            <a:endParaRPr lang="en-CA" dirty="0">
              <a:solidFill>
                <a:schemeClr val="bg1"/>
              </a:solidFill>
            </a:endParaRPr>
          </a:p>
        </p:txBody>
      </p:sp>
      <p:grpSp>
        <p:nvGrpSpPr>
          <p:cNvPr id="13" name="Group 12"/>
          <p:cNvGrpSpPr>
            <a:grpSpLocks/>
          </p:cNvGrpSpPr>
          <p:nvPr/>
        </p:nvGrpSpPr>
        <p:grpSpPr bwMode="auto">
          <a:xfrm>
            <a:off x="0" y="4080133"/>
            <a:ext cx="9144000" cy="2732782"/>
            <a:chOff x="1293" y="6041"/>
            <a:chExt cx="9698" cy="4086"/>
          </a:xfrm>
        </p:grpSpPr>
        <p:sp>
          <p:nvSpPr>
            <p:cNvPr id="14" name="Freeform 13"/>
            <p:cNvSpPr>
              <a:spLocks/>
            </p:cNvSpPr>
            <p:nvPr/>
          </p:nvSpPr>
          <p:spPr bwMode="auto">
            <a:xfrm>
              <a:off x="1756" y="7837"/>
              <a:ext cx="8671" cy="2290"/>
            </a:xfrm>
            <a:custGeom>
              <a:avLst/>
              <a:gdLst/>
              <a:ahLst/>
              <a:cxnLst>
                <a:cxn ang="0">
                  <a:pos x="4334" y="203"/>
                </a:cxn>
                <a:cxn ang="0">
                  <a:pos x="5203" y="183"/>
                </a:cxn>
                <a:cxn ang="0">
                  <a:pos x="6018" y="137"/>
                </a:cxn>
                <a:cxn ang="0">
                  <a:pos x="6752" y="80"/>
                </a:cxn>
                <a:cxn ang="0">
                  <a:pos x="7397" y="33"/>
                </a:cxn>
                <a:cxn ang="0">
                  <a:pos x="7927" y="0"/>
                </a:cxn>
                <a:cxn ang="0">
                  <a:pos x="8329" y="6"/>
                </a:cxn>
                <a:cxn ang="0">
                  <a:pos x="8581" y="63"/>
                </a:cxn>
                <a:cxn ang="0">
                  <a:pos x="8671" y="187"/>
                </a:cxn>
                <a:cxn ang="0">
                  <a:pos x="8581" y="394"/>
                </a:cxn>
                <a:cxn ang="0">
                  <a:pos x="8329" y="691"/>
                </a:cxn>
                <a:cxn ang="0">
                  <a:pos x="7927" y="1035"/>
                </a:cxn>
                <a:cxn ang="0">
                  <a:pos x="7397" y="1395"/>
                </a:cxn>
                <a:cxn ang="0">
                  <a:pos x="6752" y="1732"/>
                </a:cxn>
                <a:cxn ang="0">
                  <a:pos x="6018" y="2019"/>
                </a:cxn>
                <a:cxn ang="0">
                  <a:pos x="5203" y="2213"/>
                </a:cxn>
                <a:cxn ang="0">
                  <a:pos x="4334" y="2290"/>
                </a:cxn>
                <a:cxn ang="0">
                  <a:pos x="3458" y="2213"/>
                </a:cxn>
                <a:cxn ang="0">
                  <a:pos x="2647" y="2019"/>
                </a:cxn>
                <a:cxn ang="0">
                  <a:pos x="1912" y="1732"/>
                </a:cxn>
                <a:cxn ang="0">
                  <a:pos x="1271" y="1395"/>
                </a:cxn>
                <a:cxn ang="0">
                  <a:pos x="738" y="1035"/>
                </a:cxn>
                <a:cxn ang="0">
                  <a:pos x="339" y="691"/>
                </a:cxn>
                <a:cxn ang="0">
                  <a:pos x="87" y="394"/>
                </a:cxn>
                <a:cxn ang="0">
                  <a:pos x="0" y="187"/>
                </a:cxn>
                <a:cxn ang="0">
                  <a:pos x="87" y="63"/>
                </a:cxn>
                <a:cxn ang="0">
                  <a:pos x="339" y="6"/>
                </a:cxn>
                <a:cxn ang="0">
                  <a:pos x="738" y="0"/>
                </a:cxn>
                <a:cxn ang="0">
                  <a:pos x="1271" y="33"/>
                </a:cxn>
                <a:cxn ang="0">
                  <a:pos x="1912" y="80"/>
                </a:cxn>
                <a:cxn ang="0">
                  <a:pos x="2647" y="137"/>
                </a:cxn>
                <a:cxn ang="0">
                  <a:pos x="3458" y="183"/>
                </a:cxn>
                <a:cxn ang="0">
                  <a:pos x="4334" y="203"/>
                </a:cxn>
              </a:cxnLst>
              <a:rect l="0" t="0" r="r" b="b"/>
              <a:pathLst>
                <a:path w="8671" h="2290">
                  <a:moveTo>
                    <a:pt x="4334" y="203"/>
                  </a:moveTo>
                  <a:lnTo>
                    <a:pt x="5203" y="183"/>
                  </a:lnTo>
                  <a:lnTo>
                    <a:pt x="6018" y="137"/>
                  </a:lnTo>
                  <a:lnTo>
                    <a:pt x="6752" y="80"/>
                  </a:lnTo>
                  <a:lnTo>
                    <a:pt x="7397" y="33"/>
                  </a:lnTo>
                  <a:lnTo>
                    <a:pt x="7927" y="0"/>
                  </a:lnTo>
                  <a:lnTo>
                    <a:pt x="8329" y="6"/>
                  </a:lnTo>
                  <a:lnTo>
                    <a:pt x="8581" y="63"/>
                  </a:lnTo>
                  <a:lnTo>
                    <a:pt x="8671" y="187"/>
                  </a:lnTo>
                  <a:lnTo>
                    <a:pt x="8581" y="394"/>
                  </a:lnTo>
                  <a:lnTo>
                    <a:pt x="8329" y="691"/>
                  </a:lnTo>
                  <a:lnTo>
                    <a:pt x="7927" y="1035"/>
                  </a:lnTo>
                  <a:lnTo>
                    <a:pt x="7397" y="1395"/>
                  </a:lnTo>
                  <a:lnTo>
                    <a:pt x="6752" y="1732"/>
                  </a:lnTo>
                  <a:lnTo>
                    <a:pt x="6018" y="2019"/>
                  </a:lnTo>
                  <a:lnTo>
                    <a:pt x="5203" y="2213"/>
                  </a:lnTo>
                  <a:lnTo>
                    <a:pt x="4334" y="2290"/>
                  </a:lnTo>
                  <a:lnTo>
                    <a:pt x="3458" y="2213"/>
                  </a:lnTo>
                  <a:lnTo>
                    <a:pt x="2647" y="2019"/>
                  </a:lnTo>
                  <a:lnTo>
                    <a:pt x="1912" y="1732"/>
                  </a:lnTo>
                  <a:lnTo>
                    <a:pt x="1271" y="1395"/>
                  </a:lnTo>
                  <a:lnTo>
                    <a:pt x="738" y="1035"/>
                  </a:lnTo>
                  <a:lnTo>
                    <a:pt x="339" y="691"/>
                  </a:lnTo>
                  <a:lnTo>
                    <a:pt x="87" y="394"/>
                  </a:lnTo>
                  <a:lnTo>
                    <a:pt x="0" y="187"/>
                  </a:lnTo>
                  <a:lnTo>
                    <a:pt x="87" y="63"/>
                  </a:lnTo>
                  <a:lnTo>
                    <a:pt x="339" y="6"/>
                  </a:lnTo>
                  <a:lnTo>
                    <a:pt x="738" y="0"/>
                  </a:lnTo>
                  <a:lnTo>
                    <a:pt x="1271" y="33"/>
                  </a:lnTo>
                  <a:lnTo>
                    <a:pt x="1912" y="80"/>
                  </a:lnTo>
                  <a:lnTo>
                    <a:pt x="2647" y="137"/>
                  </a:lnTo>
                  <a:lnTo>
                    <a:pt x="3458" y="183"/>
                  </a:lnTo>
                  <a:lnTo>
                    <a:pt x="4334" y="2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14"/>
            <p:cNvSpPr>
              <a:spLocks/>
            </p:cNvSpPr>
            <p:nvPr/>
          </p:nvSpPr>
          <p:spPr bwMode="auto">
            <a:xfrm>
              <a:off x="1756" y="7860"/>
              <a:ext cx="8671" cy="2203"/>
            </a:xfrm>
            <a:custGeom>
              <a:avLst/>
              <a:gdLst/>
              <a:ahLst/>
              <a:cxnLst>
                <a:cxn ang="0">
                  <a:pos x="4334" y="190"/>
                </a:cxn>
                <a:cxn ang="0">
                  <a:pos x="5203" y="170"/>
                </a:cxn>
                <a:cxn ang="0">
                  <a:pos x="6018" y="130"/>
                </a:cxn>
                <a:cxn ang="0">
                  <a:pos x="6752" y="77"/>
                </a:cxn>
                <a:cxn ang="0">
                  <a:pos x="7397" y="30"/>
                </a:cxn>
                <a:cxn ang="0">
                  <a:pos x="7927" y="0"/>
                </a:cxn>
                <a:cxn ang="0">
                  <a:pos x="8329" y="7"/>
                </a:cxn>
                <a:cxn ang="0">
                  <a:pos x="8581" y="63"/>
                </a:cxn>
                <a:cxn ang="0">
                  <a:pos x="8671" y="187"/>
                </a:cxn>
                <a:cxn ang="0">
                  <a:pos x="8581" y="387"/>
                </a:cxn>
                <a:cxn ang="0">
                  <a:pos x="8329" y="671"/>
                </a:cxn>
                <a:cxn ang="0">
                  <a:pos x="7927" y="1002"/>
                </a:cxn>
                <a:cxn ang="0">
                  <a:pos x="7397" y="1349"/>
                </a:cxn>
                <a:cxn ang="0">
                  <a:pos x="6752" y="1669"/>
                </a:cxn>
                <a:cxn ang="0">
                  <a:pos x="6018" y="1943"/>
                </a:cxn>
                <a:cxn ang="0">
                  <a:pos x="5203" y="2130"/>
                </a:cxn>
                <a:cxn ang="0">
                  <a:pos x="4334" y="2203"/>
                </a:cxn>
                <a:cxn ang="0">
                  <a:pos x="3458" y="2130"/>
                </a:cxn>
                <a:cxn ang="0">
                  <a:pos x="2647" y="1943"/>
                </a:cxn>
                <a:cxn ang="0">
                  <a:pos x="1912" y="1669"/>
                </a:cxn>
                <a:cxn ang="0">
                  <a:pos x="1271" y="1349"/>
                </a:cxn>
                <a:cxn ang="0">
                  <a:pos x="738" y="1002"/>
                </a:cxn>
                <a:cxn ang="0">
                  <a:pos x="339" y="671"/>
                </a:cxn>
                <a:cxn ang="0">
                  <a:pos x="87" y="387"/>
                </a:cxn>
                <a:cxn ang="0">
                  <a:pos x="0" y="187"/>
                </a:cxn>
                <a:cxn ang="0">
                  <a:pos x="87" y="63"/>
                </a:cxn>
                <a:cxn ang="0">
                  <a:pos x="339" y="7"/>
                </a:cxn>
                <a:cxn ang="0">
                  <a:pos x="738" y="0"/>
                </a:cxn>
                <a:cxn ang="0">
                  <a:pos x="1271" y="30"/>
                </a:cxn>
                <a:cxn ang="0">
                  <a:pos x="1912" y="77"/>
                </a:cxn>
                <a:cxn ang="0">
                  <a:pos x="2647" y="130"/>
                </a:cxn>
                <a:cxn ang="0">
                  <a:pos x="3458" y="170"/>
                </a:cxn>
                <a:cxn ang="0">
                  <a:pos x="4334" y="190"/>
                </a:cxn>
              </a:cxnLst>
              <a:rect l="0" t="0" r="r" b="b"/>
              <a:pathLst>
                <a:path w="8671" h="2203">
                  <a:moveTo>
                    <a:pt x="4334" y="190"/>
                  </a:moveTo>
                  <a:lnTo>
                    <a:pt x="5203" y="170"/>
                  </a:lnTo>
                  <a:lnTo>
                    <a:pt x="6018" y="130"/>
                  </a:lnTo>
                  <a:lnTo>
                    <a:pt x="6752" y="77"/>
                  </a:lnTo>
                  <a:lnTo>
                    <a:pt x="7397" y="30"/>
                  </a:lnTo>
                  <a:lnTo>
                    <a:pt x="7927" y="0"/>
                  </a:lnTo>
                  <a:lnTo>
                    <a:pt x="8329" y="7"/>
                  </a:lnTo>
                  <a:lnTo>
                    <a:pt x="8581" y="63"/>
                  </a:lnTo>
                  <a:lnTo>
                    <a:pt x="8671" y="187"/>
                  </a:lnTo>
                  <a:lnTo>
                    <a:pt x="8581" y="387"/>
                  </a:lnTo>
                  <a:lnTo>
                    <a:pt x="8329" y="671"/>
                  </a:lnTo>
                  <a:lnTo>
                    <a:pt x="7927" y="1002"/>
                  </a:lnTo>
                  <a:lnTo>
                    <a:pt x="7397" y="1349"/>
                  </a:lnTo>
                  <a:lnTo>
                    <a:pt x="6752" y="1669"/>
                  </a:lnTo>
                  <a:lnTo>
                    <a:pt x="6018" y="1943"/>
                  </a:lnTo>
                  <a:lnTo>
                    <a:pt x="5203" y="2130"/>
                  </a:lnTo>
                  <a:lnTo>
                    <a:pt x="4334" y="2203"/>
                  </a:lnTo>
                  <a:lnTo>
                    <a:pt x="3458" y="2130"/>
                  </a:lnTo>
                  <a:lnTo>
                    <a:pt x="2647" y="1943"/>
                  </a:lnTo>
                  <a:lnTo>
                    <a:pt x="1912" y="1669"/>
                  </a:lnTo>
                  <a:lnTo>
                    <a:pt x="1271" y="1349"/>
                  </a:lnTo>
                  <a:lnTo>
                    <a:pt x="738" y="1002"/>
                  </a:lnTo>
                  <a:lnTo>
                    <a:pt x="339" y="671"/>
                  </a:lnTo>
                  <a:lnTo>
                    <a:pt x="87" y="387"/>
                  </a:lnTo>
                  <a:lnTo>
                    <a:pt x="0" y="187"/>
                  </a:lnTo>
                  <a:lnTo>
                    <a:pt x="87" y="63"/>
                  </a:lnTo>
                  <a:lnTo>
                    <a:pt x="339" y="7"/>
                  </a:lnTo>
                  <a:lnTo>
                    <a:pt x="738" y="0"/>
                  </a:lnTo>
                  <a:lnTo>
                    <a:pt x="1271" y="30"/>
                  </a:lnTo>
                  <a:lnTo>
                    <a:pt x="1912" y="77"/>
                  </a:lnTo>
                  <a:lnTo>
                    <a:pt x="2647" y="130"/>
                  </a:lnTo>
                  <a:lnTo>
                    <a:pt x="3458" y="170"/>
                  </a:lnTo>
                  <a:lnTo>
                    <a:pt x="4334" y="190"/>
                  </a:lnTo>
                  <a:close/>
                </a:path>
              </a:pathLst>
            </a:custGeom>
            <a:solidFill>
              <a:srgbClr val="F7FAF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5"/>
            <p:cNvSpPr>
              <a:spLocks/>
            </p:cNvSpPr>
            <p:nvPr/>
          </p:nvSpPr>
          <p:spPr bwMode="auto">
            <a:xfrm>
              <a:off x="1756" y="7887"/>
              <a:ext cx="8671" cy="2113"/>
            </a:xfrm>
            <a:custGeom>
              <a:avLst/>
              <a:gdLst/>
              <a:ahLst/>
              <a:cxnLst>
                <a:cxn ang="0">
                  <a:pos x="4334" y="173"/>
                </a:cxn>
                <a:cxn ang="0">
                  <a:pos x="5203" y="153"/>
                </a:cxn>
                <a:cxn ang="0">
                  <a:pos x="6018" y="117"/>
                </a:cxn>
                <a:cxn ang="0">
                  <a:pos x="6752" y="66"/>
                </a:cxn>
                <a:cxn ang="0">
                  <a:pos x="7397" y="26"/>
                </a:cxn>
                <a:cxn ang="0">
                  <a:pos x="7927" y="0"/>
                </a:cxn>
                <a:cxn ang="0">
                  <a:pos x="8329" y="6"/>
                </a:cxn>
                <a:cxn ang="0">
                  <a:pos x="8581" y="63"/>
                </a:cxn>
                <a:cxn ang="0">
                  <a:pos x="8671" y="180"/>
                </a:cxn>
                <a:cxn ang="0">
                  <a:pos x="8581" y="377"/>
                </a:cxn>
                <a:cxn ang="0">
                  <a:pos x="8329" y="651"/>
                </a:cxn>
                <a:cxn ang="0">
                  <a:pos x="7927" y="965"/>
                </a:cxn>
                <a:cxn ang="0">
                  <a:pos x="7397" y="1295"/>
                </a:cxn>
                <a:cxn ang="0">
                  <a:pos x="6752" y="1605"/>
                </a:cxn>
                <a:cxn ang="0">
                  <a:pos x="6018" y="1866"/>
                </a:cxn>
                <a:cxn ang="0">
                  <a:pos x="5203" y="2043"/>
                </a:cxn>
                <a:cxn ang="0">
                  <a:pos x="4334" y="2113"/>
                </a:cxn>
                <a:cxn ang="0">
                  <a:pos x="3458" y="2043"/>
                </a:cxn>
                <a:cxn ang="0">
                  <a:pos x="2647" y="1866"/>
                </a:cxn>
                <a:cxn ang="0">
                  <a:pos x="1912" y="1605"/>
                </a:cxn>
                <a:cxn ang="0">
                  <a:pos x="1271" y="1295"/>
                </a:cxn>
                <a:cxn ang="0">
                  <a:pos x="738" y="965"/>
                </a:cxn>
                <a:cxn ang="0">
                  <a:pos x="339" y="651"/>
                </a:cxn>
                <a:cxn ang="0">
                  <a:pos x="87" y="377"/>
                </a:cxn>
                <a:cxn ang="0">
                  <a:pos x="0" y="180"/>
                </a:cxn>
                <a:cxn ang="0">
                  <a:pos x="87" y="63"/>
                </a:cxn>
                <a:cxn ang="0">
                  <a:pos x="339" y="6"/>
                </a:cxn>
                <a:cxn ang="0">
                  <a:pos x="738" y="0"/>
                </a:cxn>
                <a:cxn ang="0">
                  <a:pos x="1271" y="26"/>
                </a:cxn>
                <a:cxn ang="0">
                  <a:pos x="1912" y="66"/>
                </a:cxn>
                <a:cxn ang="0">
                  <a:pos x="2647" y="117"/>
                </a:cxn>
                <a:cxn ang="0">
                  <a:pos x="3458" y="153"/>
                </a:cxn>
                <a:cxn ang="0">
                  <a:pos x="4334" y="173"/>
                </a:cxn>
              </a:cxnLst>
              <a:rect l="0" t="0" r="r" b="b"/>
              <a:pathLst>
                <a:path w="8671" h="2113">
                  <a:moveTo>
                    <a:pt x="4334" y="173"/>
                  </a:moveTo>
                  <a:lnTo>
                    <a:pt x="5203" y="153"/>
                  </a:lnTo>
                  <a:lnTo>
                    <a:pt x="6018" y="117"/>
                  </a:lnTo>
                  <a:lnTo>
                    <a:pt x="6752" y="66"/>
                  </a:lnTo>
                  <a:lnTo>
                    <a:pt x="7397" y="26"/>
                  </a:lnTo>
                  <a:lnTo>
                    <a:pt x="7927" y="0"/>
                  </a:lnTo>
                  <a:lnTo>
                    <a:pt x="8329" y="6"/>
                  </a:lnTo>
                  <a:lnTo>
                    <a:pt x="8581" y="63"/>
                  </a:lnTo>
                  <a:lnTo>
                    <a:pt x="8671" y="180"/>
                  </a:lnTo>
                  <a:lnTo>
                    <a:pt x="8581" y="377"/>
                  </a:lnTo>
                  <a:lnTo>
                    <a:pt x="8329" y="651"/>
                  </a:lnTo>
                  <a:lnTo>
                    <a:pt x="7927" y="965"/>
                  </a:lnTo>
                  <a:lnTo>
                    <a:pt x="7397" y="1295"/>
                  </a:lnTo>
                  <a:lnTo>
                    <a:pt x="6752" y="1605"/>
                  </a:lnTo>
                  <a:lnTo>
                    <a:pt x="6018" y="1866"/>
                  </a:lnTo>
                  <a:lnTo>
                    <a:pt x="5203" y="2043"/>
                  </a:lnTo>
                  <a:lnTo>
                    <a:pt x="4334" y="2113"/>
                  </a:lnTo>
                  <a:lnTo>
                    <a:pt x="3458" y="2043"/>
                  </a:lnTo>
                  <a:lnTo>
                    <a:pt x="2647" y="1866"/>
                  </a:lnTo>
                  <a:lnTo>
                    <a:pt x="1912" y="1605"/>
                  </a:lnTo>
                  <a:lnTo>
                    <a:pt x="1271" y="1295"/>
                  </a:lnTo>
                  <a:lnTo>
                    <a:pt x="738" y="965"/>
                  </a:lnTo>
                  <a:lnTo>
                    <a:pt x="339" y="651"/>
                  </a:lnTo>
                  <a:lnTo>
                    <a:pt x="87" y="377"/>
                  </a:lnTo>
                  <a:lnTo>
                    <a:pt x="0" y="180"/>
                  </a:lnTo>
                  <a:lnTo>
                    <a:pt x="87" y="63"/>
                  </a:lnTo>
                  <a:lnTo>
                    <a:pt x="339" y="6"/>
                  </a:lnTo>
                  <a:lnTo>
                    <a:pt x="738" y="0"/>
                  </a:lnTo>
                  <a:lnTo>
                    <a:pt x="1271" y="26"/>
                  </a:lnTo>
                  <a:lnTo>
                    <a:pt x="1912" y="66"/>
                  </a:lnTo>
                  <a:lnTo>
                    <a:pt x="2647" y="117"/>
                  </a:lnTo>
                  <a:lnTo>
                    <a:pt x="3458" y="153"/>
                  </a:lnTo>
                  <a:lnTo>
                    <a:pt x="4334" y="173"/>
                  </a:lnTo>
                  <a:close/>
                </a:path>
              </a:pathLst>
            </a:custGeom>
            <a:solidFill>
              <a:srgbClr val="F0F2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16"/>
            <p:cNvSpPr>
              <a:spLocks/>
            </p:cNvSpPr>
            <p:nvPr/>
          </p:nvSpPr>
          <p:spPr bwMode="auto">
            <a:xfrm>
              <a:off x="1756" y="7910"/>
              <a:ext cx="8671" cy="2023"/>
            </a:xfrm>
            <a:custGeom>
              <a:avLst/>
              <a:gdLst/>
              <a:ahLst/>
              <a:cxnLst>
                <a:cxn ang="0">
                  <a:pos x="4334" y="157"/>
                </a:cxn>
                <a:cxn ang="0">
                  <a:pos x="5203" y="140"/>
                </a:cxn>
                <a:cxn ang="0">
                  <a:pos x="6018" y="104"/>
                </a:cxn>
                <a:cxn ang="0">
                  <a:pos x="6752" y="60"/>
                </a:cxn>
                <a:cxn ang="0">
                  <a:pos x="7397" y="23"/>
                </a:cxn>
                <a:cxn ang="0">
                  <a:pos x="7927" y="0"/>
                </a:cxn>
                <a:cxn ang="0">
                  <a:pos x="8329" y="10"/>
                </a:cxn>
                <a:cxn ang="0">
                  <a:pos x="8581" y="67"/>
                </a:cxn>
                <a:cxn ang="0">
                  <a:pos x="8671" y="180"/>
                </a:cxn>
                <a:cxn ang="0">
                  <a:pos x="8581" y="371"/>
                </a:cxn>
                <a:cxn ang="0">
                  <a:pos x="8329" y="631"/>
                </a:cxn>
                <a:cxn ang="0">
                  <a:pos x="7927" y="931"/>
                </a:cxn>
                <a:cxn ang="0">
                  <a:pos x="7397" y="1245"/>
                </a:cxn>
                <a:cxn ang="0">
                  <a:pos x="6752" y="1539"/>
                </a:cxn>
                <a:cxn ang="0">
                  <a:pos x="6018" y="1789"/>
                </a:cxn>
                <a:cxn ang="0">
                  <a:pos x="5203" y="1956"/>
                </a:cxn>
                <a:cxn ang="0">
                  <a:pos x="4334" y="2023"/>
                </a:cxn>
                <a:cxn ang="0">
                  <a:pos x="3458" y="1956"/>
                </a:cxn>
                <a:cxn ang="0">
                  <a:pos x="2647" y="1789"/>
                </a:cxn>
                <a:cxn ang="0">
                  <a:pos x="1912" y="1539"/>
                </a:cxn>
                <a:cxn ang="0">
                  <a:pos x="1271" y="1245"/>
                </a:cxn>
                <a:cxn ang="0">
                  <a:pos x="738" y="931"/>
                </a:cxn>
                <a:cxn ang="0">
                  <a:pos x="339" y="631"/>
                </a:cxn>
                <a:cxn ang="0">
                  <a:pos x="87" y="371"/>
                </a:cxn>
                <a:cxn ang="0">
                  <a:pos x="0" y="180"/>
                </a:cxn>
                <a:cxn ang="0">
                  <a:pos x="87" y="67"/>
                </a:cxn>
                <a:cxn ang="0">
                  <a:pos x="339" y="10"/>
                </a:cxn>
                <a:cxn ang="0">
                  <a:pos x="738" y="0"/>
                </a:cxn>
                <a:cxn ang="0">
                  <a:pos x="1271" y="23"/>
                </a:cxn>
                <a:cxn ang="0">
                  <a:pos x="1912" y="60"/>
                </a:cxn>
                <a:cxn ang="0">
                  <a:pos x="2647" y="104"/>
                </a:cxn>
                <a:cxn ang="0">
                  <a:pos x="3458" y="140"/>
                </a:cxn>
                <a:cxn ang="0">
                  <a:pos x="4334" y="157"/>
                </a:cxn>
              </a:cxnLst>
              <a:rect l="0" t="0" r="r" b="b"/>
              <a:pathLst>
                <a:path w="8671" h="2023">
                  <a:moveTo>
                    <a:pt x="4334" y="157"/>
                  </a:moveTo>
                  <a:lnTo>
                    <a:pt x="5203" y="140"/>
                  </a:lnTo>
                  <a:lnTo>
                    <a:pt x="6018" y="104"/>
                  </a:lnTo>
                  <a:lnTo>
                    <a:pt x="6752" y="60"/>
                  </a:lnTo>
                  <a:lnTo>
                    <a:pt x="7397" y="23"/>
                  </a:lnTo>
                  <a:lnTo>
                    <a:pt x="7927" y="0"/>
                  </a:lnTo>
                  <a:lnTo>
                    <a:pt x="8329" y="10"/>
                  </a:lnTo>
                  <a:lnTo>
                    <a:pt x="8581" y="67"/>
                  </a:lnTo>
                  <a:lnTo>
                    <a:pt x="8671" y="180"/>
                  </a:lnTo>
                  <a:lnTo>
                    <a:pt x="8581" y="371"/>
                  </a:lnTo>
                  <a:lnTo>
                    <a:pt x="8329" y="631"/>
                  </a:lnTo>
                  <a:lnTo>
                    <a:pt x="7927" y="931"/>
                  </a:lnTo>
                  <a:lnTo>
                    <a:pt x="7397" y="1245"/>
                  </a:lnTo>
                  <a:lnTo>
                    <a:pt x="6752" y="1539"/>
                  </a:lnTo>
                  <a:lnTo>
                    <a:pt x="6018" y="1789"/>
                  </a:lnTo>
                  <a:lnTo>
                    <a:pt x="5203" y="1956"/>
                  </a:lnTo>
                  <a:lnTo>
                    <a:pt x="4334" y="2023"/>
                  </a:lnTo>
                  <a:lnTo>
                    <a:pt x="3458" y="1956"/>
                  </a:lnTo>
                  <a:lnTo>
                    <a:pt x="2647" y="1789"/>
                  </a:lnTo>
                  <a:lnTo>
                    <a:pt x="1912" y="1539"/>
                  </a:lnTo>
                  <a:lnTo>
                    <a:pt x="1271" y="1245"/>
                  </a:lnTo>
                  <a:lnTo>
                    <a:pt x="738" y="931"/>
                  </a:lnTo>
                  <a:lnTo>
                    <a:pt x="339" y="631"/>
                  </a:lnTo>
                  <a:lnTo>
                    <a:pt x="87" y="371"/>
                  </a:lnTo>
                  <a:lnTo>
                    <a:pt x="0" y="180"/>
                  </a:lnTo>
                  <a:lnTo>
                    <a:pt x="87" y="67"/>
                  </a:lnTo>
                  <a:lnTo>
                    <a:pt x="339" y="10"/>
                  </a:lnTo>
                  <a:lnTo>
                    <a:pt x="738" y="0"/>
                  </a:lnTo>
                  <a:lnTo>
                    <a:pt x="1271" y="23"/>
                  </a:lnTo>
                  <a:lnTo>
                    <a:pt x="1912" y="60"/>
                  </a:lnTo>
                  <a:lnTo>
                    <a:pt x="2647" y="104"/>
                  </a:lnTo>
                  <a:lnTo>
                    <a:pt x="3458" y="140"/>
                  </a:lnTo>
                  <a:lnTo>
                    <a:pt x="4334" y="157"/>
                  </a:lnTo>
                  <a:close/>
                </a:path>
              </a:pathLst>
            </a:custGeom>
            <a:solidFill>
              <a:srgbClr val="E8EDF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17"/>
            <p:cNvSpPr>
              <a:spLocks/>
            </p:cNvSpPr>
            <p:nvPr/>
          </p:nvSpPr>
          <p:spPr bwMode="auto">
            <a:xfrm>
              <a:off x="1756" y="7933"/>
              <a:ext cx="8671" cy="1937"/>
            </a:xfrm>
            <a:custGeom>
              <a:avLst/>
              <a:gdLst/>
              <a:ahLst/>
              <a:cxnLst>
                <a:cxn ang="0">
                  <a:pos x="4334" y="144"/>
                </a:cxn>
                <a:cxn ang="0">
                  <a:pos x="5203" y="127"/>
                </a:cxn>
                <a:cxn ang="0">
                  <a:pos x="6018" y="94"/>
                </a:cxn>
                <a:cxn ang="0">
                  <a:pos x="6752" y="51"/>
                </a:cxn>
                <a:cxn ang="0">
                  <a:pos x="7397" y="20"/>
                </a:cxn>
                <a:cxn ang="0">
                  <a:pos x="7927" y="0"/>
                </a:cxn>
                <a:cxn ang="0">
                  <a:pos x="8329" y="14"/>
                </a:cxn>
                <a:cxn ang="0">
                  <a:pos x="8581" y="71"/>
                </a:cxn>
                <a:cxn ang="0">
                  <a:pos x="8671" y="181"/>
                </a:cxn>
                <a:cxn ang="0">
                  <a:pos x="8581" y="361"/>
                </a:cxn>
                <a:cxn ang="0">
                  <a:pos x="8329" y="611"/>
                </a:cxn>
                <a:cxn ang="0">
                  <a:pos x="7927" y="898"/>
                </a:cxn>
                <a:cxn ang="0">
                  <a:pos x="7397" y="1199"/>
                </a:cxn>
                <a:cxn ang="0">
                  <a:pos x="6752" y="1476"/>
                </a:cxn>
                <a:cxn ang="0">
                  <a:pos x="6018" y="1713"/>
                </a:cxn>
                <a:cxn ang="0">
                  <a:pos x="5203" y="1873"/>
                </a:cxn>
                <a:cxn ang="0">
                  <a:pos x="4334" y="1937"/>
                </a:cxn>
                <a:cxn ang="0">
                  <a:pos x="3458" y="1873"/>
                </a:cxn>
                <a:cxn ang="0">
                  <a:pos x="2647" y="1713"/>
                </a:cxn>
                <a:cxn ang="0">
                  <a:pos x="1912" y="1476"/>
                </a:cxn>
                <a:cxn ang="0">
                  <a:pos x="1271" y="1199"/>
                </a:cxn>
                <a:cxn ang="0">
                  <a:pos x="738" y="898"/>
                </a:cxn>
                <a:cxn ang="0">
                  <a:pos x="339" y="611"/>
                </a:cxn>
                <a:cxn ang="0">
                  <a:pos x="87" y="361"/>
                </a:cxn>
                <a:cxn ang="0">
                  <a:pos x="0" y="181"/>
                </a:cxn>
                <a:cxn ang="0">
                  <a:pos x="87" y="71"/>
                </a:cxn>
                <a:cxn ang="0">
                  <a:pos x="339" y="14"/>
                </a:cxn>
                <a:cxn ang="0">
                  <a:pos x="738" y="0"/>
                </a:cxn>
                <a:cxn ang="0">
                  <a:pos x="1271" y="20"/>
                </a:cxn>
                <a:cxn ang="0">
                  <a:pos x="1912" y="51"/>
                </a:cxn>
                <a:cxn ang="0">
                  <a:pos x="2647" y="94"/>
                </a:cxn>
                <a:cxn ang="0">
                  <a:pos x="3458" y="127"/>
                </a:cxn>
                <a:cxn ang="0">
                  <a:pos x="4334" y="144"/>
                </a:cxn>
              </a:cxnLst>
              <a:rect l="0" t="0" r="r" b="b"/>
              <a:pathLst>
                <a:path w="8671" h="1937">
                  <a:moveTo>
                    <a:pt x="4334" y="144"/>
                  </a:moveTo>
                  <a:lnTo>
                    <a:pt x="5203" y="127"/>
                  </a:lnTo>
                  <a:lnTo>
                    <a:pt x="6018" y="94"/>
                  </a:lnTo>
                  <a:lnTo>
                    <a:pt x="6752" y="51"/>
                  </a:lnTo>
                  <a:lnTo>
                    <a:pt x="7397" y="20"/>
                  </a:lnTo>
                  <a:lnTo>
                    <a:pt x="7927" y="0"/>
                  </a:lnTo>
                  <a:lnTo>
                    <a:pt x="8329" y="14"/>
                  </a:lnTo>
                  <a:lnTo>
                    <a:pt x="8581" y="71"/>
                  </a:lnTo>
                  <a:lnTo>
                    <a:pt x="8671" y="181"/>
                  </a:lnTo>
                  <a:lnTo>
                    <a:pt x="8581" y="361"/>
                  </a:lnTo>
                  <a:lnTo>
                    <a:pt x="8329" y="611"/>
                  </a:lnTo>
                  <a:lnTo>
                    <a:pt x="7927" y="898"/>
                  </a:lnTo>
                  <a:lnTo>
                    <a:pt x="7397" y="1199"/>
                  </a:lnTo>
                  <a:lnTo>
                    <a:pt x="6752" y="1476"/>
                  </a:lnTo>
                  <a:lnTo>
                    <a:pt x="6018" y="1713"/>
                  </a:lnTo>
                  <a:lnTo>
                    <a:pt x="5203" y="1873"/>
                  </a:lnTo>
                  <a:lnTo>
                    <a:pt x="4334" y="1937"/>
                  </a:lnTo>
                  <a:lnTo>
                    <a:pt x="3458" y="1873"/>
                  </a:lnTo>
                  <a:lnTo>
                    <a:pt x="2647" y="1713"/>
                  </a:lnTo>
                  <a:lnTo>
                    <a:pt x="1912" y="1476"/>
                  </a:lnTo>
                  <a:lnTo>
                    <a:pt x="1271" y="1199"/>
                  </a:lnTo>
                  <a:lnTo>
                    <a:pt x="738" y="898"/>
                  </a:lnTo>
                  <a:lnTo>
                    <a:pt x="339" y="611"/>
                  </a:lnTo>
                  <a:lnTo>
                    <a:pt x="87" y="361"/>
                  </a:lnTo>
                  <a:lnTo>
                    <a:pt x="0" y="181"/>
                  </a:lnTo>
                  <a:lnTo>
                    <a:pt x="87" y="71"/>
                  </a:lnTo>
                  <a:lnTo>
                    <a:pt x="339" y="14"/>
                  </a:lnTo>
                  <a:lnTo>
                    <a:pt x="738" y="0"/>
                  </a:lnTo>
                  <a:lnTo>
                    <a:pt x="1271" y="20"/>
                  </a:lnTo>
                  <a:lnTo>
                    <a:pt x="1912" y="51"/>
                  </a:lnTo>
                  <a:lnTo>
                    <a:pt x="2647" y="94"/>
                  </a:lnTo>
                  <a:lnTo>
                    <a:pt x="3458" y="127"/>
                  </a:lnTo>
                  <a:lnTo>
                    <a:pt x="4334" y="144"/>
                  </a:lnTo>
                  <a:close/>
                </a:path>
              </a:pathLst>
            </a:custGeom>
            <a:solidFill>
              <a:srgbClr val="E0E6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8"/>
            <p:cNvSpPr>
              <a:spLocks/>
            </p:cNvSpPr>
            <p:nvPr/>
          </p:nvSpPr>
          <p:spPr bwMode="auto">
            <a:xfrm>
              <a:off x="1756" y="7957"/>
              <a:ext cx="8671" cy="1846"/>
            </a:xfrm>
            <a:custGeom>
              <a:avLst/>
              <a:gdLst/>
              <a:ahLst/>
              <a:cxnLst>
                <a:cxn ang="0">
                  <a:pos x="4334" y="127"/>
                </a:cxn>
                <a:cxn ang="0">
                  <a:pos x="5203" y="113"/>
                </a:cxn>
                <a:cxn ang="0">
                  <a:pos x="6018" y="80"/>
                </a:cxn>
                <a:cxn ang="0">
                  <a:pos x="6752" y="43"/>
                </a:cxn>
                <a:cxn ang="0">
                  <a:pos x="7397" y="17"/>
                </a:cxn>
                <a:cxn ang="0">
                  <a:pos x="7927" y="0"/>
                </a:cxn>
                <a:cxn ang="0">
                  <a:pos x="8329" y="17"/>
                </a:cxn>
                <a:cxn ang="0">
                  <a:pos x="8581" y="70"/>
                </a:cxn>
                <a:cxn ang="0">
                  <a:pos x="8671" y="180"/>
                </a:cxn>
                <a:cxn ang="0">
                  <a:pos x="8581" y="354"/>
                </a:cxn>
                <a:cxn ang="0">
                  <a:pos x="8329" y="591"/>
                </a:cxn>
                <a:cxn ang="0">
                  <a:pos x="7927" y="864"/>
                </a:cxn>
                <a:cxn ang="0">
                  <a:pos x="7397" y="1148"/>
                </a:cxn>
                <a:cxn ang="0">
                  <a:pos x="6752" y="1412"/>
                </a:cxn>
                <a:cxn ang="0">
                  <a:pos x="6018" y="1636"/>
                </a:cxn>
                <a:cxn ang="0">
                  <a:pos x="5203" y="1786"/>
                </a:cxn>
                <a:cxn ang="0">
                  <a:pos x="4334" y="1846"/>
                </a:cxn>
                <a:cxn ang="0">
                  <a:pos x="3458" y="1786"/>
                </a:cxn>
                <a:cxn ang="0">
                  <a:pos x="2647" y="1636"/>
                </a:cxn>
                <a:cxn ang="0">
                  <a:pos x="1912" y="1412"/>
                </a:cxn>
                <a:cxn ang="0">
                  <a:pos x="1271" y="1148"/>
                </a:cxn>
                <a:cxn ang="0">
                  <a:pos x="738" y="864"/>
                </a:cxn>
                <a:cxn ang="0">
                  <a:pos x="339" y="591"/>
                </a:cxn>
                <a:cxn ang="0">
                  <a:pos x="87" y="354"/>
                </a:cxn>
                <a:cxn ang="0">
                  <a:pos x="0" y="180"/>
                </a:cxn>
                <a:cxn ang="0">
                  <a:pos x="87" y="70"/>
                </a:cxn>
                <a:cxn ang="0">
                  <a:pos x="339" y="17"/>
                </a:cxn>
                <a:cxn ang="0">
                  <a:pos x="738" y="0"/>
                </a:cxn>
                <a:cxn ang="0">
                  <a:pos x="1271" y="17"/>
                </a:cxn>
                <a:cxn ang="0">
                  <a:pos x="1912" y="43"/>
                </a:cxn>
                <a:cxn ang="0">
                  <a:pos x="2647" y="80"/>
                </a:cxn>
                <a:cxn ang="0">
                  <a:pos x="3458" y="113"/>
                </a:cxn>
                <a:cxn ang="0">
                  <a:pos x="4334" y="127"/>
                </a:cxn>
              </a:cxnLst>
              <a:rect l="0" t="0" r="r" b="b"/>
              <a:pathLst>
                <a:path w="8671" h="1846">
                  <a:moveTo>
                    <a:pt x="4334" y="127"/>
                  </a:moveTo>
                  <a:lnTo>
                    <a:pt x="5203" y="113"/>
                  </a:lnTo>
                  <a:lnTo>
                    <a:pt x="6018" y="80"/>
                  </a:lnTo>
                  <a:lnTo>
                    <a:pt x="6752" y="43"/>
                  </a:lnTo>
                  <a:lnTo>
                    <a:pt x="7397" y="17"/>
                  </a:lnTo>
                  <a:lnTo>
                    <a:pt x="7927" y="0"/>
                  </a:lnTo>
                  <a:lnTo>
                    <a:pt x="8329" y="17"/>
                  </a:lnTo>
                  <a:lnTo>
                    <a:pt x="8581" y="70"/>
                  </a:lnTo>
                  <a:lnTo>
                    <a:pt x="8671" y="180"/>
                  </a:lnTo>
                  <a:lnTo>
                    <a:pt x="8581" y="354"/>
                  </a:lnTo>
                  <a:lnTo>
                    <a:pt x="8329" y="591"/>
                  </a:lnTo>
                  <a:lnTo>
                    <a:pt x="7927" y="864"/>
                  </a:lnTo>
                  <a:lnTo>
                    <a:pt x="7397" y="1148"/>
                  </a:lnTo>
                  <a:lnTo>
                    <a:pt x="6752" y="1412"/>
                  </a:lnTo>
                  <a:lnTo>
                    <a:pt x="6018" y="1636"/>
                  </a:lnTo>
                  <a:lnTo>
                    <a:pt x="5203" y="1786"/>
                  </a:lnTo>
                  <a:lnTo>
                    <a:pt x="4334" y="1846"/>
                  </a:lnTo>
                  <a:lnTo>
                    <a:pt x="3458" y="1786"/>
                  </a:lnTo>
                  <a:lnTo>
                    <a:pt x="2647" y="1636"/>
                  </a:lnTo>
                  <a:lnTo>
                    <a:pt x="1912" y="1412"/>
                  </a:lnTo>
                  <a:lnTo>
                    <a:pt x="1271" y="1148"/>
                  </a:lnTo>
                  <a:lnTo>
                    <a:pt x="738" y="864"/>
                  </a:lnTo>
                  <a:lnTo>
                    <a:pt x="339" y="591"/>
                  </a:lnTo>
                  <a:lnTo>
                    <a:pt x="87" y="354"/>
                  </a:lnTo>
                  <a:lnTo>
                    <a:pt x="0" y="180"/>
                  </a:lnTo>
                  <a:lnTo>
                    <a:pt x="87" y="70"/>
                  </a:lnTo>
                  <a:lnTo>
                    <a:pt x="339" y="17"/>
                  </a:lnTo>
                  <a:lnTo>
                    <a:pt x="738" y="0"/>
                  </a:lnTo>
                  <a:lnTo>
                    <a:pt x="1271" y="17"/>
                  </a:lnTo>
                  <a:lnTo>
                    <a:pt x="1912" y="43"/>
                  </a:lnTo>
                  <a:lnTo>
                    <a:pt x="2647" y="80"/>
                  </a:lnTo>
                  <a:lnTo>
                    <a:pt x="3458" y="113"/>
                  </a:lnTo>
                  <a:lnTo>
                    <a:pt x="4334" y="127"/>
                  </a:lnTo>
                  <a:close/>
                </a:path>
              </a:pathLst>
            </a:custGeom>
            <a:solidFill>
              <a:srgbClr val="D9E0E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20"/>
            <p:cNvSpPr>
              <a:spLocks/>
            </p:cNvSpPr>
            <p:nvPr/>
          </p:nvSpPr>
          <p:spPr bwMode="auto">
            <a:xfrm>
              <a:off x="1756" y="7980"/>
              <a:ext cx="8671" cy="1760"/>
            </a:xfrm>
            <a:custGeom>
              <a:avLst/>
              <a:gdLst/>
              <a:ahLst/>
              <a:cxnLst>
                <a:cxn ang="0">
                  <a:pos x="4334" y="110"/>
                </a:cxn>
                <a:cxn ang="0">
                  <a:pos x="5203" y="97"/>
                </a:cxn>
                <a:cxn ang="0">
                  <a:pos x="6018" y="70"/>
                </a:cxn>
                <a:cxn ang="0">
                  <a:pos x="6752" y="37"/>
                </a:cxn>
                <a:cxn ang="0">
                  <a:pos x="7397" y="14"/>
                </a:cxn>
                <a:cxn ang="0">
                  <a:pos x="7927" y="0"/>
                </a:cxn>
                <a:cxn ang="0">
                  <a:pos x="8329" y="20"/>
                </a:cxn>
                <a:cxn ang="0">
                  <a:pos x="8581" y="74"/>
                </a:cxn>
                <a:cxn ang="0">
                  <a:pos x="8671" y="177"/>
                </a:cxn>
                <a:cxn ang="0">
                  <a:pos x="8581" y="344"/>
                </a:cxn>
                <a:cxn ang="0">
                  <a:pos x="8329" y="571"/>
                </a:cxn>
                <a:cxn ang="0">
                  <a:pos x="7927" y="828"/>
                </a:cxn>
                <a:cxn ang="0">
                  <a:pos x="7397" y="1099"/>
                </a:cxn>
                <a:cxn ang="0">
                  <a:pos x="6752" y="1349"/>
                </a:cxn>
                <a:cxn ang="0">
                  <a:pos x="6018" y="1559"/>
                </a:cxn>
                <a:cxn ang="0">
                  <a:pos x="5203" y="1703"/>
                </a:cxn>
                <a:cxn ang="0">
                  <a:pos x="4334" y="1760"/>
                </a:cxn>
                <a:cxn ang="0">
                  <a:pos x="3458" y="1703"/>
                </a:cxn>
                <a:cxn ang="0">
                  <a:pos x="2647" y="1559"/>
                </a:cxn>
                <a:cxn ang="0">
                  <a:pos x="1912" y="1349"/>
                </a:cxn>
                <a:cxn ang="0">
                  <a:pos x="1271" y="1099"/>
                </a:cxn>
                <a:cxn ang="0">
                  <a:pos x="738" y="828"/>
                </a:cxn>
                <a:cxn ang="0">
                  <a:pos x="339" y="571"/>
                </a:cxn>
                <a:cxn ang="0">
                  <a:pos x="87" y="344"/>
                </a:cxn>
                <a:cxn ang="0">
                  <a:pos x="0" y="177"/>
                </a:cxn>
                <a:cxn ang="0">
                  <a:pos x="87" y="74"/>
                </a:cxn>
                <a:cxn ang="0">
                  <a:pos x="339" y="20"/>
                </a:cxn>
                <a:cxn ang="0">
                  <a:pos x="738" y="0"/>
                </a:cxn>
                <a:cxn ang="0">
                  <a:pos x="1271" y="14"/>
                </a:cxn>
                <a:cxn ang="0">
                  <a:pos x="1912" y="37"/>
                </a:cxn>
                <a:cxn ang="0">
                  <a:pos x="2647" y="70"/>
                </a:cxn>
                <a:cxn ang="0">
                  <a:pos x="3458" y="97"/>
                </a:cxn>
                <a:cxn ang="0">
                  <a:pos x="4334" y="110"/>
                </a:cxn>
              </a:cxnLst>
              <a:rect l="0" t="0" r="r" b="b"/>
              <a:pathLst>
                <a:path w="8671" h="1760">
                  <a:moveTo>
                    <a:pt x="4334" y="110"/>
                  </a:moveTo>
                  <a:lnTo>
                    <a:pt x="5203" y="97"/>
                  </a:lnTo>
                  <a:lnTo>
                    <a:pt x="6018" y="70"/>
                  </a:lnTo>
                  <a:lnTo>
                    <a:pt x="6752" y="37"/>
                  </a:lnTo>
                  <a:lnTo>
                    <a:pt x="7397" y="14"/>
                  </a:lnTo>
                  <a:lnTo>
                    <a:pt x="7927" y="0"/>
                  </a:lnTo>
                  <a:lnTo>
                    <a:pt x="8329" y="20"/>
                  </a:lnTo>
                  <a:lnTo>
                    <a:pt x="8581" y="74"/>
                  </a:lnTo>
                  <a:lnTo>
                    <a:pt x="8671" y="177"/>
                  </a:lnTo>
                  <a:lnTo>
                    <a:pt x="8581" y="344"/>
                  </a:lnTo>
                  <a:lnTo>
                    <a:pt x="8329" y="571"/>
                  </a:lnTo>
                  <a:lnTo>
                    <a:pt x="7927" y="828"/>
                  </a:lnTo>
                  <a:lnTo>
                    <a:pt x="7397" y="1099"/>
                  </a:lnTo>
                  <a:lnTo>
                    <a:pt x="6752" y="1349"/>
                  </a:lnTo>
                  <a:lnTo>
                    <a:pt x="6018" y="1559"/>
                  </a:lnTo>
                  <a:lnTo>
                    <a:pt x="5203" y="1703"/>
                  </a:lnTo>
                  <a:lnTo>
                    <a:pt x="4334" y="1760"/>
                  </a:lnTo>
                  <a:lnTo>
                    <a:pt x="3458" y="1703"/>
                  </a:lnTo>
                  <a:lnTo>
                    <a:pt x="2647" y="1559"/>
                  </a:lnTo>
                  <a:lnTo>
                    <a:pt x="1912" y="1349"/>
                  </a:lnTo>
                  <a:lnTo>
                    <a:pt x="1271" y="1099"/>
                  </a:lnTo>
                  <a:lnTo>
                    <a:pt x="738" y="828"/>
                  </a:lnTo>
                  <a:lnTo>
                    <a:pt x="339" y="571"/>
                  </a:lnTo>
                  <a:lnTo>
                    <a:pt x="87" y="344"/>
                  </a:lnTo>
                  <a:lnTo>
                    <a:pt x="0" y="177"/>
                  </a:lnTo>
                  <a:lnTo>
                    <a:pt x="87" y="74"/>
                  </a:lnTo>
                  <a:lnTo>
                    <a:pt x="339" y="20"/>
                  </a:lnTo>
                  <a:lnTo>
                    <a:pt x="738" y="0"/>
                  </a:lnTo>
                  <a:lnTo>
                    <a:pt x="1271" y="14"/>
                  </a:lnTo>
                  <a:lnTo>
                    <a:pt x="1912" y="37"/>
                  </a:lnTo>
                  <a:lnTo>
                    <a:pt x="2647" y="70"/>
                  </a:lnTo>
                  <a:lnTo>
                    <a:pt x="3458" y="97"/>
                  </a:lnTo>
                  <a:lnTo>
                    <a:pt x="4334" y="110"/>
                  </a:lnTo>
                  <a:close/>
                </a:path>
              </a:pathLst>
            </a:custGeom>
            <a:solidFill>
              <a:srgbClr val="D4DB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23"/>
            <p:cNvSpPr>
              <a:spLocks/>
            </p:cNvSpPr>
            <p:nvPr/>
          </p:nvSpPr>
          <p:spPr bwMode="auto">
            <a:xfrm>
              <a:off x="1756" y="8007"/>
              <a:ext cx="8671" cy="1669"/>
            </a:xfrm>
            <a:custGeom>
              <a:avLst/>
              <a:gdLst/>
              <a:ahLst/>
              <a:cxnLst>
                <a:cxn ang="0">
                  <a:pos x="4334" y="93"/>
                </a:cxn>
                <a:cxn ang="0">
                  <a:pos x="5203" y="80"/>
                </a:cxn>
                <a:cxn ang="0">
                  <a:pos x="6018" y="57"/>
                </a:cxn>
                <a:cxn ang="0">
                  <a:pos x="6752" y="27"/>
                </a:cxn>
                <a:cxn ang="0">
                  <a:pos x="7397" y="7"/>
                </a:cxn>
                <a:cxn ang="0">
                  <a:pos x="7927" y="0"/>
                </a:cxn>
                <a:cxn ang="0">
                  <a:pos x="8329" y="20"/>
                </a:cxn>
                <a:cxn ang="0">
                  <a:pos x="8581" y="73"/>
                </a:cxn>
                <a:cxn ang="0">
                  <a:pos x="8671" y="177"/>
                </a:cxn>
                <a:cxn ang="0">
                  <a:pos x="8581" y="334"/>
                </a:cxn>
                <a:cxn ang="0">
                  <a:pos x="8329" y="547"/>
                </a:cxn>
                <a:cxn ang="0">
                  <a:pos x="7927" y="791"/>
                </a:cxn>
                <a:cxn ang="0">
                  <a:pos x="7397" y="1048"/>
                </a:cxn>
                <a:cxn ang="0">
                  <a:pos x="6752" y="1282"/>
                </a:cxn>
                <a:cxn ang="0">
                  <a:pos x="6018" y="1482"/>
                </a:cxn>
                <a:cxn ang="0">
                  <a:pos x="5203" y="1616"/>
                </a:cxn>
                <a:cxn ang="0">
                  <a:pos x="4334" y="1669"/>
                </a:cxn>
                <a:cxn ang="0">
                  <a:pos x="3458" y="1616"/>
                </a:cxn>
                <a:cxn ang="0">
                  <a:pos x="2647" y="1482"/>
                </a:cxn>
                <a:cxn ang="0">
                  <a:pos x="1912" y="1282"/>
                </a:cxn>
                <a:cxn ang="0">
                  <a:pos x="1271" y="1048"/>
                </a:cxn>
                <a:cxn ang="0">
                  <a:pos x="738" y="791"/>
                </a:cxn>
                <a:cxn ang="0">
                  <a:pos x="339" y="547"/>
                </a:cxn>
                <a:cxn ang="0">
                  <a:pos x="87" y="334"/>
                </a:cxn>
                <a:cxn ang="0">
                  <a:pos x="0" y="177"/>
                </a:cxn>
                <a:cxn ang="0">
                  <a:pos x="87" y="73"/>
                </a:cxn>
                <a:cxn ang="0">
                  <a:pos x="339" y="20"/>
                </a:cxn>
                <a:cxn ang="0">
                  <a:pos x="738" y="0"/>
                </a:cxn>
                <a:cxn ang="0">
                  <a:pos x="1271" y="7"/>
                </a:cxn>
                <a:cxn ang="0">
                  <a:pos x="1912" y="27"/>
                </a:cxn>
                <a:cxn ang="0">
                  <a:pos x="2647" y="57"/>
                </a:cxn>
                <a:cxn ang="0">
                  <a:pos x="3458" y="80"/>
                </a:cxn>
                <a:cxn ang="0">
                  <a:pos x="4334" y="93"/>
                </a:cxn>
              </a:cxnLst>
              <a:rect l="0" t="0" r="r" b="b"/>
              <a:pathLst>
                <a:path w="8671" h="1669">
                  <a:moveTo>
                    <a:pt x="4334" y="93"/>
                  </a:moveTo>
                  <a:lnTo>
                    <a:pt x="5203" y="80"/>
                  </a:lnTo>
                  <a:lnTo>
                    <a:pt x="6018" y="57"/>
                  </a:lnTo>
                  <a:lnTo>
                    <a:pt x="6752" y="27"/>
                  </a:lnTo>
                  <a:lnTo>
                    <a:pt x="7397" y="7"/>
                  </a:lnTo>
                  <a:lnTo>
                    <a:pt x="7927" y="0"/>
                  </a:lnTo>
                  <a:lnTo>
                    <a:pt x="8329" y="20"/>
                  </a:lnTo>
                  <a:lnTo>
                    <a:pt x="8581" y="73"/>
                  </a:lnTo>
                  <a:lnTo>
                    <a:pt x="8671" y="177"/>
                  </a:lnTo>
                  <a:lnTo>
                    <a:pt x="8581" y="334"/>
                  </a:lnTo>
                  <a:lnTo>
                    <a:pt x="8329" y="547"/>
                  </a:lnTo>
                  <a:lnTo>
                    <a:pt x="7927" y="791"/>
                  </a:lnTo>
                  <a:lnTo>
                    <a:pt x="7397" y="1048"/>
                  </a:lnTo>
                  <a:lnTo>
                    <a:pt x="6752" y="1282"/>
                  </a:lnTo>
                  <a:lnTo>
                    <a:pt x="6018" y="1482"/>
                  </a:lnTo>
                  <a:lnTo>
                    <a:pt x="5203" y="1616"/>
                  </a:lnTo>
                  <a:lnTo>
                    <a:pt x="4334" y="1669"/>
                  </a:lnTo>
                  <a:lnTo>
                    <a:pt x="3458" y="1616"/>
                  </a:lnTo>
                  <a:lnTo>
                    <a:pt x="2647" y="1482"/>
                  </a:lnTo>
                  <a:lnTo>
                    <a:pt x="1912" y="1282"/>
                  </a:lnTo>
                  <a:lnTo>
                    <a:pt x="1271" y="1048"/>
                  </a:lnTo>
                  <a:lnTo>
                    <a:pt x="738" y="791"/>
                  </a:lnTo>
                  <a:lnTo>
                    <a:pt x="339" y="547"/>
                  </a:lnTo>
                  <a:lnTo>
                    <a:pt x="87" y="334"/>
                  </a:lnTo>
                  <a:lnTo>
                    <a:pt x="0" y="177"/>
                  </a:lnTo>
                  <a:lnTo>
                    <a:pt x="87" y="73"/>
                  </a:lnTo>
                  <a:lnTo>
                    <a:pt x="339" y="20"/>
                  </a:lnTo>
                  <a:lnTo>
                    <a:pt x="738" y="0"/>
                  </a:lnTo>
                  <a:lnTo>
                    <a:pt x="1271" y="7"/>
                  </a:lnTo>
                  <a:lnTo>
                    <a:pt x="1912" y="27"/>
                  </a:lnTo>
                  <a:lnTo>
                    <a:pt x="2647" y="57"/>
                  </a:lnTo>
                  <a:lnTo>
                    <a:pt x="3458" y="80"/>
                  </a:lnTo>
                  <a:lnTo>
                    <a:pt x="4334" y="93"/>
                  </a:lnTo>
                  <a:close/>
                </a:path>
              </a:pathLst>
            </a:custGeom>
            <a:solidFill>
              <a:srgbClr val="CCD4D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24"/>
            <p:cNvSpPr>
              <a:spLocks/>
            </p:cNvSpPr>
            <p:nvPr/>
          </p:nvSpPr>
          <p:spPr bwMode="auto">
            <a:xfrm>
              <a:off x="1756" y="8030"/>
              <a:ext cx="8671" cy="1579"/>
            </a:xfrm>
            <a:custGeom>
              <a:avLst/>
              <a:gdLst/>
              <a:ahLst/>
              <a:cxnLst>
                <a:cxn ang="0">
                  <a:pos x="4334" y="80"/>
                </a:cxn>
                <a:cxn ang="0">
                  <a:pos x="5203" y="67"/>
                </a:cxn>
                <a:cxn ang="0">
                  <a:pos x="6018" y="47"/>
                </a:cxn>
                <a:cxn ang="0">
                  <a:pos x="6752" y="24"/>
                </a:cxn>
                <a:cxn ang="0">
                  <a:pos x="7397" y="7"/>
                </a:cxn>
                <a:cxn ang="0">
                  <a:pos x="7927" y="0"/>
                </a:cxn>
                <a:cxn ang="0">
                  <a:pos x="8329" y="24"/>
                </a:cxn>
                <a:cxn ang="0">
                  <a:pos x="8581" y="77"/>
                </a:cxn>
                <a:cxn ang="0">
                  <a:pos x="8671" y="174"/>
                </a:cxn>
                <a:cxn ang="0">
                  <a:pos x="8581" y="324"/>
                </a:cxn>
                <a:cxn ang="0">
                  <a:pos x="8329" y="528"/>
                </a:cxn>
                <a:cxn ang="0">
                  <a:pos x="7927" y="755"/>
                </a:cxn>
                <a:cxn ang="0">
                  <a:pos x="7397" y="995"/>
                </a:cxn>
                <a:cxn ang="0">
                  <a:pos x="6752" y="1215"/>
                </a:cxn>
                <a:cxn ang="0">
                  <a:pos x="6018" y="1402"/>
                </a:cxn>
                <a:cxn ang="0">
                  <a:pos x="5203" y="1529"/>
                </a:cxn>
                <a:cxn ang="0">
                  <a:pos x="4334" y="1579"/>
                </a:cxn>
                <a:cxn ang="0">
                  <a:pos x="3458" y="1529"/>
                </a:cxn>
                <a:cxn ang="0">
                  <a:pos x="2647" y="1402"/>
                </a:cxn>
                <a:cxn ang="0">
                  <a:pos x="1912" y="1215"/>
                </a:cxn>
                <a:cxn ang="0">
                  <a:pos x="1271" y="995"/>
                </a:cxn>
                <a:cxn ang="0">
                  <a:pos x="738" y="755"/>
                </a:cxn>
                <a:cxn ang="0">
                  <a:pos x="339" y="528"/>
                </a:cxn>
                <a:cxn ang="0">
                  <a:pos x="87" y="324"/>
                </a:cxn>
                <a:cxn ang="0">
                  <a:pos x="0" y="174"/>
                </a:cxn>
                <a:cxn ang="0">
                  <a:pos x="87" y="77"/>
                </a:cxn>
                <a:cxn ang="0">
                  <a:pos x="339" y="24"/>
                </a:cxn>
                <a:cxn ang="0">
                  <a:pos x="738" y="0"/>
                </a:cxn>
                <a:cxn ang="0">
                  <a:pos x="1271" y="7"/>
                </a:cxn>
                <a:cxn ang="0">
                  <a:pos x="1912" y="24"/>
                </a:cxn>
                <a:cxn ang="0">
                  <a:pos x="2647" y="47"/>
                </a:cxn>
                <a:cxn ang="0">
                  <a:pos x="3458" y="67"/>
                </a:cxn>
                <a:cxn ang="0">
                  <a:pos x="4334" y="80"/>
                </a:cxn>
              </a:cxnLst>
              <a:rect l="0" t="0" r="r" b="b"/>
              <a:pathLst>
                <a:path w="8671" h="1579">
                  <a:moveTo>
                    <a:pt x="4334" y="80"/>
                  </a:moveTo>
                  <a:lnTo>
                    <a:pt x="5203" y="67"/>
                  </a:lnTo>
                  <a:lnTo>
                    <a:pt x="6018" y="47"/>
                  </a:lnTo>
                  <a:lnTo>
                    <a:pt x="6752" y="24"/>
                  </a:lnTo>
                  <a:lnTo>
                    <a:pt x="7397" y="7"/>
                  </a:lnTo>
                  <a:lnTo>
                    <a:pt x="7927" y="0"/>
                  </a:lnTo>
                  <a:lnTo>
                    <a:pt x="8329" y="24"/>
                  </a:lnTo>
                  <a:lnTo>
                    <a:pt x="8581" y="77"/>
                  </a:lnTo>
                  <a:lnTo>
                    <a:pt x="8671" y="174"/>
                  </a:lnTo>
                  <a:lnTo>
                    <a:pt x="8581" y="324"/>
                  </a:lnTo>
                  <a:lnTo>
                    <a:pt x="8329" y="528"/>
                  </a:lnTo>
                  <a:lnTo>
                    <a:pt x="7927" y="755"/>
                  </a:lnTo>
                  <a:lnTo>
                    <a:pt x="7397" y="995"/>
                  </a:lnTo>
                  <a:lnTo>
                    <a:pt x="6752" y="1215"/>
                  </a:lnTo>
                  <a:lnTo>
                    <a:pt x="6018" y="1402"/>
                  </a:lnTo>
                  <a:lnTo>
                    <a:pt x="5203" y="1529"/>
                  </a:lnTo>
                  <a:lnTo>
                    <a:pt x="4334" y="1579"/>
                  </a:lnTo>
                  <a:lnTo>
                    <a:pt x="3458" y="1529"/>
                  </a:lnTo>
                  <a:lnTo>
                    <a:pt x="2647" y="1402"/>
                  </a:lnTo>
                  <a:lnTo>
                    <a:pt x="1912" y="1215"/>
                  </a:lnTo>
                  <a:lnTo>
                    <a:pt x="1271" y="995"/>
                  </a:lnTo>
                  <a:lnTo>
                    <a:pt x="738" y="755"/>
                  </a:lnTo>
                  <a:lnTo>
                    <a:pt x="339" y="528"/>
                  </a:lnTo>
                  <a:lnTo>
                    <a:pt x="87" y="324"/>
                  </a:lnTo>
                  <a:lnTo>
                    <a:pt x="0" y="174"/>
                  </a:lnTo>
                  <a:lnTo>
                    <a:pt x="87" y="77"/>
                  </a:lnTo>
                  <a:lnTo>
                    <a:pt x="339" y="24"/>
                  </a:lnTo>
                  <a:lnTo>
                    <a:pt x="738" y="0"/>
                  </a:lnTo>
                  <a:lnTo>
                    <a:pt x="1271" y="7"/>
                  </a:lnTo>
                  <a:lnTo>
                    <a:pt x="1912" y="24"/>
                  </a:lnTo>
                  <a:lnTo>
                    <a:pt x="2647" y="47"/>
                  </a:lnTo>
                  <a:lnTo>
                    <a:pt x="3458" y="67"/>
                  </a:lnTo>
                  <a:lnTo>
                    <a:pt x="4334" y="80"/>
                  </a:lnTo>
                  <a:close/>
                </a:path>
              </a:pathLst>
            </a:custGeom>
            <a:solidFill>
              <a:srgbClr val="C4CFD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25"/>
            <p:cNvSpPr>
              <a:spLocks/>
            </p:cNvSpPr>
            <p:nvPr/>
          </p:nvSpPr>
          <p:spPr bwMode="auto">
            <a:xfrm>
              <a:off x="1756" y="8054"/>
              <a:ext cx="8671" cy="1495"/>
            </a:xfrm>
            <a:custGeom>
              <a:avLst/>
              <a:gdLst/>
              <a:ahLst/>
              <a:cxnLst>
                <a:cxn ang="0">
                  <a:pos x="4334" y="66"/>
                </a:cxn>
                <a:cxn ang="0">
                  <a:pos x="5203" y="56"/>
                </a:cxn>
                <a:cxn ang="0">
                  <a:pos x="6018" y="40"/>
                </a:cxn>
                <a:cxn ang="0">
                  <a:pos x="6752" y="16"/>
                </a:cxn>
                <a:cxn ang="0">
                  <a:pos x="7397" y="3"/>
                </a:cxn>
                <a:cxn ang="0">
                  <a:pos x="7927" y="0"/>
                </a:cxn>
                <a:cxn ang="0">
                  <a:pos x="8329" y="26"/>
                </a:cxn>
                <a:cxn ang="0">
                  <a:pos x="8581" y="80"/>
                </a:cxn>
                <a:cxn ang="0">
                  <a:pos x="8671" y="173"/>
                </a:cxn>
                <a:cxn ang="0">
                  <a:pos x="8581" y="317"/>
                </a:cxn>
                <a:cxn ang="0">
                  <a:pos x="8329" y="507"/>
                </a:cxn>
                <a:cxn ang="0">
                  <a:pos x="7927" y="724"/>
                </a:cxn>
                <a:cxn ang="0">
                  <a:pos x="7397" y="948"/>
                </a:cxn>
                <a:cxn ang="0">
                  <a:pos x="6752" y="1155"/>
                </a:cxn>
                <a:cxn ang="0">
                  <a:pos x="6018" y="1332"/>
                </a:cxn>
                <a:cxn ang="0">
                  <a:pos x="5203" y="1448"/>
                </a:cxn>
                <a:cxn ang="0">
                  <a:pos x="4334" y="1495"/>
                </a:cxn>
                <a:cxn ang="0">
                  <a:pos x="3458" y="1448"/>
                </a:cxn>
                <a:cxn ang="0">
                  <a:pos x="2647" y="1332"/>
                </a:cxn>
                <a:cxn ang="0">
                  <a:pos x="1912" y="1155"/>
                </a:cxn>
                <a:cxn ang="0">
                  <a:pos x="1271" y="948"/>
                </a:cxn>
                <a:cxn ang="0">
                  <a:pos x="738" y="724"/>
                </a:cxn>
                <a:cxn ang="0">
                  <a:pos x="339" y="507"/>
                </a:cxn>
                <a:cxn ang="0">
                  <a:pos x="87" y="317"/>
                </a:cxn>
                <a:cxn ang="0">
                  <a:pos x="0" y="173"/>
                </a:cxn>
                <a:cxn ang="0">
                  <a:pos x="87" y="80"/>
                </a:cxn>
                <a:cxn ang="0">
                  <a:pos x="339" y="26"/>
                </a:cxn>
                <a:cxn ang="0">
                  <a:pos x="738" y="0"/>
                </a:cxn>
                <a:cxn ang="0">
                  <a:pos x="1271" y="3"/>
                </a:cxn>
                <a:cxn ang="0">
                  <a:pos x="1912" y="16"/>
                </a:cxn>
                <a:cxn ang="0">
                  <a:pos x="2647" y="40"/>
                </a:cxn>
                <a:cxn ang="0">
                  <a:pos x="3458" y="56"/>
                </a:cxn>
                <a:cxn ang="0">
                  <a:pos x="4334" y="66"/>
                </a:cxn>
              </a:cxnLst>
              <a:rect l="0" t="0" r="r" b="b"/>
              <a:pathLst>
                <a:path w="8671" h="1495">
                  <a:moveTo>
                    <a:pt x="4334" y="66"/>
                  </a:moveTo>
                  <a:lnTo>
                    <a:pt x="5203" y="56"/>
                  </a:lnTo>
                  <a:lnTo>
                    <a:pt x="6018" y="40"/>
                  </a:lnTo>
                  <a:lnTo>
                    <a:pt x="6752" y="16"/>
                  </a:lnTo>
                  <a:lnTo>
                    <a:pt x="7397" y="3"/>
                  </a:lnTo>
                  <a:lnTo>
                    <a:pt x="7927" y="0"/>
                  </a:lnTo>
                  <a:lnTo>
                    <a:pt x="8329" y="26"/>
                  </a:lnTo>
                  <a:lnTo>
                    <a:pt x="8581" y="80"/>
                  </a:lnTo>
                  <a:lnTo>
                    <a:pt x="8671" y="173"/>
                  </a:lnTo>
                  <a:lnTo>
                    <a:pt x="8581" y="317"/>
                  </a:lnTo>
                  <a:lnTo>
                    <a:pt x="8329" y="507"/>
                  </a:lnTo>
                  <a:lnTo>
                    <a:pt x="7927" y="724"/>
                  </a:lnTo>
                  <a:lnTo>
                    <a:pt x="7397" y="948"/>
                  </a:lnTo>
                  <a:lnTo>
                    <a:pt x="6752" y="1155"/>
                  </a:lnTo>
                  <a:lnTo>
                    <a:pt x="6018" y="1332"/>
                  </a:lnTo>
                  <a:lnTo>
                    <a:pt x="5203" y="1448"/>
                  </a:lnTo>
                  <a:lnTo>
                    <a:pt x="4334" y="1495"/>
                  </a:lnTo>
                  <a:lnTo>
                    <a:pt x="3458" y="1448"/>
                  </a:lnTo>
                  <a:lnTo>
                    <a:pt x="2647" y="1332"/>
                  </a:lnTo>
                  <a:lnTo>
                    <a:pt x="1912" y="1155"/>
                  </a:lnTo>
                  <a:lnTo>
                    <a:pt x="1271" y="948"/>
                  </a:lnTo>
                  <a:lnTo>
                    <a:pt x="738" y="724"/>
                  </a:lnTo>
                  <a:lnTo>
                    <a:pt x="339" y="507"/>
                  </a:lnTo>
                  <a:lnTo>
                    <a:pt x="87" y="317"/>
                  </a:lnTo>
                  <a:lnTo>
                    <a:pt x="0" y="173"/>
                  </a:lnTo>
                  <a:lnTo>
                    <a:pt x="87" y="80"/>
                  </a:lnTo>
                  <a:lnTo>
                    <a:pt x="339" y="26"/>
                  </a:lnTo>
                  <a:lnTo>
                    <a:pt x="738" y="0"/>
                  </a:lnTo>
                  <a:lnTo>
                    <a:pt x="1271" y="3"/>
                  </a:lnTo>
                  <a:lnTo>
                    <a:pt x="1912" y="16"/>
                  </a:lnTo>
                  <a:lnTo>
                    <a:pt x="2647" y="40"/>
                  </a:lnTo>
                  <a:lnTo>
                    <a:pt x="3458" y="56"/>
                  </a:lnTo>
                  <a:lnTo>
                    <a:pt x="4334" y="66"/>
                  </a:lnTo>
                  <a:close/>
                </a:path>
              </a:pathLst>
            </a:custGeom>
            <a:solidFill>
              <a:srgbClr val="BDC7D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27"/>
            <p:cNvSpPr>
              <a:spLocks/>
            </p:cNvSpPr>
            <p:nvPr/>
          </p:nvSpPr>
          <p:spPr bwMode="auto">
            <a:xfrm>
              <a:off x="1756" y="8077"/>
              <a:ext cx="8671" cy="1409"/>
            </a:xfrm>
            <a:custGeom>
              <a:avLst/>
              <a:gdLst/>
              <a:ahLst/>
              <a:cxnLst>
                <a:cxn ang="0">
                  <a:pos x="4334" y="50"/>
                </a:cxn>
                <a:cxn ang="0">
                  <a:pos x="5203" y="40"/>
                </a:cxn>
                <a:cxn ang="0">
                  <a:pos x="6018" y="27"/>
                </a:cxn>
                <a:cxn ang="0">
                  <a:pos x="6752" y="7"/>
                </a:cxn>
                <a:cxn ang="0">
                  <a:pos x="7397" y="0"/>
                </a:cxn>
                <a:cxn ang="0">
                  <a:pos x="7927" y="0"/>
                </a:cxn>
                <a:cxn ang="0">
                  <a:pos x="8329" y="27"/>
                </a:cxn>
                <a:cxn ang="0">
                  <a:pos x="8581" y="77"/>
                </a:cxn>
                <a:cxn ang="0">
                  <a:pos x="8671" y="170"/>
                </a:cxn>
                <a:cxn ang="0">
                  <a:pos x="8581" y="307"/>
                </a:cxn>
                <a:cxn ang="0">
                  <a:pos x="8329" y="487"/>
                </a:cxn>
                <a:cxn ang="0">
                  <a:pos x="7927" y="691"/>
                </a:cxn>
                <a:cxn ang="0">
                  <a:pos x="7397" y="901"/>
                </a:cxn>
                <a:cxn ang="0">
                  <a:pos x="6752" y="1092"/>
                </a:cxn>
                <a:cxn ang="0">
                  <a:pos x="6018" y="1255"/>
                </a:cxn>
                <a:cxn ang="0">
                  <a:pos x="5203" y="1365"/>
                </a:cxn>
                <a:cxn ang="0">
                  <a:pos x="4334" y="1409"/>
                </a:cxn>
                <a:cxn ang="0">
                  <a:pos x="3458" y="1365"/>
                </a:cxn>
                <a:cxn ang="0">
                  <a:pos x="2647" y="1255"/>
                </a:cxn>
                <a:cxn ang="0">
                  <a:pos x="1912" y="1092"/>
                </a:cxn>
                <a:cxn ang="0">
                  <a:pos x="1271" y="901"/>
                </a:cxn>
                <a:cxn ang="0">
                  <a:pos x="738" y="691"/>
                </a:cxn>
                <a:cxn ang="0">
                  <a:pos x="339" y="487"/>
                </a:cxn>
                <a:cxn ang="0">
                  <a:pos x="87" y="307"/>
                </a:cxn>
                <a:cxn ang="0">
                  <a:pos x="0" y="170"/>
                </a:cxn>
                <a:cxn ang="0">
                  <a:pos x="87" y="77"/>
                </a:cxn>
                <a:cxn ang="0">
                  <a:pos x="339" y="27"/>
                </a:cxn>
                <a:cxn ang="0">
                  <a:pos x="738" y="0"/>
                </a:cxn>
                <a:cxn ang="0">
                  <a:pos x="1271" y="0"/>
                </a:cxn>
                <a:cxn ang="0">
                  <a:pos x="1912" y="7"/>
                </a:cxn>
                <a:cxn ang="0">
                  <a:pos x="2647" y="27"/>
                </a:cxn>
                <a:cxn ang="0">
                  <a:pos x="3458" y="40"/>
                </a:cxn>
                <a:cxn ang="0">
                  <a:pos x="4334" y="50"/>
                </a:cxn>
              </a:cxnLst>
              <a:rect l="0" t="0" r="r" b="b"/>
              <a:pathLst>
                <a:path w="8671" h="1409">
                  <a:moveTo>
                    <a:pt x="4334" y="50"/>
                  </a:moveTo>
                  <a:lnTo>
                    <a:pt x="5203" y="40"/>
                  </a:lnTo>
                  <a:lnTo>
                    <a:pt x="6018" y="27"/>
                  </a:lnTo>
                  <a:lnTo>
                    <a:pt x="6752" y="7"/>
                  </a:lnTo>
                  <a:lnTo>
                    <a:pt x="7397" y="0"/>
                  </a:lnTo>
                  <a:lnTo>
                    <a:pt x="7927" y="0"/>
                  </a:lnTo>
                  <a:lnTo>
                    <a:pt x="8329" y="27"/>
                  </a:lnTo>
                  <a:lnTo>
                    <a:pt x="8581" y="77"/>
                  </a:lnTo>
                  <a:lnTo>
                    <a:pt x="8671" y="170"/>
                  </a:lnTo>
                  <a:lnTo>
                    <a:pt x="8581" y="307"/>
                  </a:lnTo>
                  <a:lnTo>
                    <a:pt x="8329" y="487"/>
                  </a:lnTo>
                  <a:lnTo>
                    <a:pt x="7927" y="691"/>
                  </a:lnTo>
                  <a:lnTo>
                    <a:pt x="7397" y="901"/>
                  </a:lnTo>
                  <a:lnTo>
                    <a:pt x="6752" y="1092"/>
                  </a:lnTo>
                  <a:lnTo>
                    <a:pt x="6018" y="1255"/>
                  </a:lnTo>
                  <a:lnTo>
                    <a:pt x="5203" y="1365"/>
                  </a:lnTo>
                  <a:lnTo>
                    <a:pt x="4334" y="1409"/>
                  </a:lnTo>
                  <a:lnTo>
                    <a:pt x="3458" y="1365"/>
                  </a:lnTo>
                  <a:lnTo>
                    <a:pt x="2647" y="1255"/>
                  </a:lnTo>
                  <a:lnTo>
                    <a:pt x="1912" y="1092"/>
                  </a:lnTo>
                  <a:lnTo>
                    <a:pt x="1271" y="901"/>
                  </a:lnTo>
                  <a:lnTo>
                    <a:pt x="738" y="691"/>
                  </a:lnTo>
                  <a:lnTo>
                    <a:pt x="339" y="487"/>
                  </a:lnTo>
                  <a:lnTo>
                    <a:pt x="87" y="307"/>
                  </a:lnTo>
                  <a:lnTo>
                    <a:pt x="0" y="170"/>
                  </a:lnTo>
                  <a:lnTo>
                    <a:pt x="87" y="77"/>
                  </a:lnTo>
                  <a:lnTo>
                    <a:pt x="339" y="27"/>
                  </a:lnTo>
                  <a:lnTo>
                    <a:pt x="738" y="0"/>
                  </a:lnTo>
                  <a:lnTo>
                    <a:pt x="1271" y="0"/>
                  </a:lnTo>
                  <a:lnTo>
                    <a:pt x="1912" y="7"/>
                  </a:lnTo>
                  <a:lnTo>
                    <a:pt x="2647" y="27"/>
                  </a:lnTo>
                  <a:lnTo>
                    <a:pt x="3458" y="40"/>
                  </a:lnTo>
                  <a:lnTo>
                    <a:pt x="4334" y="50"/>
                  </a:lnTo>
                  <a:close/>
                </a:path>
              </a:pathLst>
            </a:custGeom>
            <a:solidFill>
              <a:srgbClr val="B5C2C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29"/>
            <p:cNvSpPr>
              <a:spLocks/>
            </p:cNvSpPr>
            <p:nvPr/>
          </p:nvSpPr>
          <p:spPr bwMode="auto">
            <a:xfrm>
              <a:off x="1756" y="8097"/>
              <a:ext cx="8671" cy="1325"/>
            </a:xfrm>
            <a:custGeom>
              <a:avLst/>
              <a:gdLst/>
              <a:ahLst/>
              <a:cxnLst>
                <a:cxn ang="0">
                  <a:pos x="4334" y="40"/>
                </a:cxn>
                <a:cxn ang="0">
                  <a:pos x="5203" y="33"/>
                </a:cxn>
                <a:cxn ang="0">
                  <a:pos x="6018" y="20"/>
                </a:cxn>
                <a:cxn ang="0">
                  <a:pos x="6752" y="3"/>
                </a:cxn>
                <a:cxn ang="0">
                  <a:pos x="7397" y="0"/>
                </a:cxn>
                <a:cxn ang="0">
                  <a:pos x="7927" y="7"/>
                </a:cxn>
                <a:cxn ang="0">
                  <a:pos x="8329" y="33"/>
                </a:cxn>
                <a:cxn ang="0">
                  <a:pos x="8581" y="87"/>
                </a:cxn>
                <a:cxn ang="0">
                  <a:pos x="8671" y="174"/>
                </a:cxn>
                <a:cxn ang="0">
                  <a:pos x="8581" y="304"/>
                </a:cxn>
                <a:cxn ang="0">
                  <a:pos x="8329" y="474"/>
                </a:cxn>
                <a:cxn ang="0">
                  <a:pos x="7927" y="661"/>
                </a:cxn>
                <a:cxn ang="0">
                  <a:pos x="7397" y="855"/>
                </a:cxn>
                <a:cxn ang="0">
                  <a:pos x="6752" y="1035"/>
                </a:cxn>
                <a:cxn ang="0">
                  <a:pos x="6018" y="1185"/>
                </a:cxn>
                <a:cxn ang="0">
                  <a:pos x="5203" y="1285"/>
                </a:cxn>
                <a:cxn ang="0">
                  <a:pos x="4334" y="1325"/>
                </a:cxn>
                <a:cxn ang="0">
                  <a:pos x="3458" y="1285"/>
                </a:cxn>
                <a:cxn ang="0">
                  <a:pos x="2647" y="1185"/>
                </a:cxn>
                <a:cxn ang="0">
                  <a:pos x="1912" y="1035"/>
                </a:cxn>
                <a:cxn ang="0">
                  <a:pos x="1271" y="855"/>
                </a:cxn>
                <a:cxn ang="0">
                  <a:pos x="738" y="661"/>
                </a:cxn>
                <a:cxn ang="0">
                  <a:pos x="339" y="474"/>
                </a:cxn>
                <a:cxn ang="0">
                  <a:pos x="87" y="304"/>
                </a:cxn>
                <a:cxn ang="0">
                  <a:pos x="0" y="174"/>
                </a:cxn>
                <a:cxn ang="0">
                  <a:pos x="87" y="87"/>
                </a:cxn>
                <a:cxn ang="0">
                  <a:pos x="339" y="33"/>
                </a:cxn>
                <a:cxn ang="0">
                  <a:pos x="738" y="7"/>
                </a:cxn>
                <a:cxn ang="0">
                  <a:pos x="1271" y="0"/>
                </a:cxn>
                <a:cxn ang="0">
                  <a:pos x="1912" y="3"/>
                </a:cxn>
                <a:cxn ang="0">
                  <a:pos x="2647" y="20"/>
                </a:cxn>
                <a:cxn ang="0">
                  <a:pos x="3458" y="33"/>
                </a:cxn>
                <a:cxn ang="0">
                  <a:pos x="4334" y="40"/>
                </a:cxn>
              </a:cxnLst>
              <a:rect l="0" t="0" r="r" b="b"/>
              <a:pathLst>
                <a:path w="8671" h="1325">
                  <a:moveTo>
                    <a:pt x="4334" y="40"/>
                  </a:moveTo>
                  <a:lnTo>
                    <a:pt x="5203" y="33"/>
                  </a:lnTo>
                  <a:lnTo>
                    <a:pt x="6018" y="20"/>
                  </a:lnTo>
                  <a:lnTo>
                    <a:pt x="6752" y="3"/>
                  </a:lnTo>
                  <a:lnTo>
                    <a:pt x="7397" y="0"/>
                  </a:lnTo>
                  <a:lnTo>
                    <a:pt x="7927" y="7"/>
                  </a:lnTo>
                  <a:lnTo>
                    <a:pt x="8329" y="33"/>
                  </a:lnTo>
                  <a:lnTo>
                    <a:pt x="8581" y="87"/>
                  </a:lnTo>
                  <a:lnTo>
                    <a:pt x="8671" y="174"/>
                  </a:lnTo>
                  <a:lnTo>
                    <a:pt x="8581" y="304"/>
                  </a:lnTo>
                  <a:lnTo>
                    <a:pt x="8329" y="474"/>
                  </a:lnTo>
                  <a:lnTo>
                    <a:pt x="7927" y="661"/>
                  </a:lnTo>
                  <a:lnTo>
                    <a:pt x="7397" y="855"/>
                  </a:lnTo>
                  <a:lnTo>
                    <a:pt x="6752" y="1035"/>
                  </a:lnTo>
                  <a:lnTo>
                    <a:pt x="6018" y="1185"/>
                  </a:lnTo>
                  <a:lnTo>
                    <a:pt x="5203" y="1285"/>
                  </a:lnTo>
                  <a:lnTo>
                    <a:pt x="4334" y="1325"/>
                  </a:lnTo>
                  <a:lnTo>
                    <a:pt x="3458" y="1285"/>
                  </a:lnTo>
                  <a:lnTo>
                    <a:pt x="2647" y="1185"/>
                  </a:lnTo>
                  <a:lnTo>
                    <a:pt x="1912" y="1035"/>
                  </a:lnTo>
                  <a:lnTo>
                    <a:pt x="1271" y="855"/>
                  </a:lnTo>
                  <a:lnTo>
                    <a:pt x="738" y="661"/>
                  </a:lnTo>
                  <a:lnTo>
                    <a:pt x="339" y="474"/>
                  </a:lnTo>
                  <a:lnTo>
                    <a:pt x="87" y="304"/>
                  </a:lnTo>
                  <a:lnTo>
                    <a:pt x="0" y="174"/>
                  </a:lnTo>
                  <a:lnTo>
                    <a:pt x="87" y="87"/>
                  </a:lnTo>
                  <a:lnTo>
                    <a:pt x="339" y="33"/>
                  </a:lnTo>
                  <a:lnTo>
                    <a:pt x="738" y="7"/>
                  </a:lnTo>
                  <a:lnTo>
                    <a:pt x="1271" y="0"/>
                  </a:lnTo>
                  <a:lnTo>
                    <a:pt x="1912" y="3"/>
                  </a:lnTo>
                  <a:lnTo>
                    <a:pt x="2647" y="20"/>
                  </a:lnTo>
                  <a:lnTo>
                    <a:pt x="3458" y="33"/>
                  </a:lnTo>
                  <a:lnTo>
                    <a:pt x="4334" y="40"/>
                  </a:lnTo>
                  <a:close/>
                </a:path>
              </a:pathLst>
            </a:custGeom>
            <a:solidFill>
              <a:srgbClr val="ADBDC7"/>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34"/>
            <p:cNvSpPr>
              <a:spLocks/>
            </p:cNvSpPr>
            <p:nvPr/>
          </p:nvSpPr>
          <p:spPr bwMode="auto">
            <a:xfrm>
              <a:off x="1756" y="8120"/>
              <a:ext cx="8671" cy="1236"/>
            </a:xfrm>
            <a:custGeom>
              <a:avLst/>
              <a:gdLst/>
              <a:ahLst/>
              <a:cxnLst>
                <a:cxn ang="0">
                  <a:pos x="4334" y="27"/>
                </a:cxn>
                <a:cxn ang="0">
                  <a:pos x="5203" y="20"/>
                </a:cxn>
                <a:cxn ang="0">
                  <a:pos x="6018" y="10"/>
                </a:cxn>
                <a:cxn ang="0">
                  <a:pos x="6752" y="0"/>
                </a:cxn>
                <a:cxn ang="0">
                  <a:pos x="7397" y="0"/>
                </a:cxn>
                <a:cxn ang="0">
                  <a:pos x="7927" y="7"/>
                </a:cxn>
                <a:cxn ang="0">
                  <a:pos x="8329" y="37"/>
                </a:cxn>
                <a:cxn ang="0">
                  <a:pos x="8581" y="91"/>
                </a:cxn>
                <a:cxn ang="0">
                  <a:pos x="8671" y="174"/>
                </a:cxn>
                <a:cxn ang="0">
                  <a:pos x="8581" y="294"/>
                </a:cxn>
                <a:cxn ang="0">
                  <a:pos x="8329" y="454"/>
                </a:cxn>
                <a:cxn ang="0">
                  <a:pos x="7927" y="625"/>
                </a:cxn>
                <a:cxn ang="0">
                  <a:pos x="7397" y="805"/>
                </a:cxn>
                <a:cxn ang="0">
                  <a:pos x="6752" y="969"/>
                </a:cxn>
                <a:cxn ang="0">
                  <a:pos x="6018" y="1105"/>
                </a:cxn>
                <a:cxn ang="0">
                  <a:pos x="5203" y="1199"/>
                </a:cxn>
                <a:cxn ang="0">
                  <a:pos x="4334" y="1236"/>
                </a:cxn>
                <a:cxn ang="0">
                  <a:pos x="3458" y="1199"/>
                </a:cxn>
                <a:cxn ang="0">
                  <a:pos x="2647" y="1105"/>
                </a:cxn>
                <a:cxn ang="0">
                  <a:pos x="1912" y="969"/>
                </a:cxn>
                <a:cxn ang="0">
                  <a:pos x="1271" y="805"/>
                </a:cxn>
                <a:cxn ang="0">
                  <a:pos x="738" y="625"/>
                </a:cxn>
                <a:cxn ang="0">
                  <a:pos x="339" y="454"/>
                </a:cxn>
                <a:cxn ang="0">
                  <a:pos x="87" y="294"/>
                </a:cxn>
                <a:cxn ang="0">
                  <a:pos x="0" y="174"/>
                </a:cxn>
                <a:cxn ang="0">
                  <a:pos x="87" y="91"/>
                </a:cxn>
                <a:cxn ang="0">
                  <a:pos x="339" y="37"/>
                </a:cxn>
                <a:cxn ang="0">
                  <a:pos x="738" y="7"/>
                </a:cxn>
                <a:cxn ang="0">
                  <a:pos x="1271" y="0"/>
                </a:cxn>
                <a:cxn ang="0">
                  <a:pos x="1912" y="0"/>
                </a:cxn>
                <a:cxn ang="0">
                  <a:pos x="2647" y="10"/>
                </a:cxn>
                <a:cxn ang="0">
                  <a:pos x="3458" y="20"/>
                </a:cxn>
                <a:cxn ang="0">
                  <a:pos x="4334" y="27"/>
                </a:cxn>
              </a:cxnLst>
              <a:rect l="0" t="0" r="r" b="b"/>
              <a:pathLst>
                <a:path w="8671" h="1236">
                  <a:moveTo>
                    <a:pt x="4334" y="27"/>
                  </a:moveTo>
                  <a:lnTo>
                    <a:pt x="5203" y="20"/>
                  </a:lnTo>
                  <a:lnTo>
                    <a:pt x="6018" y="10"/>
                  </a:lnTo>
                  <a:lnTo>
                    <a:pt x="6752" y="0"/>
                  </a:lnTo>
                  <a:lnTo>
                    <a:pt x="7397" y="0"/>
                  </a:lnTo>
                  <a:lnTo>
                    <a:pt x="7927" y="7"/>
                  </a:lnTo>
                  <a:lnTo>
                    <a:pt x="8329" y="37"/>
                  </a:lnTo>
                  <a:lnTo>
                    <a:pt x="8581" y="91"/>
                  </a:lnTo>
                  <a:lnTo>
                    <a:pt x="8671" y="174"/>
                  </a:lnTo>
                  <a:lnTo>
                    <a:pt x="8581" y="294"/>
                  </a:lnTo>
                  <a:lnTo>
                    <a:pt x="8329" y="454"/>
                  </a:lnTo>
                  <a:lnTo>
                    <a:pt x="7927" y="625"/>
                  </a:lnTo>
                  <a:lnTo>
                    <a:pt x="7397" y="805"/>
                  </a:lnTo>
                  <a:lnTo>
                    <a:pt x="6752" y="969"/>
                  </a:lnTo>
                  <a:lnTo>
                    <a:pt x="6018" y="1105"/>
                  </a:lnTo>
                  <a:lnTo>
                    <a:pt x="5203" y="1199"/>
                  </a:lnTo>
                  <a:lnTo>
                    <a:pt x="4334" y="1236"/>
                  </a:lnTo>
                  <a:lnTo>
                    <a:pt x="3458" y="1199"/>
                  </a:lnTo>
                  <a:lnTo>
                    <a:pt x="2647" y="1105"/>
                  </a:lnTo>
                  <a:lnTo>
                    <a:pt x="1912" y="969"/>
                  </a:lnTo>
                  <a:lnTo>
                    <a:pt x="1271" y="805"/>
                  </a:lnTo>
                  <a:lnTo>
                    <a:pt x="738" y="625"/>
                  </a:lnTo>
                  <a:lnTo>
                    <a:pt x="339" y="454"/>
                  </a:lnTo>
                  <a:lnTo>
                    <a:pt x="87" y="294"/>
                  </a:lnTo>
                  <a:lnTo>
                    <a:pt x="0" y="174"/>
                  </a:lnTo>
                  <a:lnTo>
                    <a:pt x="87" y="91"/>
                  </a:lnTo>
                  <a:lnTo>
                    <a:pt x="339" y="37"/>
                  </a:lnTo>
                  <a:lnTo>
                    <a:pt x="738" y="7"/>
                  </a:lnTo>
                  <a:lnTo>
                    <a:pt x="1271" y="0"/>
                  </a:lnTo>
                  <a:lnTo>
                    <a:pt x="1912" y="0"/>
                  </a:lnTo>
                  <a:lnTo>
                    <a:pt x="2647" y="10"/>
                  </a:lnTo>
                  <a:lnTo>
                    <a:pt x="3458" y="20"/>
                  </a:lnTo>
                  <a:lnTo>
                    <a:pt x="4334" y="27"/>
                  </a:lnTo>
                  <a:close/>
                </a:path>
              </a:pathLst>
            </a:custGeom>
            <a:solidFill>
              <a:srgbClr val="A6B5C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35"/>
            <p:cNvSpPr>
              <a:spLocks/>
            </p:cNvSpPr>
            <p:nvPr/>
          </p:nvSpPr>
          <p:spPr bwMode="auto">
            <a:xfrm>
              <a:off x="1756" y="8137"/>
              <a:ext cx="8671" cy="1155"/>
            </a:xfrm>
            <a:custGeom>
              <a:avLst/>
              <a:gdLst/>
              <a:ahLst/>
              <a:cxnLst>
                <a:cxn ang="0">
                  <a:pos x="4334" y="20"/>
                </a:cxn>
                <a:cxn ang="0">
                  <a:pos x="5203" y="13"/>
                </a:cxn>
                <a:cxn ang="0">
                  <a:pos x="6018" y="7"/>
                </a:cxn>
                <a:cxn ang="0">
                  <a:pos x="6752" y="0"/>
                </a:cxn>
                <a:cxn ang="0">
                  <a:pos x="7397" y="3"/>
                </a:cxn>
                <a:cxn ang="0">
                  <a:pos x="7927" y="13"/>
                </a:cxn>
                <a:cxn ang="0">
                  <a:pos x="8329" y="43"/>
                </a:cxn>
                <a:cxn ang="0">
                  <a:pos x="8581" y="97"/>
                </a:cxn>
                <a:cxn ang="0">
                  <a:pos x="8671" y="180"/>
                </a:cxn>
                <a:cxn ang="0">
                  <a:pos x="8581" y="294"/>
                </a:cxn>
                <a:cxn ang="0">
                  <a:pos x="8329" y="441"/>
                </a:cxn>
                <a:cxn ang="0">
                  <a:pos x="7927" y="601"/>
                </a:cxn>
                <a:cxn ang="0">
                  <a:pos x="7397" y="765"/>
                </a:cxn>
                <a:cxn ang="0">
                  <a:pos x="6752" y="911"/>
                </a:cxn>
                <a:cxn ang="0">
                  <a:pos x="6018" y="1038"/>
                </a:cxn>
                <a:cxn ang="0">
                  <a:pos x="5203" y="1122"/>
                </a:cxn>
                <a:cxn ang="0">
                  <a:pos x="4334" y="1155"/>
                </a:cxn>
                <a:cxn ang="0">
                  <a:pos x="3458" y="1122"/>
                </a:cxn>
                <a:cxn ang="0">
                  <a:pos x="2647" y="1038"/>
                </a:cxn>
                <a:cxn ang="0">
                  <a:pos x="1912" y="911"/>
                </a:cxn>
                <a:cxn ang="0">
                  <a:pos x="1271" y="765"/>
                </a:cxn>
                <a:cxn ang="0">
                  <a:pos x="738" y="601"/>
                </a:cxn>
                <a:cxn ang="0">
                  <a:pos x="339" y="441"/>
                </a:cxn>
                <a:cxn ang="0">
                  <a:pos x="87" y="294"/>
                </a:cxn>
                <a:cxn ang="0">
                  <a:pos x="0" y="180"/>
                </a:cxn>
                <a:cxn ang="0">
                  <a:pos x="87" y="97"/>
                </a:cxn>
                <a:cxn ang="0">
                  <a:pos x="339" y="43"/>
                </a:cxn>
                <a:cxn ang="0">
                  <a:pos x="738" y="13"/>
                </a:cxn>
                <a:cxn ang="0">
                  <a:pos x="1271" y="3"/>
                </a:cxn>
                <a:cxn ang="0">
                  <a:pos x="1912" y="0"/>
                </a:cxn>
                <a:cxn ang="0">
                  <a:pos x="2647" y="7"/>
                </a:cxn>
                <a:cxn ang="0">
                  <a:pos x="3458" y="13"/>
                </a:cxn>
                <a:cxn ang="0">
                  <a:pos x="4334" y="20"/>
                </a:cxn>
              </a:cxnLst>
              <a:rect l="0" t="0" r="r" b="b"/>
              <a:pathLst>
                <a:path w="8671" h="1155">
                  <a:moveTo>
                    <a:pt x="4334" y="20"/>
                  </a:moveTo>
                  <a:lnTo>
                    <a:pt x="5203" y="13"/>
                  </a:lnTo>
                  <a:lnTo>
                    <a:pt x="6018" y="7"/>
                  </a:lnTo>
                  <a:lnTo>
                    <a:pt x="6752" y="0"/>
                  </a:lnTo>
                  <a:lnTo>
                    <a:pt x="7397" y="3"/>
                  </a:lnTo>
                  <a:lnTo>
                    <a:pt x="7927" y="13"/>
                  </a:lnTo>
                  <a:lnTo>
                    <a:pt x="8329" y="43"/>
                  </a:lnTo>
                  <a:lnTo>
                    <a:pt x="8581" y="97"/>
                  </a:lnTo>
                  <a:lnTo>
                    <a:pt x="8671" y="180"/>
                  </a:lnTo>
                  <a:lnTo>
                    <a:pt x="8581" y="294"/>
                  </a:lnTo>
                  <a:lnTo>
                    <a:pt x="8329" y="441"/>
                  </a:lnTo>
                  <a:lnTo>
                    <a:pt x="7927" y="601"/>
                  </a:lnTo>
                  <a:lnTo>
                    <a:pt x="7397" y="765"/>
                  </a:lnTo>
                  <a:lnTo>
                    <a:pt x="6752" y="911"/>
                  </a:lnTo>
                  <a:lnTo>
                    <a:pt x="6018" y="1038"/>
                  </a:lnTo>
                  <a:lnTo>
                    <a:pt x="5203" y="1122"/>
                  </a:lnTo>
                  <a:lnTo>
                    <a:pt x="4334" y="1155"/>
                  </a:lnTo>
                  <a:lnTo>
                    <a:pt x="3458" y="1122"/>
                  </a:lnTo>
                  <a:lnTo>
                    <a:pt x="2647" y="1038"/>
                  </a:lnTo>
                  <a:lnTo>
                    <a:pt x="1912" y="911"/>
                  </a:lnTo>
                  <a:lnTo>
                    <a:pt x="1271" y="765"/>
                  </a:lnTo>
                  <a:lnTo>
                    <a:pt x="738" y="601"/>
                  </a:lnTo>
                  <a:lnTo>
                    <a:pt x="339" y="441"/>
                  </a:lnTo>
                  <a:lnTo>
                    <a:pt x="87" y="294"/>
                  </a:lnTo>
                  <a:lnTo>
                    <a:pt x="0" y="180"/>
                  </a:lnTo>
                  <a:lnTo>
                    <a:pt x="87" y="97"/>
                  </a:lnTo>
                  <a:lnTo>
                    <a:pt x="339" y="43"/>
                  </a:lnTo>
                  <a:lnTo>
                    <a:pt x="738" y="13"/>
                  </a:lnTo>
                  <a:lnTo>
                    <a:pt x="1271" y="3"/>
                  </a:lnTo>
                  <a:lnTo>
                    <a:pt x="1912" y="0"/>
                  </a:lnTo>
                  <a:lnTo>
                    <a:pt x="2647" y="7"/>
                  </a:lnTo>
                  <a:lnTo>
                    <a:pt x="3458" y="13"/>
                  </a:lnTo>
                  <a:lnTo>
                    <a:pt x="4334" y="20"/>
                  </a:lnTo>
                  <a:close/>
                </a:path>
              </a:pathLst>
            </a:custGeom>
            <a:solidFill>
              <a:srgbClr val="9EB0BD"/>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36"/>
            <p:cNvSpPr>
              <a:spLocks/>
            </p:cNvSpPr>
            <p:nvPr/>
          </p:nvSpPr>
          <p:spPr bwMode="auto">
            <a:xfrm>
              <a:off x="1756" y="8154"/>
              <a:ext cx="8671" cy="1075"/>
            </a:xfrm>
            <a:custGeom>
              <a:avLst/>
              <a:gdLst/>
              <a:ahLst/>
              <a:cxnLst>
                <a:cxn ang="0">
                  <a:pos x="4334" y="13"/>
                </a:cxn>
                <a:cxn ang="0">
                  <a:pos x="5203" y="6"/>
                </a:cxn>
                <a:cxn ang="0">
                  <a:pos x="6018" y="3"/>
                </a:cxn>
                <a:cxn ang="0">
                  <a:pos x="6752" y="0"/>
                </a:cxn>
                <a:cxn ang="0">
                  <a:pos x="7397" y="6"/>
                </a:cxn>
                <a:cxn ang="0">
                  <a:pos x="7927" y="20"/>
                </a:cxn>
                <a:cxn ang="0">
                  <a:pos x="8329" y="53"/>
                </a:cxn>
                <a:cxn ang="0">
                  <a:pos x="8581" y="107"/>
                </a:cxn>
                <a:cxn ang="0">
                  <a:pos x="8671" y="187"/>
                </a:cxn>
                <a:cxn ang="0">
                  <a:pos x="8581" y="290"/>
                </a:cxn>
                <a:cxn ang="0">
                  <a:pos x="8329" y="427"/>
                </a:cxn>
                <a:cxn ang="0">
                  <a:pos x="7927" y="571"/>
                </a:cxn>
                <a:cxn ang="0">
                  <a:pos x="7397" y="721"/>
                </a:cxn>
                <a:cxn ang="0">
                  <a:pos x="6752" y="854"/>
                </a:cxn>
                <a:cxn ang="0">
                  <a:pos x="6018" y="968"/>
                </a:cxn>
                <a:cxn ang="0">
                  <a:pos x="5203" y="1045"/>
                </a:cxn>
                <a:cxn ang="0">
                  <a:pos x="4334" y="1075"/>
                </a:cxn>
                <a:cxn ang="0">
                  <a:pos x="3458" y="1045"/>
                </a:cxn>
                <a:cxn ang="0">
                  <a:pos x="2647" y="968"/>
                </a:cxn>
                <a:cxn ang="0">
                  <a:pos x="1912" y="854"/>
                </a:cxn>
                <a:cxn ang="0">
                  <a:pos x="1271" y="721"/>
                </a:cxn>
                <a:cxn ang="0">
                  <a:pos x="738" y="571"/>
                </a:cxn>
                <a:cxn ang="0">
                  <a:pos x="339" y="427"/>
                </a:cxn>
                <a:cxn ang="0">
                  <a:pos x="87" y="290"/>
                </a:cxn>
                <a:cxn ang="0">
                  <a:pos x="0" y="187"/>
                </a:cxn>
                <a:cxn ang="0">
                  <a:pos x="87" y="107"/>
                </a:cxn>
                <a:cxn ang="0">
                  <a:pos x="339" y="53"/>
                </a:cxn>
                <a:cxn ang="0">
                  <a:pos x="738" y="20"/>
                </a:cxn>
                <a:cxn ang="0">
                  <a:pos x="1271" y="6"/>
                </a:cxn>
                <a:cxn ang="0">
                  <a:pos x="1912" y="0"/>
                </a:cxn>
                <a:cxn ang="0">
                  <a:pos x="2647" y="3"/>
                </a:cxn>
                <a:cxn ang="0">
                  <a:pos x="3458" y="6"/>
                </a:cxn>
                <a:cxn ang="0">
                  <a:pos x="4334" y="13"/>
                </a:cxn>
              </a:cxnLst>
              <a:rect l="0" t="0" r="r" b="b"/>
              <a:pathLst>
                <a:path w="8671" h="1075">
                  <a:moveTo>
                    <a:pt x="4334" y="13"/>
                  </a:moveTo>
                  <a:lnTo>
                    <a:pt x="5203" y="6"/>
                  </a:lnTo>
                  <a:lnTo>
                    <a:pt x="6018" y="3"/>
                  </a:lnTo>
                  <a:lnTo>
                    <a:pt x="6752" y="0"/>
                  </a:lnTo>
                  <a:lnTo>
                    <a:pt x="7397" y="6"/>
                  </a:lnTo>
                  <a:lnTo>
                    <a:pt x="7927" y="20"/>
                  </a:lnTo>
                  <a:lnTo>
                    <a:pt x="8329" y="53"/>
                  </a:lnTo>
                  <a:lnTo>
                    <a:pt x="8581" y="107"/>
                  </a:lnTo>
                  <a:lnTo>
                    <a:pt x="8671" y="187"/>
                  </a:lnTo>
                  <a:lnTo>
                    <a:pt x="8581" y="290"/>
                  </a:lnTo>
                  <a:lnTo>
                    <a:pt x="8329" y="427"/>
                  </a:lnTo>
                  <a:lnTo>
                    <a:pt x="7927" y="571"/>
                  </a:lnTo>
                  <a:lnTo>
                    <a:pt x="7397" y="721"/>
                  </a:lnTo>
                  <a:lnTo>
                    <a:pt x="6752" y="854"/>
                  </a:lnTo>
                  <a:lnTo>
                    <a:pt x="6018" y="968"/>
                  </a:lnTo>
                  <a:lnTo>
                    <a:pt x="5203" y="1045"/>
                  </a:lnTo>
                  <a:lnTo>
                    <a:pt x="4334" y="1075"/>
                  </a:lnTo>
                  <a:lnTo>
                    <a:pt x="3458" y="1045"/>
                  </a:lnTo>
                  <a:lnTo>
                    <a:pt x="2647" y="968"/>
                  </a:lnTo>
                  <a:lnTo>
                    <a:pt x="1912" y="854"/>
                  </a:lnTo>
                  <a:lnTo>
                    <a:pt x="1271" y="721"/>
                  </a:lnTo>
                  <a:lnTo>
                    <a:pt x="738" y="571"/>
                  </a:lnTo>
                  <a:lnTo>
                    <a:pt x="339" y="427"/>
                  </a:lnTo>
                  <a:lnTo>
                    <a:pt x="87" y="290"/>
                  </a:lnTo>
                  <a:lnTo>
                    <a:pt x="0" y="187"/>
                  </a:lnTo>
                  <a:lnTo>
                    <a:pt x="87" y="107"/>
                  </a:lnTo>
                  <a:lnTo>
                    <a:pt x="339" y="53"/>
                  </a:lnTo>
                  <a:lnTo>
                    <a:pt x="738" y="20"/>
                  </a:lnTo>
                  <a:lnTo>
                    <a:pt x="1271" y="6"/>
                  </a:lnTo>
                  <a:lnTo>
                    <a:pt x="1912" y="0"/>
                  </a:lnTo>
                  <a:lnTo>
                    <a:pt x="2647" y="3"/>
                  </a:lnTo>
                  <a:lnTo>
                    <a:pt x="3458" y="6"/>
                  </a:lnTo>
                  <a:lnTo>
                    <a:pt x="4334" y="13"/>
                  </a:lnTo>
                  <a:close/>
                </a:path>
              </a:pathLst>
            </a:custGeom>
            <a:solidFill>
              <a:srgbClr val="96ABB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37"/>
            <p:cNvSpPr>
              <a:spLocks/>
            </p:cNvSpPr>
            <p:nvPr/>
          </p:nvSpPr>
          <p:spPr bwMode="auto">
            <a:xfrm>
              <a:off x="1756" y="8167"/>
              <a:ext cx="8671" cy="995"/>
            </a:xfrm>
            <a:custGeom>
              <a:avLst/>
              <a:gdLst/>
              <a:ahLst/>
              <a:cxnLst>
                <a:cxn ang="0">
                  <a:pos x="4334" y="3"/>
                </a:cxn>
                <a:cxn ang="0">
                  <a:pos x="5203" y="0"/>
                </a:cxn>
                <a:cxn ang="0">
                  <a:pos x="6018" y="0"/>
                </a:cxn>
                <a:cxn ang="0">
                  <a:pos x="6752" y="0"/>
                </a:cxn>
                <a:cxn ang="0">
                  <a:pos x="7397" y="13"/>
                </a:cxn>
                <a:cxn ang="0">
                  <a:pos x="7927" y="34"/>
                </a:cxn>
                <a:cxn ang="0">
                  <a:pos x="8329" y="67"/>
                </a:cxn>
                <a:cxn ang="0">
                  <a:pos x="8581" y="120"/>
                </a:cxn>
                <a:cxn ang="0">
                  <a:pos x="8671" y="197"/>
                </a:cxn>
                <a:cxn ang="0">
                  <a:pos x="8581" y="294"/>
                </a:cxn>
                <a:cxn ang="0">
                  <a:pos x="8329" y="417"/>
                </a:cxn>
                <a:cxn ang="0">
                  <a:pos x="7927" y="548"/>
                </a:cxn>
                <a:cxn ang="0">
                  <a:pos x="7397" y="681"/>
                </a:cxn>
                <a:cxn ang="0">
                  <a:pos x="6752" y="801"/>
                </a:cxn>
                <a:cxn ang="0">
                  <a:pos x="6018" y="902"/>
                </a:cxn>
                <a:cxn ang="0">
                  <a:pos x="5203" y="968"/>
                </a:cxn>
                <a:cxn ang="0">
                  <a:pos x="4334" y="995"/>
                </a:cxn>
                <a:cxn ang="0">
                  <a:pos x="3458" y="968"/>
                </a:cxn>
                <a:cxn ang="0">
                  <a:pos x="2647" y="902"/>
                </a:cxn>
                <a:cxn ang="0">
                  <a:pos x="1912" y="801"/>
                </a:cxn>
                <a:cxn ang="0">
                  <a:pos x="1271" y="681"/>
                </a:cxn>
                <a:cxn ang="0">
                  <a:pos x="738" y="548"/>
                </a:cxn>
                <a:cxn ang="0">
                  <a:pos x="339" y="417"/>
                </a:cxn>
                <a:cxn ang="0">
                  <a:pos x="87" y="294"/>
                </a:cxn>
                <a:cxn ang="0">
                  <a:pos x="0" y="197"/>
                </a:cxn>
                <a:cxn ang="0">
                  <a:pos x="87" y="120"/>
                </a:cxn>
                <a:cxn ang="0">
                  <a:pos x="339" y="67"/>
                </a:cxn>
                <a:cxn ang="0">
                  <a:pos x="738" y="34"/>
                </a:cxn>
                <a:cxn ang="0">
                  <a:pos x="1271" y="13"/>
                </a:cxn>
                <a:cxn ang="0">
                  <a:pos x="1912" y="0"/>
                </a:cxn>
                <a:cxn ang="0">
                  <a:pos x="2647" y="0"/>
                </a:cxn>
                <a:cxn ang="0">
                  <a:pos x="3458" y="0"/>
                </a:cxn>
                <a:cxn ang="0">
                  <a:pos x="4334" y="3"/>
                </a:cxn>
              </a:cxnLst>
              <a:rect l="0" t="0" r="r" b="b"/>
              <a:pathLst>
                <a:path w="8671" h="995">
                  <a:moveTo>
                    <a:pt x="4334" y="3"/>
                  </a:moveTo>
                  <a:lnTo>
                    <a:pt x="5203" y="0"/>
                  </a:lnTo>
                  <a:lnTo>
                    <a:pt x="6018" y="0"/>
                  </a:lnTo>
                  <a:lnTo>
                    <a:pt x="6752" y="0"/>
                  </a:lnTo>
                  <a:lnTo>
                    <a:pt x="7397" y="13"/>
                  </a:lnTo>
                  <a:lnTo>
                    <a:pt x="7927" y="34"/>
                  </a:lnTo>
                  <a:lnTo>
                    <a:pt x="8329" y="67"/>
                  </a:lnTo>
                  <a:lnTo>
                    <a:pt x="8581" y="120"/>
                  </a:lnTo>
                  <a:lnTo>
                    <a:pt x="8671" y="197"/>
                  </a:lnTo>
                  <a:lnTo>
                    <a:pt x="8581" y="294"/>
                  </a:lnTo>
                  <a:lnTo>
                    <a:pt x="8329" y="417"/>
                  </a:lnTo>
                  <a:lnTo>
                    <a:pt x="7927" y="548"/>
                  </a:lnTo>
                  <a:lnTo>
                    <a:pt x="7397" y="681"/>
                  </a:lnTo>
                  <a:lnTo>
                    <a:pt x="6752" y="801"/>
                  </a:lnTo>
                  <a:lnTo>
                    <a:pt x="6018" y="902"/>
                  </a:lnTo>
                  <a:lnTo>
                    <a:pt x="5203" y="968"/>
                  </a:lnTo>
                  <a:lnTo>
                    <a:pt x="4334" y="995"/>
                  </a:lnTo>
                  <a:lnTo>
                    <a:pt x="3458" y="968"/>
                  </a:lnTo>
                  <a:lnTo>
                    <a:pt x="2647" y="902"/>
                  </a:lnTo>
                  <a:lnTo>
                    <a:pt x="1912" y="801"/>
                  </a:lnTo>
                  <a:lnTo>
                    <a:pt x="1271" y="681"/>
                  </a:lnTo>
                  <a:lnTo>
                    <a:pt x="738" y="548"/>
                  </a:lnTo>
                  <a:lnTo>
                    <a:pt x="339" y="417"/>
                  </a:lnTo>
                  <a:lnTo>
                    <a:pt x="87" y="294"/>
                  </a:lnTo>
                  <a:lnTo>
                    <a:pt x="0" y="197"/>
                  </a:lnTo>
                  <a:lnTo>
                    <a:pt x="87" y="120"/>
                  </a:lnTo>
                  <a:lnTo>
                    <a:pt x="339" y="67"/>
                  </a:lnTo>
                  <a:lnTo>
                    <a:pt x="738" y="34"/>
                  </a:lnTo>
                  <a:lnTo>
                    <a:pt x="1271" y="13"/>
                  </a:lnTo>
                  <a:lnTo>
                    <a:pt x="1912" y="0"/>
                  </a:lnTo>
                  <a:lnTo>
                    <a:pt x="2647" y="0"/>
                  </a:lnTo>
                  <a:lnTo>
                    <a:pt x="3458" y="0"/>
                  </a:lnTo>
                  <a:lnTo>
                    <a:pt x="4334" y="3"/>
                  </a:lnTo>
                  <a:close/>
                </a:path>
              </a:pathLst>
            </a:custGeom>
            <a:solidFill>
              <a:srgbClr val="8FA3B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38"/>
            <p:cNvSpPr>
              <a:spLocks/>
            </p:cNvSpPr>
            <p:nvPr/>
          </p:nvSpPr>
          <p:spPr bwMode="auto">
            <a:xfrm>
              <a:off x="1756" y="8177"/>
              <a:ext cx="8671" cy="922"/>
            </a:xfrm>
            <a:custGeom>
              <a:avLst/>
              <a:gdLst/>
              <a:ahLst/>
              <a:cxnLst>
                <a:cxn ang="0">
                  <a:pos x="4334" y="3"/>
                </a:cxn>
                <a:cxn ang="0">
                  <a:pos x="5203" y="0"/>
                </a:cxn>
                <a:cxn ang="0">
                  <a:pos x="6018" y="3"/>
                </a:cxn>
                <a:cxn ang="0">
                  <a:pos x="6752" y="7"/>
                </a:cxn>
                <a:cxn ang="0">
                  <a:pos x="7397" y="24"/>
                </a:cxn>
                <a:cxn ang="0">
                  <a:pos x="7927" y="47"/>
                </a:cxn>
                <a:cxn ang="0">
                  <a:pos x="8329" y="84"/>
                </a:cxn>
                <a:cxn ang="0">
                  <a:pos x="8581" y="137"/>
                </a:cxn>
                <a:cxn ang="0">
                  <a:pos x="8671" y="210"/>
                </a:cxn>
                <a:cxn ang="0">
                  <a:pos x="8581" y="301"/>
                </a:cxn>
                <a:cxn ang="0">
                  <a:pos x="8329" y="411"/>
                </a:cxn>
                <a:cxn ang="0">
                  <a:pos x="7927" y="528"/>
                </a:cxn>
                <a:cxn ang="0">
                  <a:pos x="7397" y="644"/>
                </a:cxn>
                <a:cxn ang="0">
                  <a:pos x="6752" y="751"/>
                </a:cxn>
                <a:cxn ang="0">
                  <a:pos x="6018" y="838"/>
                </a:cxn>
                <a:cxn ang="0">
                  <a:pos x="5203" y="898"/>
                </a:cxn>
                <a:cxn ang="0">
                  <a:pos x="4334" y="922"/>
                </a:cxn>
                <a:cxn ang="0">
                  <a:pos x="3458" y="898"/>
                </a:cxn>
                <a:cxn ang="0">
                  <a:pos x="2647" y="838"/>
                </a:cxn>
                <a:cxn ang="0">
                  <a:pos x="1912" y="751"/>
                </a:cxn>
                <a:cxn ang="0">
                  <a:pos x="1271" y="644"/>
                </a:cxn>
                <a:cxn ang="0">
                  <a:pos x="738" y="528"/>
                </a:cxn>
                <a:cxn ang="0">
                  <a:pos x="339" y="411"/>
                </a:cxn>
                <a:cxn ang="0">
                  <a:pos x="87" y="301"/>
                </a:cxn>
                <a:cxn ang="0">
                  <a:pos x="0" y="210"/>
                </a:cxn>
                <a:cxn ang="0">
                  <a:pos x="87" y="137"/>
                </a:cxn>
                <a:cxn ang="0">
                  <a:pos x="339" y="84"/>
                </a:cxn>
                <a:cxn ang="0">
                  <a:pos x="738" y="47"/>
                </a:cxn>
                <a:cxn ang="0">
                  <a:pos x="1271" y="24"/>
                </a:cxn>
                <a:cxn ang="0">
                  <a:pos x="1912" y="7"/>
                </a:cxn>
                <a:cxn ang="0">
                  <a:pos x="2647" y="3"/>
                </a:cxn>
                <a:cxn ang="0">
                  <a:pos x="3458" y="0"/>
                </a:cxn>
                <a:cxn ang="0">
                  <a:pos x="4334" y="3"/>
                </a:cxn>
              </a:cxnLst>
              <a:rect l="0" t="0" r="r" b="b"/>
              <a:pathLst>
                <a:path w="8671" h="922">
                  <a:moveTo>
                    <a:pt x="4334" y="3"/>
                  </a:moveTo>
                  <a:lnTo>
                    <a:pt x="5203" y="0"/>
                  </a:lnTo>
                  <a:lnTo>
                    <a:pt x="6018" y="3"/>
                  </a:lnTo>
                  <a:lnTo>
                    <a:pt x="6752" y="7"/>
                  </a:lnTo>
                  <a:lnTo>
                    <a:pt x="7397" y="24"/>
                  </a:lnTo>
                  <a:lnTo>
                    <a:pt x="7927" y="47"/>
                  </a:lnTo>
                  <a:lnTo>
                    <a:pt x="8329" y="84"/>
                  </a:lnTo>
                  <a:lnTo>
                    <a:pt x="8581" y="137"/>
                  </a:lnTo>
                  <a:lnTo>
                    <a:pt x="8671" y="210"/>
                  </a:lnTo>
                  <a:lnTo>
                    <a:pt x="8581" y="301"/>
                  </a:lnTo>
                  <a:lnTo>
                    <a:pt x="8329" y="411"/>
                  </a:lnTo>
                  <a:lnTo>
                    <a:pt x="7927" y="528"/>
                  </a:lnTo>
                  <a:lnTo>
                    <a:pt x="7397" y="644"/>
                  </a:lnTo>
                  <a:lnTo>
                    <a:pt x="6752" y="751"/>
                  </a:lnTo>
                  <a:lnTo>
                    <a:pt x="6018" y="838"/>
                  </a:lnTo>
                  <a:lnTo>
                    <a:pt x="5203" y="898"/>
                  </a:lnTo>
                  <a:lnTo>
                    <a:pt x="4334" y="922"/>
                  </a:lnTo>
                  <a:lnTo>
                    <a:pt x="3458" y="898"/>
                  </a:lnTo>
                  <a:lnTo>
                    <a:pt x="2647" y="838"/>
                  </a:lnTo>
                  <a:lnTo>
                    <a:pt x="1912" y="751"/>
                  </a:lnTo>
                  <a:lnTo>
                    <a:pt x="1271" y="644"/>
                  </a:lnTo>
                  <a:lnTo>
                    <a:pt x="738" y="528"/>
                  </a:lnTo>
                  <a:lnTo>
                    <a:pt x="339" y="411"/>
                  </a:lnTo>
                  <a:lnTo>
                    <a:pt x="87" y="301"/>
                  </a:lnTo>
                  <a:lnTo>
                    <a:pt x="0" y="210"/>
                  </a:lnTo>
                  <a:lnTo>
                    <a:pt x="87" y="137"/>
                  </a:lnTo>
                  <a:lnTo>
                    <a:pt x="339" y="84"/>
                  </a:lnTo>
                  <a:lnTo>
                    <a:pt x="738" y="47"/>
                  </a:lnTo>
                  <a:lnTo>
                    <a:pt x="1271" y="24"/>
                  </a:lnTo>
                  <a:lnTo>
                    <a:pt x="1912" y="7"/>
                  </a:lnTo>
                  <a:lnTo>
                    <a:pt x="2647" y="3"/>
                  </a:lnTo>
                  <a:lnTo>
                    <a:pt x="3458" y="0"/>
                  </a:lnTo>
                  <a:lnTo>
                    <a:pt x="4334" y="3"/>
                  </a:lnTo>
                  <a:close/>
                </a:path>
              </a:pathLst>
            </a:custGeom>
            <a:solidFill>
              <a:srgbClr val="879EAD"/>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39"/>
            <p:cNvSpPr>
              <a:spLocks/>
            </p:cNvSpPr>
            <p:nvPr/>
          </p:nvSpPr>
          <p:spPr bwMode="auto">
            <a:xfrm>
              <a:off x="1756" y="8187"/>
              <a:ext cx="8671" cy="845"/>
            </a:xfrm>
            <a:custGeom>
              <a:avLst/>
              <a:gdLst/>
              <a:ahLst/>
              <a:cxnLst>
                <a:cxn ang="0">
                  <a:pos x="4334" y="0"/>
                </a:cxn>
                <a:cxn ang="0">
                  <a:pos x="5203" y="0"/>
                </a:cxn>
                <a:cxn ang="0">
                  <a:pos x="6018" y="3"/>
                </a:cxn>
                <a:cxn ang="0">
                  <a:pos x="6752" y="14"/>
                </a:cxn>
                <a:cxn ang="0">
                  <a:pos x="7397" y="34"/>
                </a:cxn>
                <a:cxn ang="0">
                  <a:pos x="7927" y="60"/>
                </a:cxn>
                <a:cxn ang="0">
                  <a:pos x="8329" y="100"/>
                </a:cxn>
                <a:cxn ang="0">
                  <a:pos x="8581" y="150"/>
                </a:cxn>
                <a:cxn ang="0">
                  <a:pos x="8671" y="224"/>
                </a:cxn>
                <a:cxn ang="0">
                  <a:pos x="8581" y="307"/>
                </a:cxn>
                <a:cxn ang="0">
                  <a:pos x="8329" y="404"/>
                </a:cxn>
                <a:cxn ang="0">
                  <a:pos x="7927" y="504"/>
                </a:cxn>
                <a:cxn ang="0">
                  <a:pos x="7397" y="608"/>
                </a:cxn>
                <a:cxn ang="0">
                  <a:pos x="6752" y="698"/>
                </a:cxn>
                <a:cxn ang="0">
                  <a:pos x="6018" y="775"/>
                </a:cxn>
                <a:cxn ang="0">
                  <a:pos x="5203" y="825"/>
                </a:cxn>
                <a:cxn ang="0">
                  <a:pos x="4334" y="845"/>
                </a:cxn>
                <a:cxn ang="0">
                  <a:pos x="3458" y="825"/>
                </a:cxn>
                <a:cxn ang="0">
                  <a:pos x="2647" y="775"/>
                </a:cxn>
                <a:cxn ang="0">
                  <a:pos x="1912" y="698"/>
                </a:cxn>
                <a:cxn ang="0">
                  <a:pos x="1271" y="608"/>
                </a:cxn>
                <a:cxn ang="0">
                  <a:pos x="738" y="504"/>
                </a:cxn>
                <a:cxn ang="0">
                  <a:pos x="339" y="404"/>
                </a:cxn>
                <a:cxn ang="0">
                  <a:pos x="87" y="307"/>
                </a:cxn>
                <a:cxn ang="0">
                  <a:pos x="0" y="224"/>
                </a:cxn>
                <a:cxn ang="0">
                  <a:pos x="87" y="150"/>
                </a:cxn>
                <a:cxn ang="0">
                  <a:pos x="339" y="100"/>
                </a:cxn>
                <a:cxn ang="0">
                  <a:pos x="738" y="60"/>
                </a:cxn>
                <a:cxn ang="0">
                  <a:pos x="1271" y="34"/>
                </a:cxn>
                <a:cxn ang="0">
                  <a:pos x="1912" y="14"/>
                </a:cxn>
                <a:cxn ang="0">
                  <a:pos x="2647" y="3"/>
                </a:cxn>
                <a:cxn ang="0">
                  <a:pos x="3458" y="0"/>
                </a:cxn>
                <a:cxn ang="0">
                  <a:pos x="4334" y="0"/>
                </a:cxn>
              </a:cxnLst>
              <a:rect l="0" t="0" r="r" b="b"/>
              <a:pathLst>
                <a:path w="8671" h="845">
                  <a:moveTo>
                    <a:pt x="4334" y="0"/>
                  </a:moveTo>
                  <a:lnTo>
                    <a:pt x="5203" y="0"/>
                  </a:lnTo>
                  <a:lnTo>
                    <a:pt x="6018" y="3"/>
                  </a:lnTo>
                  <a:lnTo>
                    <a:pt x="6752" y="14"/>
                  </a:lnTo>
                  <a:lnTo>
                    <a:pt x="7397" y="34"/>
                  </a:lnTo>
                  <a:lnTo>
                    <a:pt x="7927" y="60"/>
                  </a:lnTo>
                  <a:lnTo>
                    <a:pt x="8329" y="100"/>
                  </a:lnTo>
                  <a:lnTo>
                    <a:pt x="8581" y="150"/>
                  </a:lnTo>
                  <a:lnTo>
                    <a:pt x="8671" y="224"/>
                  </a:lnTo>
                  <a:lnTo>
                    <a:pt x="8581" y="307"/>
                  </a:lnTo>
                  <a:lnTo>
                    <a:pt x="8329" y="404"/>
                  </a:lnTo>
                  <a:lnTo>
                    <a:pt x="7927" y="504"/>
                  </a:lnTo>
                  <a:lnTo>
                    <a:pt x="7397" y="608"/>
                  </a:lnTo>
                  <a:lnTo>
                    <a:pt x="6752" y="698"/>
                  </a:lnTo>
                  <a:lnTo>
                    <a:pt x="6018" y="775"/>
                  </a:lnTo>
                  <a:lnTo>
                    <a:pt x="5203" y="825"/>
                  </a:lnTo>
                  <a:lnTo>
                    <a:pt x="4334" y="845"/>
                  </a:lnTo>
                  <a:lnTo>
                    <a:pt x="3458" y="825"/>
                  </a:lnTo>
                  <a:lnTo>
                    <a:pt x="2647" y="775"/>
                  </a:lnTo>
                  <a:lnTo>
                    <a:pt x="1912" y="698"/>
                  </a:lnTo>
                  <a:lnTo>
                    <a:pt x="1271" y="608"/>
                  </a:lnTo>
                  <a:lnTo>
                    <a:pt x="738" y="504"/>
                  </a:lnTo>
                  <a:lnTo>
                    <a:pt x="339" y="404"/>
                  </a:lnTo>
                  <a:lnTo>
                    <a:pt x="87" y="307"/>
                  </a:lnTo>
                  <a:lnTo>
                    <a:pt x="0" y="224"/>
                  </a:lnTo>
                  <a:lnTo>
                    <a:pt x="87" y="150"/>
                  </a:lnTo>
                  <a:lnTo>
                    <a:pt x="339" y="100"/>
                  </a:lnTo>
                  <a:lnTo>
                    <a:pt x="738" y="60"/>
                  </a:lnTo>
                  <a:lnTo>
                    <a:pt x="1271" y="34"/>
                  </a:lnTo>
                  <a:lnTo>
                    <a:pt x="1912" y="14"/>
                  </a:lnTo>
                  <a:lnTo>
                    <a:pt x="2647" y="3"/>
                  </a:lnTo>
                  <a:lnTo>
                    <a:pt x="3458" y="0"/>
                  </a:lnTo>
                  <a:lnTo>
                    <a:pt x="4334" y="0"/>
                  </a:lnTo>
                  <a:close/>
                </a:path>
              </a:pathLst>
            </a:custGeom>
            <a:solidFill>
              <a:srgbClr val="8296A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40"/>
            <p:cNvSpPr>
              <a:spLocks/>
            </p:cNvSpPr>
            <p:nvPr/>
          </p:nvSpPr>
          <p:spPr bwMode="auto">
            <a:xfrm>
              <a:off x="1756" y="8197"/>
              <a:ext cx="8671" cy="771"/>
            </a:xfrm>
            <a:custGeom>
              <a:avLst/>
              <a:gdLst/>
              <a:ahLst/>
              <a:cxnLst>
                <a:cxn ang="0">
                  <a:pos x="4334" y="0"/>
                </a:cxn>
                <a:cxn ang="0">
                  <a:pos x="5203" y="0"/>
                </a:cxn>
                <a:cxn ang="0">
                  <a:pos x="6018" y="7"/>
                </a:cxn>
                <a:cxn ang="0">
                  <a:pos x="6752" y="20"/>
                </a:cxn>
                <a:cxn ang="0">
                  <a:pos x="7397" y="47"/>
                </a:cxn>
                <a:cxn ang="0">
                  <a:pos x="7927" y="77"/>
                </a:cxn>
                <a:cxn ang="0">
                  <a:pos x="8329" y="117"/>
                </a:cxn>
                <a:cxn ang="0">
                  <a:pos x="8581" y="167"/>
                </a:cxn>
                <a:cxn ang="0">
                  <a:pos x="8671" y="237"/>
                </a:cxn>
                <a:cxn ang="0">
                  <a:pos x="8581" y="311"/>
                </a:cxn>
                <a:cxn ang="0">
                  <a:pos x="8329" y="397"/>
                </a:cxn>
                <a:cxn ang="0">
                  <a:pos x="7927" y="484"/>
                </a:cxn>
                <a:cxn ang="0">
                  <a:pos x="7397" y="574"/>
                </a:cxn>
                <a:cxn ang="0">
                  <a:pos x="6752" y="648"/>
                </a:cxn>
                <a:cxn ang="0">
                  <a:pos x="6018" y="711"/>
                </a:cxn>
                <a:cxn ang="0">
                  <a:pos x="5203" y="755"/>
                </a:cxn>
                <a:cxn ang="0">
                  <a:pos x="4334" y="771"/>
                </a:cxn>
                <a:cxn ang="0">
                  <a:pos x="3458" y="755"/>
                </a:cxn>
                <a:cxn ang="0">
                  <a:pos x="2647" y="711"/>
                </a:cxn>
                <a:cxn ang="0">
                  <a:pos x="1912" y="648"/>
                </a:cxn>
                <a:cxn ang="0">
                  <a:pos x="1271" y="574"/>
                </a:cxn>
                <a:cxn ang="0">
                  <a:pos x="738" y="484"/>
                </a:cxn>
                <a:cxn ang="0">
                  <a:pos x="339" y="397"/>
                </a:cxn>
                <a:cxn ang="0">
                  <a:pos x="87" y="311"/>
                </a:cxn>
                <a:cxn ang="0">
                  <a:pos x="0" y="237"/>
                </a:cxn>
                <a:cxn ang="0">
                  <a:pos x="87" y="167"/>
                </a:cxn>
                <a:cxn ang="0">
                  <a:pos x="339" y="117"/>
                </a:cxn>
                <a:cxn ang="0">
                  <a:pos x="738" y="77"/>
                </a:cxn>
                <a:cxn ang="0">
                  <a:pos x="1271" y="47"/>
                </a:cxn>
                <a:cxn ang="0">
                  <a:pos x="1912" y="20"/>
                </a:cxn>
                <a:cxn ang="0">
                  <a:pos x="2647" y="7"/>
                </a:cxn>
                <a:cxn ang="0">
                  <a:pos x="3458" y="0"/>
                </a:cxn>
                <a:cxn ang="0">
                  <a:pos x="4334" y="0"/>
                </a:cxn>
              </a:cxnLst>
              <a:rect l="0" t="0" r="r" b="b"/>
              <a:pathLst>
                <a:path w="8671" h="771">
                  <a:moveTo>
                    <a:pt x="4334" y="0"/>
                  </a:moveTo>
                  <a:lnTo>
                    <a:pt x="5203" y="0"/>
                  </a:lnTo>
                  <a:lnTo>
                    <a:pt x="6018" y="7"/>
                  </a:lnTo>
                  <a:lnTo>
                    <a:pt x="6752" y="20"/>
                  </a:lnTo>
                  <a:lnTo>
                    <a:pt x="7397" y="47"/>
                  </a:lnTo>
                  <a:lnTo>
                    <a:pt x="7927" y="77"/>
                  </a:lnTo>
                  <a:lnTo>
                    <a:pt x="8329" y="117"/>
                  </a:lnTo>
                  <a:lnTo>
                    <a:pt x="8581" y="167"/>
                  </a:lnTo>
                  <a:lnTo>
                    <a:pt x="8671" y="237"/>
                  </a:lnTo>
                  <a:lnTo>
                    <a:pt x="8581" y="311"/>
                  </a:lnTo>
                  <a:lnTo>
                    <a:pt x="8329" y="397"/>
                  </a:lnTo>
                  <a:lnTo>
                    <a:pt x="7927" y="484"/>
                  </a:lnTo>
                  <a:lnTo>
                    <a:pt x="7397" y="574"/>
                  </a:lnTo>
                  <a:lnTo>
                    <a:pt x="6752" y="648"/>
                  </a:lnTo>
                  <a:lnTo>
                    <a:pt x="6018" y="711"/>
                  </a:lnTo>
                  <a:lnTo>
                    <a:pt x="5203" y="755"/>
                  </a:lnTo>
                  <a:lnTo>
                    <a:pt x="4334" y="771"/>
                  </a:lnTo>
                  <a:lnTo>
                    <a:pt x="3458" y="755"/>
                  </a:lnTo>
                  <a:lnTo>
                    <a:pt x="2647" y="711"/>
                  </a:lnTo>
                  <a:lnTo>
                    <a:pt x="1912" y="648"/>
                  </a:lnTo>
                  <a:lnTo>
                    <a:pt x="1271" y="574"/>
                  </a:lnTo>
                  <a:lnTo>
                    <a:pt x="738" y="484"/>
                  </a:lnTo>
                  <a:lnTo>
                    <a:pt x="339" y="397"/>
                  </a:lnTo>
                  <a:lnTo>
                    <a:pt x="87" y="311"/>
                  </a:lnTo>
                  <a:lnTo>
                    <a:pt x="0" y="237"/>
                  </a:lnTo>
                  <a:lnTo>
                    <a:pt x="87" y="167"/>
                  </a:lnTo>
                  <a:lnTo>
                    <a:pt x="339" y="117"/>
                  </a:lnTo>
                  <a:lnTo>
                    <a:pt x="738" y="77"/>
                  </a:lnTo>
                  <a:lnTo>
                    <a:pt x="1271" y="47"/>
                  </a:lnTo>
                  <a:lnTo>
                    <a:pt x="1912" y="20"/>
                  </a:lnTo>
                  <a:lnTo>
                    <a:pt x="2647" y="7"/>
                  </a:lnTo>
                  <a:lnTo>
                    <a:pt x="3458" y="0"/>
                  </a:lnTo>
                  <a:lnTo>
                    <a:pt x="4334" y="0"/>
                  </a:lnTo>
                  <a:close/>
                </a:path>
              </a:pathLst>
            </a:custGeom>
            <a:solidFill>
              <a:srgbClr val="7A91A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41"/>
            <p:cNvSpPr>
              <a:spLocks/>
            </p:cNvSpPr>
            <p:nvPr/>
          </p:nvSpPr>
          <p:spPr bwMode="auto">
            <a:xfrm>
              <a:off x="1756" y="8207"/>
              <a:ext cx="8671" cy="701"/>
            </a:xfrm>
            <a:custGeom>
              <a:avLst/>
              <a:gdLst/>
              <a:ahLst/>
              <a:cxnLst>
                <a:cxn ang="0">
                  <a:pos x="4334" y="0"/>
                </a:cxn>
                <a:cxn ang="0">
                  <a:pos x="5203" y="0"/>
                </a:cxn>
                <a:cxn ang="0">
                  <a:pos x="6018" y="14"/>
                </a:cxn>
                <a:cxn ang="0">
                  <a:pos x="6752" y="30"/>
                </a:cxn>
                <a:cxn ang="0">
                  <a:pos x="7397" y="57"/>
                </a:cxn>
                <a:cxn ang="0">
                  <a:pos x="7927" y="90"/>
                </a:cxn>
                <a:cxn ang="0">
                  <a:pos x="8329" y="134"/>
                </a:cxn>
                <a:cxn ang="0">
                  <a:pos x="8581" y="187"/>
                </a:cxn>
                <a:cxn ang="0">
                  <a:pos x="8671" y="251"/>
                </a:cxn>
                <a:cxn ang="0">
                  <a:pos x="8581" y="317"/>
                </a:cxn>
                <a:cxn ang="0">
                  <a:pos x="8329" y="394"/>
                </a:cxn>
                <a:cxn ang="0">
                  <a:pos x="7927" y="468"/>
                </a:cxn>
                <a:cxn ang="0">
                  <a:pos x="7397" y="541"/>
                </a:cxn>
                <a:cxn ang="0">
                  <a:pos x="6752" y="601"/>
                </a:cxn>
                <a:cxn ang="0">
                  <a:pos x="6018" y="655"/>
                </a:cxn>
                <a:cxn ang="0">
                  <a:pos x="5203" y="688"/>
                </a:cxn>
                <a:cxn ang="0">
                  <a:pos x="4334" y="701"/>
                </a:cxn>
                <a:cxn ang="0">
                  <a:pos x="3458" y="688"/>
                </a:cxn>
                <a:cxn ang="0">
                  <a:pos x="2647" y="655"/>
                </a:cxn>
                <a:cxn ang="0">
                  <a:pos x="1912" y="601"/>
                </a:cxn>
                <a:cxn ang="0">
                  <a:pos x="1271" y="541"/>
                </a:cxn>
                <a:cxn ang="0">
                  <a:pos x="738" y="468"/>
                </a:cxn>
                <a:cxn ang="0">
                  <a:pos x="339" y="394"/>
                </a:cxn>
                <a:cxn ang="0">
                  <a:pos x="87" y="317"/>
                </a:cxn>
                <a:cxn ang="0">
                  <a:pos x="0" y="251"/>
                </a:cxn>
                <a:cxn ang="0">
                  <a:pos x="87" y="187"/>
                </a:cxn>
                <a:cxn ang="0">
                  <a:pos x="339" y="134"/>
                </a:cxn>
                <a:cxn ang="0">
                  <a:pos x="738" y="90"/>
                </a:cxn>
                <a:cxn ang="0">
                  <a:pos x="1271" y="57"/>
                </a:cxn>
                <a:cxn ang="0">
                  <a:pos x="1912" y="30"/>
                </a:cxn>
                <a:cxn ang="0">
                  <a:pos x="2647" y="14"/>
                </a:cxn>
                <a:cxn ang="0">
                  <a:pos x="3458" y="0"/>
                </a:cxn>
                <a:cxn ang="0">
                  <a:pos x="4334" y="0"/>
                </a:cxn>
              </a:cxnLst>
              <a:rect l="0" t="0" r="r" b="b"/>
              <a:pathLst>
                <a:path w="8671" h="701">
                  <a:moveTo>
                    <a:pt x="4334" y="0"/>
                  </a:moveTo>
                  <a:lnTo>
                    <a:pt x="5203" y="0"/>
                  </a:lnTo>
                  <a:lnTo>
                    <a:pt x="6018" y="14"/>
                  </a:lnTo>
                  <a:lnTo>
                    <a:pt x="6752" y="30"/>
                  </a:lnTo>
                  <a:lnTo>
                    <a:pt x="7397" y="57"/>
                  </a:lnTo>
                  <a:lnTo>
                    <a:pt x="7927" y="90"/>
                  </a:lnTo>
                  <a:lnTo>
                    <a:pt x="8329" y="134"/>
                  </a:lnTo>
                  <a:lnTo>
                    <a:pt x="8581" y="187"/>
                  </a:lnTo>
                  <a:lnTo>
                    <a:pt x="8671" y="251"/>
                  </a:lnTo>
                  <a:lnTo>
                    <a:pt x="8581" y="317"/>
                  </a:lnTo>
                  <a:lnTo>
                    <a:pt x="8329" y="394"/>
                  </a:lnTo>
                  <a:lnTo>
                    <a:pt x="7927" y="468"/>
                  </a:lnTo>
                  <a:lnTo>
                    <a:pt x="7397" y="541"/>
                  </a:lnTo>
                  <a:lnTo>
                    <a:pt x="6752" y="601"/>
                  </a:lnTo>
                  <a:lnTo>
                    <a:pt x="6018" y="655"/>
                  </a:lnTo>
                  <a:lnTo>
                    <a:pt x="5203" y="688"/>
                  </a:lnTo>
                  <a:lnTo>
                    <a:pt x="4334" y="701"/>
                  </a:lnTo>
                  <a:lnTo>
                    <a:pt x="3458" y="688"/>
                  </a:lnTo>
                  <a:lnTo>
                    <a:pt x="2647" y="655"/>
                  </a:lnTo>
                  <a:lnTo>
                    <a:pt x="1912" y="601"/>
                  </a:lnTo>
                  <a:lnTo>
                    <a:pt x="1271" y="541"/>
                  </a:lnTo>
                  <a:lnTo>
                    <a:pt x="738" y="468"/>
                  </a:lnTo>
                  <a:lnTo>
                    <a:pt x="339" y="394"/>
                  </a:lnTo>
                  <a:lnTo>
                    <a:pt x="87" y="317"/>
                  </a:lnTo>
                  <a:lnTo>
                    <a:pt x="0" y="251"/>
                  </a:lnTo>
                  <a:lnTo>
                    <a:pt x="87" y="187"/>
                  </a:lnTo>
                  <a:lnTo>
                    <a:pt x="339" y="134"/>
                  </a:lnTo>
                  <a:lnTo>
                    <a:pt x="738" y="90"/>
                  </a:lnTo>
                  <a:lnTo>
                    <a:pt x="1271" y="57"/>
                  </a:lnTo>
                  <a:lnTo>
                    <a:pt x="1912" y="30"/>
                  </a:lnTo>
                  <a:lnTo>
                    <a:pt x="2647" y="14"/>
                  </a:lnTo>
                  <a:lnTo>
                    <a:pt x="3458" y="0"/>
                  </a:lnTo>
                  <a:lnTo>
                    <a:pt x="4334" y="0"/>
                  </a:lnTo>
                  <a:close/>
                </a:path>
              </a:pathLst>
            </a:custGeom>
            <a:solidFill>
              <a:srgbClr val="738C9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42"/>
            <p:cNvSpPr>
              <a:spLocks/>
            </p:cNvSpPr>
            <p:nvPr/>
          </p:nvSpPr>
          <p:spPr bwMode="auto">
            <a:xfrm>
              <a:off x="1756" y="8217"/>
              <a:ext cx="8671" cy="628"/>
            </a:xfrm>
            <a:custGeom>
              <a:avLst/>
              <a:gdLst/>
              <a:ahLst/>
              <a:cxnLst>
                <a:cxn ang="0">
                  <a:pos x="4334" y="0"/>
                </a:cxn>
                <a:cxn ang="0">
                  <a:pos x="5203" y="4"/>
                </a:cxn>
                <a:cxn ang="0">
                  <a:pos x="6018" y="17"/>
                </a:cxn>
                <a:cxn ang="0">
                  <a:pos x="6752" y="37"/>
                </a:cxn>
                <a:cxn ang="0">
                  <a:pos x="7397" y="67"/>
                </a:cxn>
                <a:cxn ang="0">
                  <a:pos x="7927" y="104"/>
                </a:cxn>
                <a:cxn ang="0">
                  <a:pos x="8329" y="150"/>
                </a:cxn>
                <a:cxn ang="0">
                  <a:pos x="8581" y="201"/>
                </a:cxn>
                <a:cxn ang="0">
                  <a:pos x="8671" y="264"/>
                </a:cxn>
                <a:cxn ang="0">
                  <a:pos x="8581" y="324"/>
                </a:cxn>
                <a:cxn ang="0">
                  <a:pos x="8329" y="387"/>
                </a:cxn>
                <a:cxn ang="0">
                  <a:pos x="7927" y="444"/>
                </a:cxn>
                <a:cxn ang="0">
                  <a:pos x="7397" y="504"/>
                </a:cxn>
                <a:cxn ang="0">
                  <a:pos x="6752" y="551"/>
                </a:cxn>
                <a:cxn ang="0">
                  <a:pos x="6018" y="591"/>
                </a:cxn>
                <a:cxn ang="0">
                  <a:pos x="5203" y="618"/>
                </a:cxn>
                <a:cxn ang="0">
                  <a:pos x="4334" y="628"/>
                </a:cxn>
                <a:cxn ang="0">
                  <a:pos x="3458" y="618"/>
                </a:cxn>
                <a:cxn ang="0">
                  <a:pos x="2647" y="591"/>
                </a:cxn>
                <a:cxn ang="0">
                  <a:pos x="1912" y="551"/>
                </a:cxn>
                <a:cxn ang="0">
                  <a:pos x="1271" y="504"/>
                </a:cxn>
                <a:cxn ang="0">
                  <a:pos x="738" y="444"/>
                </a:cxn>
                <a:cxn ang="0">
                  <a:pos x="339" y="387"/>
                </a:cxn>
                <a:cxn ang="0">
                  <a:pos x="87" y="324"/>
                </a:cxn>
                <a:cxn ang="0">
                  <a:pos x="0" y="264"/>
                </a:cxn>
                <a:cxn ang="0">
                  <a:pos x="87" y="201"/>
                </a:cxn>
                <a:cxn ang="0">
                  <a:pos x="339" y="150"/>
                </a:cxn>
                <a:cxn ang="0">
                  <a:pos x="738" y="104"/>
                </a:cxn>
                <a:cxn ang="0">
                  <a:pos x="1271" y="67"/>
                </a:cxn>
                <a:cxn ang="0">
                  <a:pos x="1912" y="37"/>
                </a:cxn>
                <a:cxn ang="0">
                  <a:pos x="2647" y="17"/>
                </a:cxn>
                <a:cxn ang="0">
                  <a:pos x="3458" y="4"/>
                </a:cxn>
                <a:cxn ang="0">
                  <a:pos x="4334" y="0"/>
                </a:cxn>
              </a:cxnLst>
              <a:rect l="0" t="0" r="r" b="b"/>
              <a:pathLst>
                <a:path w="8671" h="628">
                  <a:moveTo>
                    <a:pt x="4334" y="0"/>
                  </a:moveTo>
                  <a:lnTo>
                    <a:pt x="5203" y="4"/>
                  </a:lnTo>
                  <a:lnTo>
                    <a:pt x="6018" y="17"/>
                  </a:lnTo>
                  <a:lnTo>
                    <a:pt x="6752" y="37"/>
                  </a:lnTo>
                  <a:lnTo>
                    <a:pt x="7397" y="67"/>
                  </a:lnTo>
                  <a:lnTo>
                    <a:pt x="7927" y="104"/>
                  </a:lnTo>
                  <a:lnTo>
                    <a:pt x="8329" y="150"/>
                  </a:lnTo>
                  <a:lnTo>
                    <a:pt x="8581" y="201"/>
                  </a:lnTo>
                  <a:lnTo>
                    <a:pt x="8671" y="264"/>
                  </a:lnTo>
                  <a:lnTo>
                    <a:pt x="8581" y="324"/>
                  </a:lnTo>
                  <a:lnTo>
                    <a:pt x="8329" y="387"/>
                  </a:lnTo>
                  <a:lnTo>
                    <a:pt x="7927" y="444"/>
                  </a:lnTo>
                  <a:lnTo>
                    <a:pt x="7397" y="504"/>
                  </a:lnTo>
                  <a:lnTo>
                    <a:pt x="6752" y="551"/>
                  </a:lnTo>
                  <a:lnTo>
                    <a:pt x="6018" y="591"/>
                  </a:lnTo>
                  <a:lnTo>
                    <a:pt x="5203" y="618"/>
                  </a:lnTo>
                  <a:lnTo>
                    <a:pt x="4334" y="628"/>
                  </a:lnTo>
                  <a:lnTo>
                    <a:pt x="3458" y="618"/>
                  </a:lnTo>
                  <a:lnTo>
                    <a:pt x="2647" y="591"/>
                  </a:lnTo>
                  <a:lnTo>
                    <a:pt x="1912" y="551"/>
                  </a:lnTo>
                  <a:lnTo>
                    <a:pt x="1271" y="504"/>
                  </a:lnTo>
                  <a:lnTo>
                    <a:pt x="738" y="444"/>
                  </a:lnTo>
                  <a:lnTo>
                    <a:pt x="339" y="387"/>
                  </a:lnTo>
                  <a:lnTo>
                    <a:pt x="87" y="324"/>
                  </a:lnTo>
                  <a:lnTo>
                    <a:pt x="0" y="264"/>
                  </a:lnTo>
                  <a:lnTo>
                    <a:pt x="87" y="201"/>
                  </a:lnTo>
                  <a:lnTo>
                    <a:pt x="339" y="150"/>
                  </a:lnTo>
                  <a:lnTo>
                    <a:pt x="738" y="104"/>
                  </a:lnTo>
                  <a:lnTo>
                    <a:pt x="1271" y="67"/>
                  </a:lnTo>
                  <a:lnTo>
                    <a:pt x="1912" y="37"/>
                  </a:lnTo>
                  <a:lnTo>
                    <a:pt x="2647" y="17"/>
                  </a:lnTo>
                  <a:lnTo>
                    <a:pt x="3458" y="4"/>
                  </a:lnTo>
                  <a:lnTo>
                    <a:pt x="4334" y="0"/>
                  </a:lnTo>
                  <a:close/>
                </a:path>
              </a:pathLst>
            </a:custGeom>
            <a:solidFill>
              <a:srgbClr val="6B85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43"/>
            <p:cNvSpPr>
              <a:spLocks/>
            </p:cNvSpPr>
            <p:nvPr/>
          </p:nvSpPr>
          <p:spPr bwMode="auto">
            <a:xfrm>
              <a:off x="1756" y="8227"/>
              <a:ext cx="8671" cy="551"/>
            </a:xfrm>
            <a:custGeom>
              <a:avLst/>
              <a:gdLst/>
              <a:ahLst/>
              <a:cxnLst>
                <a:cxn ang="0">
                  <a:pos x="4334" y="0"/>
                </a:cxn>
                <a:cxn ang="0">
                  <a:pos x="5203" y="4"/>
                </a:cxn>
                <a:cxn ang="0">
                  <a:pos x="6018" y="20"/>
                </a:cxn>
                <a:cxn ang="0">
                  <a:pos x="6752" y="44"/>
                </a:cxn>
                <a:cxn ang="0">
                  <a:pos x="7397" y="80"/>
                </a:cxn>
                <a:cxn ang="0">
                  <a:pos x="7927" y="117"/>
                </a:cxn>
                <a:cxn ang="0">
                  <a:pos x="8329" y="167"/>
                </a:cxn>
                <a:cxn ang="0">
                  <a:pos x="8581" y="214"/>
                </a:cxn>
                <a:cxn ang="0">
                  <a:pos x="8671" y="274"/>
                </a:cxn>
                <a:cxn ang="0">
                  <a:pos x="8581" y="327"/>
                </a:cxn>
                <a:cxn ang="0">
                  <a:pos x="8329" y="381"/>
                </a:cxn>
                <a:cxn ang="0">
                  <a:pos x="7927" y="424"/>
                </a:cxn>
                <a:cxn ang="0">
                  <a:pos x="7397" y="468"/>
                </a:cxn>
                <a:cxn ang="0">
                  <a:pos x="6752" y="498"/>
                </a:cxn>
                <a:cxn ang="0">
                  <a:pos x="6018" y="528"/>
                </a:cxn>
                <a:cxn ang="0">
                  <a:pos x="5203" y="544"/>
                </a:cxn>
                <a:cxn ang="0">
                  <a:pos x="4334" y="551"/>
                </a:cxn>
                <a:cxn ang="0">
                  <a:pos x="3458" y="544"/>
                </a:cxn>
                <a:cxn ang="0">
                  <a:pos x="2647" y="528"/>
                </a:cxn>
                <a:cxn ang="0">
                  <a:pos x="1912" y="498"/>
                </a:cxn>
                <a:cxn ang="0">
                  <a:pos x="1271" y="468"/>
                </a:cxn>
                <a:cxn ang="0">
                  <a:pos x="738" y="424"/>
                </a:cxn>
                <a:cxn ang="0">
                  <a:pos x="339" y="381"/>
                </a:cxn>
                <a:cxn ang="0">
                  <a:pos x="87" y="327"/>
                </a:cxn>
                <a:cxn ang="0">
                  <a:pos x="0" y="274"/>
                </a:cxn>
                <a:cxn ang="0">
                  <a:pos x="87" y="214"/>
                </a:cxn>
                <a:cxn ang="0">
                  <a:pos x="339" y="167"/>
                </a:cxn>
                <a:cxn ang="0">
                  <a:pos x="738" y="117"/>
                </a:cxn>
                <a:cxn ang="0">
                  <a:pos x="1271" y="80"/>
                </a:cxn>
                <a:cxn ang="0">
                  <a:pos x="1912" y="44"/>
                </a:cxn>
                <a:cxn ang="0">
                  <a:pos x="2647" y="20"/>
                </a:cxn>
                <a:cxn ang="0">
                  <a:pos x="3458" y="4"/>
                </a:cxn>
                <a:cxn ang="0">
                  <a:pos x="4334" y="0"/>
                </a:cxn>
              </a:cxnLst>
              <a:rect l="0" t="0" r="r" b="b"/>
              <a:pathLst>
                <a:path w="8671" h="551">
                  <a:moveTo>
                    <a:pt x="4334" y="0"/>
                  </a:moveTo>
                  <a:lnTo>
                    <a:pt x="5203" y="4"/>
                  </a:lnTo>
                  <a:lnTo>
                    <a:pt x="6018" y="20"/>
                  </a:lnTo>
                  <a:lnTo>
                    <a:pt x="6752" y="44"/>
                  </a:lnTo>
                  <a:lnTo>
                    <a:pt x="7397" y="80"/>
                  </a:lnTo>
                  <a:lnTo>
                    <a:pt x="7927" y="117"/>
                  </a:lnTo>
                  <a:lnTo>
                    <a:pt x="8329" y="167"/>
                  </a:lnTo>
                  <a:lnTo>
                    <a:pt x="8581" y="214"/>
                  </a:lnTo>
                  <a:lnTo>
                    <a:pt x="8671" y="274"/>
                  </a:lnTo>
                  <a:lnTo>
                    <a:pt x="8581" y="327"/>
                  </a:lnTo>
                  <a:lnTo>
                    <a:pt x="8329" y="381"/>
                  </a:lnTo>
                  <a:lnTo>
                    <a:pt x="7927" y="424"/>
                  </a:lnTo>
                  <a:lnTo>
                    <a:pt x="7397" y="468"/>
                  </a:lnTo>
                  <a:lnTo>
                    <a:pt x="6752" y="498"/>
                  </a:lnTo>
                  <a:lnTo>
                    <a:pt x="6018" y="528"/>
                  </a:lnTo>
                  <a:lnTo>
                    <a:pt x="5203" y="544"/>
                  </a:lnTo>
                  <a:lnTo>
                    <a:pt x="4334" y="551"/>
                  </a:lnTo>
                  <a:lnTo>
                    <a:pt x="3458" y="544"/>
                  </a:lnTo>
                  <a:lnTo>
                    <a:pt x="2647" y="528"/>
                  </a:lnTo>
                  <a:lnTo>
                    <a:pt x="1912" y="498"/>
                  </a:lnTo>
                  <a:lnTo>
                    <a:pt x="1271" y="468"/>
                  </a:lnTo>
                  <a:lnTo>
                    <a:pt x="738" y="424"/>
                  </a:lnTo>
                  <a:lnTo>
                    <a:pt x="339" y="381"/>
                  </a:lnTo>
                  <a:lnTo>
                    <a:pt x="87" y="327"/>
                  </a:lnTo>
                  <a:lnTo>
                    <a:pt x="0" y="274"/>
                  </a:lnTo>
                  <a:lnTo>
                    <a:pt x="87" y="214"/>
                  </a:lnTo>
                  <a:lnTo>
                    <a:pt x="339" y="167"/>
                  </a:lnTo>
                  <a:lnTo>
                    <a:pt x="738" y="117"/>
                  </a:lnTo>
                  <a:lnTo>
                    <a:pt x="1271" y="80"/>
                  </a:lnTo>
                  <a:lnTo>
                    <a:pt x="1912" y="44"/>
                  </a:lnTo>
                  <a:lnTo>
                    <a:pt x="2647" y="20"/>
                  </a:lnTo>
                  <a:lnTo>
                    <a:pt x="3458" y="4"/>
                  </a:lnTo>
                  <a:lnTo>
                    <a:pt x="4334" y="0"/>
                  </a:lnTo>
                  <a:close/>
                </a:path>
              </a:pathLst>
            </a:custGeom>
            <a:solidFill>
              <a:srgbClr val="63809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Rectangle 44"/>
            <p:cNvSpPr>
              <a:spLocks noChangeArrowheads="1"/>
            </p:cNvSpPr>
            <p:nvPr/>
          </p:nvSpPr>
          <p:spPr bwMode="auto">
            <a:xfrm>
              <a:off x="3587" y="6294"/>
              <a:ext cx="61" cy="815"/>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Rectangle 45"/>
            <p:cNvSpPr>
              <a:spLocks noChangeArrowheads="1"/>
            </p:cNvSpPr>
            <p:nvPr/>
          </p:nvSpPr>
          <p:spPr bwMode="auto">
            <a:xfrm>
              <a:off x="3604" y="6294"/>
              <a:ext cx="24" cy="815"/>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46"/>
            <p:cNvSpPr>
              <a:spLocks/>
            </p:cNvSpPr>
            <p:nvPr/>
          </p:nvSpPr>
          <p:spPr bwMode="auto">
            <a:xfrm>
              <a:off x="3883" y="6294"/>
              <a:ext cx="60" cy="718"/>
            </a:xfrm>
            <a:custGeom>
              <a:avLst/>
              <a:gdLst/>
              <a:ahLst/>
              <a:cxnLst>
                <a:cxn ang="0">
                  <a:pos x="0" y="0"/>
                </a:cxn>
                <a:cxn ang="0">
                  <a:pos x="26" y="0"/>
                </a:cxn>
                <a:cxn ang="0">
                  <a:pos x="60" y="0"/>
                </a:cxn>
                <a:cxn ang="0">
                  <a:pos x="60" y="87"/>
                </a:cxn>
                <a:cxn ang="0">
                  <a:pos x="60" y="177"/>
                </a:cxn>
                <a:cxn ang="0">
                  <a:pos x="60" y="267"/>
                </a:cxn>
                <a:cxn ang="0">
                  <a:pos x="60" y="357"/>
                </a:cxn>
                <a:cxn ang="0">
                  <a:pos x="60" y="448"/>
                </a:cxn>
                <a:cxn ang="0">
                  <a:pos x="60" y="538"/>
                </a:cxn>
                <a:cxn ang="0">
                  <a:pos x="60" y="628"/>
                </a:cxn>
                <a:cxn ang="0">
                  <a:pos x="60" y="718"/>
                </a:cxn>
                <a:cxn ang="0">
                  <a:pos x="26" y="718"/>
                </a:cxn>
                <a:cxn ang="0">
                  <a:pos x="0" y="718"/>
                </a:cxn>
                <a:cxn ang="0">
                  <a:pos x="0" y="628"/>
                </a:cxn>
                <a:cxn ang="0">
                  <a:pos x="0" y="538"/>
                </a:cxn>
                <a:cxn ang="0">
                  <a:pos x="0" y="448"/>
                </a:cxn>
                <a:cxn ang="0">
                  <a:pos x="0" y="357"/>
                </a:cxn>
                <a:cxn ang="0">
                  <a:pos x="0" y="267"/>
                </a:cxn>
                <a:cxn ang="0">
                  <a:pos x="0" y="177"/>
                </a:cxn>
                <a:cxn ang="0">
                  <a:pos x="0" y="87"/>
                </a:cxn>
                <a:cxn ang="0">
                  <a:pos x="0" y="0"/>
                </a:cxn>
              </a:cxnLst>
              <a:rect l="0" t="0" r="r" b="b"/>
              <a:pathLst>
                <a:path w="60" h="718">
                  <a:moveTo>
                    <a:pt x="0" y="0"/>
                  </a:moveTo>
                  <a:lnTo>
                    <a:pt x="26" y="0"/>
                  </a:lnTo>
                  <a:lnTo>
                    <a:pt x="60" y="0"/>
                  </a:lnTo>
                  <a:lnTo>
                    <a:pt x="60" y="87"/>
                  </a:lnTo>
                  <a:lnTo>
                    <a:pt x="60" y="177"/>
                  </a:lnTo>
                  <a:lnTo>
                    <a:pt x="60" y="267"/>
                  </a:lnTo>
                  <a:lnTo>
                    <a:pt x="60" y="357"/>
                  </a:lnTo>
                  <a:lnTo>
                    <a:pt x="60" y="448"/>
                  </a:lnTo>
                  <a:lnTo>
                    <a:pt x="60" y="538"/>
                  </a:lnTo>
                  <a:lnTo>
                    <a:pt x="60" y="628"/>
                  </a:lnTo>
                  <a:lnTo>
                    <a:pt x="60" y="718"/>
                  </a:lnTo>
                  <a:lnTo>
                    <a:pt x="26" y="718"/>
                  </a:lnTo>
                  <a:lnTo>
                    <a:pt x="0" y="718"/>
                  </a:lnTo>
                  <a:lnTo>
                    <a:pt x="0" y="628"/>
                  </a:lnTo>
                  <a:lnTo>
                    <a:pt x="0" y="538"/>
                  </a:lnTo>
                  <a:lnTo>
                    <a:pt x="0" y="448"/>
                  </a:lnTo>
                  <a:lnTo>
                    <a:pt x="0" y="357"/>
                  </a:lnTo>
                  <a:lnTo>
                    <a:pt x="0" y="267"/>
                  </a:lnTo>
                  <a:lnTo>
                    <a:pt x="0" y="177"/>
                  </a:lnTo>
                  <a:lnTo>
                    <a:pt x="0" y="87"/>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47"/>
            <p:cNvSpPr>
              <a:spLocks/>
            </p:cNvSpPr>
            <p:nvPr/>
          </p:nvSpPr>
          <p:spPr bwMode="auto">
            <a:xfrm>
              <a:off x="3903" y="6294"/>
              <a:ext cx="23" cy="718"/>
            </a:xfrm>
            <a:custGeom>
              <a:avLst/>
              <a:gdLst/>
              <a:ahLst/>
              <a:cxnLst>
                <a:cxn ang="0">
                  <a:pos x="0" y="0"/>
                </a:cxn>
                <a:cxn ang="0">
                  <a:pos x="10" y="0"/>
                </a:cxn>
                <a:cxn ang="0">
                  <a:pos x="23" y="0"/>
                </a:cxn>
                <a:cxn ang="0">
                  <a:pos x="23" y="87"/>
                </a:cxn>
                <a:cxn ang="0">
                  <a:pos x="23" y="177"/>
                </a:cxn>
                <a:cxn ang="0">
                  <a:pos x="23" y="267"/>
                </a:cxn>
                <a:cxn ang="0">
                  <a:pos x="23" y="357"/>
                </a:cxn>
                <a:cxn ang="0">
                  <a:pos x="23" y="448"/>
                </a:cxn>
                <a:cxn ang="0">
                  <a:pos x="23" y="538"/>
                </a:cxn>
                <a:cxn ang="0">
                  <a:pos x="23" y="628"/>
                </a:cxn>
                <a:cxn ang="0">
                  <a:pos x="23" y="718"/>
                </a:cxn>
                <a:cxn ang="0">
                  <a:pos x="10" y="718"/>
                </a:cxn>
                <a:cxn ang="0">
                  <a:pos x="0" y="718"/>
                </a:cxn>
                <a:cxn ang="0">
                  <a:pos x="0" y="628"/>
                </a:cxn>
                <a:cxn ang="0">
                  <a:pos x="0" y="538"/>
                </a:cxn>
                <a:cxn ang="0">
                  <a:pos x="0" y="448"/>
                </a:cxn>
                <a:cxn ang="0">
                  <a:pos x="0" y="357"/>
                </a:cxn>
                <a:cxn ang="0">
                  <a:pos x="0" y="267"/>
                </a:cxn>
                <a:cxn ang="0">
                  <a:pos x="0" y="177"/>
                </a:cxn>
                <a:cxn ang="0">
                  <a:pos x="0" y="87"/>
                </a:cxn>
                <a:cxn ang="0">
                  <a:pos x="0" y="0"/>
                </a:cxn>
              </a:cxnLst>
              <a:rect l="0" t="0" r="r" b="b"/>
              <a:pathLst>
                <a:path w="23" h="718">
                  <a:moveTo>
                    <a:pt x="0" y="0"/>
                  </a:moveTo>
                  <a:lnTo>
                    <a:pt x="10" y="0"/>
                  </a:lnTo>
                  <a:lnTo>
                    <a:pt x="23" y="0"/>
                  </a:lnTo>
                  <a:lnTo>
                    <a:pt x="23" y="87"/>
                  </a:lnTo>
                  <a:lnTo>
                    <a:pt x="23" y="177"/>
                  </a:lnTo>
                  <a:lnTo>
                    <a:pt x="23" y="267"/>
                  </a:lnTo>
                  <a:lnTo>
                    <a:pt x="23" y="357"/>
                  </a:lnTo>
                  <a:lnTo>
                    <a:pt x="23" y="448"/>
                  </a:lnTo>
                  <a:lnTo>
                    <a:pt x="23" y="538"/>
                  </a:lnTo>
                  <a:lnTo>
                    <a:pt x="23" y="628"/>
                  </a:lnTo>
                  <a:lnTo>
                    <a:pt x="23" y="718"/>
                  </a:lnTo>
                  <a:lnTo>
                    <a:pt x="10" y="718"/>
                  </a:lnTo>
                  <a:lnTo>
                    <a:pt x="0" y="718"/>
                  </a:lnTo>
                  <a:lnTo>
                    <a:pt x="0" y="628"/>
                  </a:lnTo>
                  <a:lnTo>
                    <a:pt x="0" y="538"/>
                  </a:lnTo>
                  <a:lnTo>
                    <a:pt x="0" y="448"/>
                  </a:lnTo>
                  <a:lnTo>
                    <a:pt x="0" y="357"/>
                  </a:lnTo>
                  <a:lnTo>
                    <a:pt x="0" y="267"/>
                  </a:lnTo>
                  <a:lnTo>
                    <a:pt x="0" y="177"/>
                  </a:lnTo>
                  <a:lnTo>
                    <a:pt x="0" y="87"/>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48"/>
            <p:cNvSpPr>
              <a:spLocks/>
            </p:cNvSpPr>
            <p:nvPr/>
          </p:nvSpPr>
          <p:spPr bwMode="auto">
            <a:xfrm>
              <a:off x="4174" y="6294"/>
              <a:ext cx="61" cy="625"/>
            </a:xfrm>
            <a:custGeom>
              <a:avLst/>
              <a:gdLst/>
              <a:ahLst/>
              <a:cxnLst>
                <a:cxn ang="0">
                  <a:pos x="0" y="0"/>
                </a:cxn>
                <a:cxn ang="0">
                  <a:pos x="31" y="0"/>
                </a:cxn>
                <a:cxn ang="0">
                  <a:pos x="61" y="0"/>
                </a:cxn>
                <a:cxn ang="0">
                  <a:pos x="61" y="77"/>
                </a:cxn>
                <a:cxn ang="0">
                  <a:pos x="61" y="154"/>
                </a:cxn>
                <a:cxn ang="0">
                  <a:pos x="61" y="231"/>
                </a:cxn>
                <a:cxn ang="0">
                  <a:pos x="61" y="311"/>
                </a:cxn>
                <a:cxn ang="0">
                  <a:pos x="61" y="388"/>
                </a:cxn>
                <a:cxn ang="0">
                  <a:pos x="61" y="468"/>
                </a:cxn>
                <a:cxn ang="0">
                  <a:pos x="61" y="544"/>
                </a:cxn>
                <a:cxn ang="0">
                  <a:pos x="61" y="625"/>
                </a:cxn>
                <a:cxn ang="0">
                  <a:pos x="31" y="625"/>
                </a:cxn>
                <a:cxn ang="0">
                  <a:pos x="0" y="625"/>
                </a:cxn>
                <a:cxn ang="0">
                  <a:pos x="0" y="544"/>
                </a:cxn>
                <a:cxn ang="0">
                  <a:pos x="0" y="468"/>
                </a:cxn>
                <a:cxn ang="0">
                  <a:pos x="0" y="388"/>
                </a:cxn>
                <a:cxn ang="0">
                  <a:pos x="0" y="311"/>
                </a:cxn>
                <a:cxn ang="0">
                  <a:pos x="0" y="231"/>
                </a:cxn>
                <a:cxn ang="0">
                  <a:pos x="0" y="154"/>
                </a:cxn>
                <a:cxn ang="0">
                  <a:pos x="0" y="77"/>
                </a:cxn>
                <a:cxn ang="0">
                  <a:pos x="0" y="0"/>
                </a:cxn>
              </a:cxnLst>
              <a:rect l="0" t="0" r="r" b="b"/>
              <a:pathLst>
                <a:path w="61" h="625">
                  <a:moveTo>
                    <a:pt x="0" y="0"/>
                  </a:moveTo>
                  <a:lnTo>
                    <a:pt x="31" y="0"/>
                  </a:lnTo>
                  <a:lnTo>
                    <a:pt x="61" y="0"/>
                  </a:lnTo>
                  <a:lnTo>
                    <a:pt x="61" y="77"/>
                  </a:lnTo>
                  <a:lnTo>
                    <a:pt x="61" y="154"/>
                  </a:lnTo>
                  <a:lnTo>
                    <a:pt x="61" y="231"/>
                  </a:lnTo>
                  <a:lnTo>
                    <a:pt x="61" y="311"/>
                  </a:lnTo>
                  <a:lnTo>
                    <a:pt x="61" y="388"/>
                  </a:lnTo>
                  <a:lnTo>
                    <a:pt x="61" y="468"/>
                  </a:lnTo>
                  <a:lnTo>
                    <a:pt x="61" y="544"/>
                  </a:lnTo>
                  <a:lnTo>
                    <a:pt x="61" y="625"/>
                  </a:lnTo>
                  <a:lnTo>
                    <a:pt x="31" y="625"/>
                  </a:lnTo>
                  <a:lnTo>
                    <a:pt x="0" y="625"/>
                  </a:lnTo>
                  <a:lnTo>
                    <a:pt x="0" y="544"/>
                  </a:lnTo>
                  <a:lnTo>
                    <a:pt x="0" y="468"/>
                  </a:lnTo>
                  <a:lnTo>
                    <a:pt x="0" y="388"/>
                  </a:lnTo>
                  <a:lnTo>
                    <a:pt x="0" y="311"/>
                  </a:lnTo>
                  <a:lnTo>
                    <a:pt x="0" y="231"/>
                  </a:lnTo>
                  <a:lnTo>
                    <a:pt x="0" y="154"/>
                  </a:lnTo>
                  <a:lnTo>
                    <a:pt x="0" y="77"/>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49"/>
            <p:cNvSpPr>
              <a:spLocks/>
            </p:cNvSpPr>
            <p:nvPr/>
          </p:nvSpPr>
          <p:spPr bwMode="auto">
            <a:xfrm>
              <a:off x="4195" y="6294"/>
              <a:ext cx="23" cy="625"/>
            </a:xfrm>
            <a:custGeom>
              <a:avLst/>
              <a:gdLst/>
              <a:ahLst/>
              <a:cxnLst>
                <a:cxn ang="0">
                  <a:pos x="0" y="0"/>
                </a:cxn>
                <a:cxn ang="0">
                  <a:pos x="10" y="0"/>
                </a:cxn>
                <a:cxn ang="0">
                  <a:pos x="23" y="0"/>
                </a:cxn>
                <a:cxn ang="0">
                  <a:pos x="23" y="77"/>
                </a:cxn>
                <a:cxn ang="0">
                  <a:pos x="23" y="154"/>
                </a:cxn>
                <a:cxn ang="0">
                  <a:pos x="23" y="231"/>
                </a:cxn>
                <a:cxn ang="0">
                  <a:pos x="23" y="311"/>
                </a:cxn>
                <a:cxn ang="0">
                  <a:pos x="23" y="388"/>
                </a:cxn>
                <a:cxn ang="0">
                  <a:pos x="23" y="468"/>
                </a:cxn>
                <a:cxn ang="0">
                  <a:pos x="23" y="544"/>
                </a:cxn>
                <a:cxn ang="0">
                  <a:pos x="23" y="625"/>
                </a:cxn>
                <a:cxn ang="0">
                  <a:pos x="10" y="625"/>
                </a:cxn>
                <a:cxn ang="0">
                  <a:pos x="0" y="625"/>
                </a:cxn>
                <a:cxn ang="0">
                  <a:pos x="0" y="544"/>
                </a:cxn>
                <a:cxn ang="0">
                  <a:pos x="0" y="468"/>
                </a:cxn>
                <a:cxn ang="0">
                  <a:pos x="0" y="388"/>
                </a:cxn>
                <a:cxn ang="0">
                  <a:pos x="0" y="311"/>
                </a:cxn>
                <a:cxn ang="0">
                  <a:pos x="0" y="231"/>
                </a:cxn>
                <a:cxn ang="0">
                  <a:pos x="0" y="154"/>
                </a:cxn>
                <a:cxn ang="0">
                  <a:pos x="0" y="77"/>
                </a:cxn>
                <a:cxn ang="0">
                  <a:pos x="0" y="0"/>
                </a:cxn>
              </a:cxnLst>
              <a:rect l="0" t="0" r="r" b="b"/>
              <a:pathLst>
                <a:path w="23" h="625">
                  <a:moveTo>
                    <a:pt x="0" y="0"/>
                  </a:moveTo>
                  <a:lnTo>
                    <a:pt x="10" y="0"/>
                  </a:lnTo>
                  <a:lnTo>
                    <a:pt x="23" y="0"/>
                  </a:lnTo>
                  <a:lnTo>
                    <a:pt x="23" y="77"/>
                  </a:lnTo>
                  <a:lnTo>
                    <a:pt x="23" y="154"/>
                  </a:lnTo>
                  <a:lnTo>
                    <a:pt x="23" y="231"/>
                  </a:lnTo>
                  <a:lnTo>
                    <a:pt x="23" y="311"/>
                  </a:lnTo>
                  <a:lnTo>
                    <a:pt x="23" y="388"/>
                  </a:lnTo>
                  <a:lnTo>
                    <a:pt x="23" y="468"/>
                  </a:lnTo>
                  <a:lnTo>
                    <a:pt x="23" y="544"/>
                  </a:lnTo>
                  <a:lnTo>
                    <a:pt x="23" y="625"/>
                  </a:lnTo>
                  <a:lnTo>
                    <a:pt x="10" y="625"/>
                  </a:lnTo>
                  <a:lnTo>
                    <a:pt x="0" y="625"/>
                  </a:lnTo>
                  <a:lnTo>
                    <a:pt x="0" y="544"/>
                  </a:lnTo>
                  <a:lnTo>
                    <a:pt x="0" y="468"/>
                  </a:lnTo>
                  <a:lnTo>
                    <a:pt x="0" y="388"/>
                  </a:lnTo>
                  <a:lnTo>
                    <a:pt x="0" y="311"/>
                  </a:lnTo>
                  <a:lnTo>
                    <a:pt x="0" y="231"/>
                  </a:lnTo>
                  <a:lnTo>
                    <a:pt x="0" y="154"/>
                  </a:lnTo>
                  <a:lnTo>
                    <a:pt x="0" y="77"/>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50"/>
            <p:cNvSpPr>
              <a:spLocks/>
            </p:cNvSpPr>
            <p:nvPr/>
          </p:nvSpPr>
          <p:spPr bwMode="auto">
            <a:xfrm>
              <a:off x="4473" y="6294"/>
              <a:ext cx="60" cy="528"/>
            </a:xfrm>
            <a:custGeom>
              <a:avLst/>
              <a:gdLst/>
              <a:ahLst/>
              <a:cxnLst>
                <a:cxn ang="0">
                  <a:pos x="0" y="0"/>
                </a:cxn>
                <a:cxn ang="0">
                  <a:pos x="27" y="0"/>
                </a:cxn>
                <a:cxn ang="0">
                  <a:pos x="60" y="0"/>
                </a:cxn>
                <a:cxn ang="0">
                  <a:pos x="60" y="64"/>
                </a:cxn>
                <a:cxn ang="0">
                  <a:pos x="60" y="130"/>
                </a:cxn>
                <a:cxn ang="0">
                  <a:pos x="60" y="197"/>
                </a:cxn>
                <a:cxn ang="0">
                  <a:pos x="60" y="264"/>
                </a:cxn>
                <a:cxn ang="0">
                  <a:pos x="60" y="327"/>
                </a:cxn>
                <a:cxn ang="0">
                  <a:pos x="60" y="394"/>
                </a:cxn>
                <a:cxn ang="0">
                  <a:pos x="60" y="461"/>
                </a:cxn>
                <a:cxn ang="0">
                  <a:pos x="60" y="528"/>
                </a:cxn>
                <a:cxn ang="0">
                  <a:pos x="27" y="528"/>
                </a:cxn>
                <a:cxn ang="0">
                  <a:pos x="0" y="528"/>
                </a:cxn>
                <a:cxn ang="0">
                  <a:pos x="0" y="461"/>
                </a:cxn>
                <a:cxn ang="0">
                  <a:pos x="0" y="394"/>
                </a:cxn>
                <a:cxn ang="0">
                  <a:pos x="0" y="327"/>
                </a:cxn>
                <a:cxn ang="0">
                  <a:pos x="0" y="264"/>
                </a:cxn>
                <a:cxn ang="0">
                  <a:pos x="0" y="197"/>
                </a:cxn>
                <a:cxn ang="0">
                  <a:pos x="0" y="130"/>
                </a:cxn>
                <a:cxn ang="0">
                  <a:pos x="0" y="64"/>
                </a:cxn>
                <a:cxn ang="0">
                  <a:pos x="0" y="0"/>
                </a:cxn>
              </a:cxnLst>
              <a:rect l="0" t="0" r="r" b="b"/>
              <a:pathLst>
                <a:path w="60" h="528">
                  <a:moveTo>
                    <a:pt x="0" y="0"/>
                  </a:moveTo>
                  <a:lnTo>
                    <a:pt x="27" y="0"/>
                  </a:lnTo>
                  <a:lnTo>
                    <a:pt x="60" y="0"/>
                  </a:lnTo>
                  <a:lnTo>
                    <a:pt x="60" y="64"/>
                  </a:lnTo>
                  <a:lnTo>
                    <a:pt x="60" y="130"/>
                  </a:lnTo>
                  <a:lnTo>
                    <a:pt x="60" y="197"/>
                  </a:lnTo>
                  <a:lnTo>
                    <a:pt x="60" y="264"/>
                  </a:lnTo>
                  <a:lnTo>
                    <a:pt x="60" y="327"/>
                  </a:lnTo>
                  <a:lnTo>
                    <a:pt x="60" y="394"/>
                  </a:lnTo>
                  <a:lnTo>
                    <a:pt x="60" y="461"/>
                  </a:lnTo>
                  <a:lnTo>
                    <a:pt x="60" y="528"/>
                  </a:lnTo>
                  <a:lnTo>
                    <a:pt x="27" y="528"/>
                  </a:lnTo>
                  <a:lnTo>
                    <a:pt x="0" y="528"/>
                  </a:lnTo>
                  <a:lnTo>
                    <a:pt x="0" y="461"/>
                  </a:lnTo>
                  <a:lnTo>
                    <a:pt x="0" y="394"/>
                  </a:lnTo>
                  <a:lnTo>
                    <a:pt x="0" y="327"/>
                  </a:lnTo>
                  <a:lnTo>
                    <a:pt x="0" y="264"/>
                  </a:lnTo>
                  <a:lnTo>
                    <a:pt x="0" y="197"/>
                  </a:lnTo>
                  <a:lnTo>
                    <a:pt x="0" y="130"/>
                  </a:lnTo>
                  <a:lnTo>
                    <a:pt x="0" y="64"/>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51"/>
            <p:cNvSpPr>
              <a:spLocks/>
            </p:cNvSpPr>
            <p:nvPr/>
          </p:nvSpPr>
          <p:spPr bwMode="auto">
            <a:xfrm>
              <a:off x="4490" y="6294"/>
              <a:ext cx="23" cy="528"/>
            </a:xfrm>
            <a:custGeom>
              <a:avLst/>
              <a:gdLst/>
              <a:ahLst/>
              <a:cxnLst>
                <a:cxn ang="0">
                  <a:pos x="0" y="0"/>
                </a:cxn>
                <a:cxn ang="0">
                  <a:pos x="10" y="0"/>
                </a:cxn>
                <a:cxn ang="0">
                  <a:pos x="23" y="0"/>
                </a:cxn>
                <a:cxn ang="0">
                  <a:pos x="23" y="64"/>
                </a:cxn>
                <a:cxn ang="0">
                  <a:pos x="23" y="130"/>
                </a:cxn>
                <a:cxn ang="0">
                  <a:pos x="23" y="197"/>
                </a:cxn>
                <a:cxn ang="0">
                  <a:pos x="23" y="264"/>
                </a:cxn>
                <a:cxn ang="0">
                  <a:pos x="23" y="327"/>
                </a:cxn>
                <a:cxn ang="0">
                  <a:pos x="23" y="394"/>
                </a:cxn>
                <a:cxn ang="0">
                  <a:pos x="23" y="461"/>
                </a:cxn>
                <a:cxn ang="0">
                  <a:pos x="23" y="528"/>
                </a:cxn>
                <a:cxn ang="0">
                  <a:pos x="10" y="528"/>
                </a:cxn>
                <a:cxn ang="0">
                  <a:pos x="0" y="528"/>
                </a:cxn>
                <a:cxn ang="0">
                  <a:pos x="0" y="461"/>
                </a:cxn>
                <a:cxn ang="0">
                  <a:pos x="0" y="394"/>
                </a:cxn>
                <a:cxn ang="0">
                  <a:pos x="0" y="327"/>
                </a:cxn>
                <a:cxn ang="0">
                  <a:pos x="0" y="264"/>
                </a:cxn>
                <a:cxn ang="0">
                  <a:pos x="0" y="197"/>
                </a:cxn>
                <a:cxn ang="0">
                  <a:pos x="0" y="130"/>
                </a:cxn>
                <a:cxn ang="0">
                  <a:pos x="0" y="64"/>
                </a:cxn>
                <a:cxn ang="0">
                  <a:pos x="0" y="0"/>
                </a:cxn>
              </a:cxnLst>
              <a:rect l="0" t="0" r="r" b="b"/>
              <a:pathLst>
                <a:path w="23" h="528">
                  <a:moveTo>
                    <a:pt x="0" y="0"/>
                  </a:moveTo>
                  <a:lnTo>
                    <a:pt x="10" y="0"/>
                  </a:lnTo>
                  <a:lnTo>
                    <a:pt x="23" y="0"/>
                  </a:lnTo>
                  <a:lnTo>
                    <a:pt x="23" y="64"/>
                  </a:lnTo>
                  <a:lnTo>
                    <a:pt x="23" y="130"/>
                  </a:lnTo>
                  <a:lnTo>
                    <a:pt x="23" y="197"/>
                  </a:lnTo>
                  <a:lnTo>
                    <a:pt x="23" y="264"/>
                  </a:lnTo>
                  <a:lnTo>
                    <a:pt x="23" y="327"/>
                  </a:lnTo>
                  <a:lnTo>
                    <a:pt x="23" y="394"/>
                  </a:lnTo>
                  <a:lnTo>
                    <a:pt x="23" y="461"/>
                  </a:lnTo>
                  <a:lnTo>
                    <a:pt x="23" y="528"/>
                  </a:lnTo>
                  <a:lnTo>
                    <a:pt x="10" y="528"/>
                  </a:lnTo>
                  <a:lnTo>
                    <a:pt x="0" y="528"/>
                  </a:lnTo>
                  <a:lnTo>
                    <a:pt x="0" y="461"/>
                  </a:lnTo>
                  <a:lnTo>
                    <a:pt x="0" y="394"/>
                  </a:lnTo>
                  <a:lnTo>
                    <a:pt x="0" y="327"/>
                  </a:lnTo>
                  <a:lnTo>
                    <a:pt x="0" y="264"/>
                  </a:lnTo>
                  <a:lnTo>
                    <a:pt x="0" y="197"/>
                  </a:lnTo>
                  <a:lnTo>
                    <a:pt x="0" y="130"/>
                  </a:lnTo>
                  <a:lnTo>
                    <a:pt x="0" y="64"/>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52"/>
            <p:cNvSpPr>
              <a:spLocks/>
            </p:cNvSpPr>
            <p:nvPr/>
          </p:nvSpPr>
          <p:spPr bwMode="auto">
            <a:xfrm>
              <a:off x="4765" y="6294"/>
              <a:ext cx="64" cy="434"/>
            </a:xfrm>
            <a:custGeom>
              <a:avLst/>
              <a:gdLst/>
              <a:ahLst/>
              <a:cxnLst>
                <a:cxn ang="0">
                  <a:pos x="0" y="0"/>
                </a:cxn>
                <a:cxn ang="0">
                  <a:pos x="30" y="0"/>
                </a:cxn>
                <a:cxn ang="0">
                  <a:pos x="64" y="0"/>
                </a:cxn>
                <a:cxn ang="0">
                  <a:pos x="64" y="50"/>
                </a:cxn>
                <a:cxn ang="0">
                  <a:pos x="64" y="107"/>
                </a:cxn>
                <a:cxn ang="0">
                  <a:pos x="64" y="161"/>
                </a:cxn>
                <a:cxn ang="0">
                  <a:pos x="64" y="217"/>
                </a:cxn>
                <a:cxn ang="0">
                  <a:pos x="64" y="271"/>
                </a:cxn>
                <a:cxn ang="0">
                  <a:pos x="64" y="324"/>
                </a:cxn>
                <a:cxn ang="0">
                  <a:pos x="64" y="378"/>
                </a:cxn>
                <a:cxn ang="0">
                  <a:pos x="64" y="434"/>
                </a:cxn>
                <a:cxn ang="0">
                  <a:pos x="30" y="434"/>
                </a:cxn>
                <a:cxn ang="0">
                  <a:pos x="0" y="434"/>
                </a:cxn>
                <a:cxn ang="0">
                  <a:pos x="0" y="378"/>
                </a:cxn>
                <a:cxn ang="0">
                  <a:pos x="0" y="324"/>
                </a:cxn>
                <a:cxn ang="0">
                  <a:pos x="0" y="271"/>
                </a:cxn>
                <a:cxn ang="0">
                  <a:pos x="0" y="217"/>
                </a:cxn>
                <a:cxn ang="0">
                  <a:pos x="0" y="161"/>
                </a:cxn>
                <a:cxn ang="0">
                  <a:pos x="0" y="107"/>
                </a:cxn>
                <a:cxn ang="0">
                  <a:pos x="0" y="50"/>
                </a:cxn>
                <a:cxn ang="0">
                  <a:pos x="0" y="0"/>
                </a:cxn>
              </a:cxnLst>
              <a:rect l="0" t="0" r="r" b="b"/>
              <a:pathLst>
                <a:path w="64" h="434">
                  <a:moveTo>
                    <a:pt x="0" y="0"/>
                  </a:moveTo>
                  <a:lnTo>
                    <a:pt x="30" y="0"/>
                  </a:lnTo>
                  <a:lnTo>
                    <a:pt x="64" y="0"/>
                  </a:lnTo>
                  <a:lnTo>
                    <a:pt x="64" y="50"/>
                  </a:lnTo>
                  <a:lnTo>
                    <a:pt x="64" y="107"/>
                  </a:lnTo>
                  <a:lnTo>
                    <a:pt x="64" y="161"/>
                  </a:lnTo>
                  <a:lnTo>
                    <a:pt x="64" y="217"/>
                  </a:lnTo>
                  <a:lnTo>
                    <a:pt x="64" y="271"/>
                  </a:lnTo>
                  <a:lnTo>
                    <a:pt x="64" y="324"/>
                  </a:lnTo>
                  <a:lnTo>
                    <a:pt x="64" y="378"/>
                  </a:lnTo>
                  <a:lnTo>
                    <a:pt x="64" y="434"/>
                  </a:lnTo>
                  <a:lnTo>
                    <a:pt x="30" y="434"/>
                  </a:lnTo>
                  <a:lnTo>
                    <a:pt x="0" y="434"/>
                  </a:lnTo>
                  <a:lnTo>
                    <a:pt x="0" y="378"/>
                  </a:lnTo>
                  <a:lnTo>
                    <a:pt x="0" y="324"/>
                  </a:lnTo>
                  <a:lnTo>
                    <a:pt x="0" y="271"/>
                  </a:lnTo>
                  <a:lnTo>
                    <a:pt x="0" y="217"/>
                  </a:lnTo>
                  <a:lnTo>
                    <a:pt x="0" y="161"/>
                  </a:lnTo>
                  <a:lnTo>
                    <a:pt x="0" y="107"/>
                  </a:lnTo>
                  <a:lnTo>
                    <a:pt x="0" y="50"/>
                  </a:lnTo>
                  <a:lnTo>
                    <a:pt x="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53"/>
            <p:cNvSpPr>
              <a:spLocks/>
            </p:cNvSpPr>
            <p:nvPr/>
          </p:nvSpPr>
          <p:spPr bwMode="auto">
            <a:xfrm>
              <a:off x="4788" y="6294"/>
              <a:ext cx="24" cy="434"/>
            </a:xfrm>
            <a:custGeom>
              <a:avLst/>
              <a:gdLst/>
              <a:ahLst/>
              <a:cxnLst>
                <a:cxn ang="0">
                  <a:pos x="0" y="0"/>
                </a:cxn>
                <a:cxn ang="0">
                  <a:pos x="7" y="0"/>
                </a:cxn>
                <a:cxn ang="0">
                  <a:pos x="24" y="0"/>
                </a:cxn>
                <a:cxn ang="0">
                  <a:pos x="24" y="50"/>
                </a:cxn>
                <a:cxn ang="0">
                  <a:pos x="24" y="107"/>
                </a:cxn>
                <a:cxn ang="0">
                  <a:pos x="24" y="161"/>
                </a:cxn>
                <a:cxn ang="0">
                  <a:pos x="24" y="217"/>
                </a:cxn>
                <a:cxn ang="0">
                  <a:pos x="24" y="271"/>
                </a:cxn>
                <a:cxn ang="0">
                  <a:pos x="24" y="324"/>
                </a:cxn>
                <a:cxn ang="0">
                  <a:pos x="24" y="378"/>
                </a:cxn>
                <a:cxn ang="0">
                  <a:pos x="24" y="434"/>
                </a:cxn>
                <a:cxn ang="0">
                  <a:pos x="7" y="434"/>
                </a:cxn>
                <a:cxn ang="0">
                  <a:pos x="0" y="434"/>
                </a:cxn>
                <a:cxn ang="0">
                  <a:pos x="0" y="378"/>
                </a:cxn>
                <a:cxn ang="0">
                  <a:pos x="0" y="324"/>
                </a:cxn>
                <a:cxn ang="0">
                  <a:pos x="0" y="271"/>
                </a:cxn>
                <a:cxn ang="0">
                  <a:pos x="0" y="217"/>
                </a:cxn>
                <a:cxn ang="0">
                  <a:pos x="0" y="161"/>
                </a:cxn>
                <a:cxn ang="0">
                  <a:pos x="0" y="107"/>
                </a:cxn>
                <a:cxn ang="0">
                  <a:pos x="0" y="50"/>
                </a:cxn>
                <a:cxn ang="0">
                  <a:pos x="0" y="0"/>
                </a:cxn>
              </a:cxnLst>
              <a:rect l="0" t="0" r="r" b="b"/>
              <a:pathLst>
                <a:path w="24" h="434">
                  <a:moveTo>
                    <a:pt x="0" y="0"/>
                  </a:moveTo>
                  <a:lnTo>
                    <a:pt x="7" y="0"/>
                  </a:lnTo>
                  <a:lnTo>
                    <a:pt x="24" y="0"/>
                  </a:lnTo>
                  <a:lnTo>
                    <a:pt x="24" y="50"/>
                  </a:lnTo>
                  <a:lnTo>
                    <a:pt x="24" y="107"/>
                  </a:lnTo>
                  <a:lnTo>
                    <a:pt x="24" y="161"/>
                  </a:lnTo>
                  <a:lnTo>
                    <a:pt x="24" y="217"/>
                  </a:lnTo>
                  <a:lnTo>
                    <a:pt x="24" y="271"/>
                  </a:lnTo>
                  <a:lnTo>
                    <a:pt x="24" y="324"/>
                  </a:lnTo>
                  <a:lnTo>
                    <a:pt x="24" y="378"/>
                  </a:lnTo>
                  <a:lnTo>
                    <a:pt x="24" y="434"/>
                  </a:lnTo>
                  <a:lnTo>
                    <a:pt x="7" y="434"/>
                  </a:lnTo>
                  <a:lnTo>
                    <a:pt x="0" y="434"/>
                  </a:lnTo>
                  <a:lnTo>
                    <a:pt x="0" y="378"/>
                  </a:lnTo>
                  <a:lnTo>
                    <a:pt x="0" y="324"/>
                  </a:lnTo>
                  <a:lnTo>
                    <a:pt x="0" y="271"/>
                  </a:lnTo>
                  <a:lnTo>
                    <a:pt x="0" y="217"/>
                  </a:lnTo>
                  <a:lnTo>
                    <a:pt x="0" y="161"/>
                  </a:lnTo>
                  <a:lnTo>
                    <a:pt x="0" y="107"/>
                  </a:lnTo>
                  <a:lnTo>
                    <a:pt x="0" y="50"/>
                  </a:lnTo>
                  <a:lnTo>
                    <a:pt x="0"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Rectangle 54"/>
            <p:cNvSpPr>
              <a:spLocks noChangeArrowheads="1"/>
            </p:cNvSpPr>
            <p:nvPr/>
          </p:nvSpPr>
          <p:spPr bwMode="auto">
            <a:xfrm>
              <a:off x="5060" y="6294"/>
              <a:ext cx="60" cy="34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Rectangle 55"/>
            <p:cNvSpPr>
              <a:spLocks noChangeArrowheads="1"/>
            </p:cNvSpPr>
            <p:nvPr/>
          </p:nvSpPr>
          <p:spPr bwMode="auto">
            <a:xfrm>
              <a:off x="5080" y="6294"/>
              <a:ext cx="24" cy="34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Rectangle 56"/>
            <p:cNvSpPr>
              <a:spLocks noChangeArrowheads="1"/>
            </p:cNvSpPr>
            <p:nvPr/>
          </p:nvSpPr>
          <p:spPr bwMode="auto">
            <a:xfrm>
              <a:off x="8522" y="6294"/>
              <a:ext cx="60" cy="815"/>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Rectangle 57"/>
            <p:cNvSpPr>
              <a:spLocks noChangeArrowheads="1"/>
            </p:cNvSpPr>
            <p:nvPr/>
          </p:nvSpPr>
          <p:spPr bwMode="auto">
            <a:xfrm>
              <a:off x="8542" y="6294"/>
              <a:ext cx="20" cy="815"/>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58"/>
            <p:cNvSpPr>
              <a:spLocks/>
            </p:cNvSpPr>
            <p:nvPr/>
          </p:nvSpPr>
          <p:spPr bwMode="auto">
            <a:xfrm>
              <a:off x="8227" y="6294"/>
              <a:ext cx="60" cy="718"/>
            </a:xfrm>
            <a:custGeom>
              <a:avLst/>
              <a:gdLst/>
              <a:ahLst/>
              <a:cxnLst>
                <a:cxn ang="0">
                  <a:pos x="60" y="0"/>
                </a:cxn>
                <a:cxn ang="0">
                  <a:pos x="30" y="0"/>
                </a:cxn>
                <a:cxn ang="0">
                  <a:pos x="0" y="0"/>
                </a:cxn>
                <a:cxn ang="0">
                  <a:pos x="0" y="87"/>
                </a:cxn>
                <a:cxn ang="0">
                  <a:pos x="0" y="177"/>
                </a:cxn>
                <a:cxn ang="0">
                  <a:pos x="0" y="267"/>
                </a:cxn>
                <a:cxn ang="0">
                  <a:pos x="0" y="357"/>
                </a:cxn>
                <a:cxn ang="0">
                  <a:pos x="0" y="448"/>
                </a:cxn>
                <a:cxn ang="0">
                  <a:pos x="0" y="538"/>
                </a:cxn>
                <a:cxn ang="0">
                  <a:pos x="0" y="628"/>
                </a:cxn>
                <a:cxn ang="0">
                  <a:pos x="0" y="718"/>
                </a:cxn>
                <a:cxn ang="0">
                  <a:pos x="30" y="718"/>
                </a:cxn>
                <a:cxn ang="0">
                  <a:pos x="60" y="718"/>
                </a:cxn>
                <a:cxn ang="0">
                  <a:pos x="60" y="628"/>
                </a:cxn>
                <a:cxn ang="0">
                  <a:pos x="60" y="538"/>
                </a:cxn>
                <a:cxn ang="0">
                  <a:pos x="60" y="448"/>
                </a:cxn>
                <a:cxn ang="0">
                  <a:pos x="60" y="357"/>
                </a:cxn>
                <a:cxn ang="0">
                  <a:pos x="60" y="267"/>
                </a:cxn>
                <a:cxn ang="0">
                  <a:pos x="60" y="177"/>
                </a:cxn>
                <a:cxn ang="0">
                  <a:pos x="60" y="87"/>
                </a:cxn>
                <a:cxn ang="0">
                  <a:pos x="60" y="0"/>
                </a:cxn>
              </a:cxnLst>
              <a:rect l="0" t="0" r="r" b="b"/>
              <a:pathLst>
                <a:path w="60" h="718">
                  <a:moveTo>
                    <a:pt x="60" y="0"/>
                  </a:moveTo>
                  <a:lnTo>
                    <a:pt x="30" y="0"/>
                  </a:lnTo>
                  <a:lnTo>
                    <a:pt x="0" y="0"/>
                  </a:lnTo>
                  <a:lnTo>
                    <a:pt x="0" y="87"/>
                  </a:lnTo>
                  <a:lnTo>
                    <a:pt x="0" y="177"/>
                  </a:lnTo>
                  <a:lnTo>
                    <a:pt x="0" y="267"/>
                  </a:lnTo>
                  <a:lnTo>
                    <a:pt x="0" y="357"/>
                  </a:lnTo>
                  <a:lnTo>
                    <a:pt x="0" y="448"/>
                  </a:lnTo>
                  <a:lnTo>
                    <a:pt x="0" y="538"/>
                  </a:lnTo>
                  <a:lnTo>
                    <a:pt x="0" y="628"/>
                  </a:lnTo>
                  <a:lnTo>
                    <a:pt x="0" y="718"/>
                  </a:lnTo>
                  <a:lnTo>
                    <a:pt x="30" y="718"/>
                  </a:lnTo>
                  <a:lnTo>
                    <a:pt x="60" y="718"/>
                  </a:lnTo>
                  <a:lnTo>
                    <a:pt x="60" y="628"/>
                  </a:lnTo>
                  <a:lnTo>
                    <a:pt x="60" y="538"/>
                  </a:lnTo>
                  <a:lnTo>
                    <a:pt x="60" y="448"/>
                  </a:lnTo>
                  <a:lnTo>
                    <a:pt x="60" y="357"/>
                  </a:lnTo>
                  <a:lnTo>
                    <a:pt x="60" y="267"/>
                  </a:lnTo>
                  <a:lnTo>
                    <a:pt x="60" y="177"/>
                  </a:lnTo>
                  <a:lnTo>
                    <a:pt x="60" y="87"/>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59"/>
            <p:cNvSpPr>
              <a:spLocks/>
            </p:cNvSpPr>
            <p:nvPr/>
          </p:nvSpPr>
          <p:spPr bwMode="auto">
            <a:xfrm>
              <a:off x="8243" y="6294"/>
              <a:ext cx="24" cy="718"/>
            </a:xfrm>
            <a:custGeom>
              <a:avLst/>
              <a:gdLst/>
              <a:ahLst/>
              <a:cxnLst>
                <a:cxn ang="0">
                  <a:pos x="24" y="0"/>
                </a:cxn>
                <a:cxn ang="0">
                  <a:pos x="14" y="0"/>
                </a:cxn>
                <a:cxn ang="0">
                  <a:pos x="0" y="0"/>
                </a:cxn>
                <a:cxn ang="0">
                  <a:pos x="0" y="87"/>
                </a:cxn>
                <a:cxn ang="0">
                  <a:pos x="0" y="177"/>
                </a:cxn>
                <a:cxn ang="0">
                  <a:pos x="0" y="267"/>
                </a:cxn>
                <a:cxn ang="0">
                  <a:pos x="0" y="357"/>
                </a:cxn>
                <a:cxn ang="0">
                  <a:pos x="0" y="448"/>
                </a:cxn>
                <a:cxn ang="0">
                  <a:pos x="0" y="538"/>
                </a:cxn>
                <a:cxn ang="0">
                  <a:pos x="0" y="628"/>
                </a:cxn>
                <a:cxn ang="0">
                  <a:pos x="0" y="718"/>
                </a:cxn>
                <a:cxn ang="0">
                  <a:pos x="14" y="718"/>
                </a:cxn>
                <a:cxn ang="0">
                  <a:pos x="24" y="718"/>
                </a:cxn>
                <a:cxn ang="0">
                  <a:pos x="24" y="628"/>
                </a:cxn>
                <a:cxn ang="0">
                  <a:pos x="24" y="538"/>
                </a:cxn>
                <a:cxn ang="0">
                  <a:pos x="24" y="448"/>
                </a:cxn>
                <a:cxn ang="0">
                  <a:pos x="24" y="357"/>
                </a:cxn>
                <a:cxn ang="0">
                  <a:pos x="24" y="267"/>
                </a:cxn>
                <a:cxn ang="0">
                  <a:pos x="24" y="177"/>
                </a:cxn>
                <a:cxn ang="0">
                  <a:pos x="24" y="87"/>
                </a:cxn>
                <a:cxn ang="0">
                  <a:pos x="24" y="0"/>
                </a:cxn>
              </a:cxnLst>
              <a:rect l="0" t="0" r="r" b="b"/>
              <a:pathLst>
                <a:path w="24" h="718">
                  <a:moveTo>
                    <a:pt x="24" y="0"/>
                  </a:moveTo>
                  <a:lnTo>
                    <a:pt x="14" y="0"/>
                  </a:lnTo>
                  <a:lnTo>
                    <a:pt x="0" y="0"/>
                  </a:lnTo>
                  <a:lnTo>
                    <a:pt x="0" y="87"/>
                  </a:lnTo>
                  <a:lnTo>
                    <a:pt x="0" y="177"/>
                  </a:lnTo>
                  <a:lnTo>
                    <a:pt x="0" y="267"/>
                  </a:lnTo>
                  <a:lnTo>
                    <a:pt x="0" y="357"/>
                  </a:lnTo>
                  <a:lnTo>
                    <a:pt x="0" y="448"/>
                  </a:lnTo>
                  <a:lnTo>
                    <a:pt x="0" y="538"/>
                  </a:lnTo>
                  <a:lnTo>
                    <a:pt x="0" y="628"/>
                  </a:lnTo>
                  <a:lnTo>
                    <a:pt x="0" y="718"/>
                  </a:lnTo>
                  <a:lnTo>
                    <a:pt x="14" y="718"/>
                  </a:lnTo>
                  <a:lnTo>
                    <a:pt x="24" y="718"/>
                  </a:lnTo>
                  <a:lnTo>
                    <a:pt x="24" y="628"/>
                  </a:lnTo>
                  <a:lnTo>
                    <a:pt x="24" y="538"/>
                  </a:lnTo>
                  <a:lnTo>
                    <a:pt x="24" y="448"/>
                  </a:lnTo>
                  <a:lnTo>
                    <a:pt x="24" y="357"/>
                  </a:lnTo>
                  <a:lnTo>
                    <a:pt x="24" y="267"/>
                  </a:lnTo>
                  <a:lnTo>
                    <a:pt x="24" y="177"/>
                  </a:lnTo>
                  <a:lnTo>
                    <a:pt x="24" y="87"/>
                  </a:lnTo>
                  <a:lnTo>
                    <a:pt x="24"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60"/>
            <p:cNvSpPr>
              <a:spLocks/>
            </p:cNvSpPr>
            <p:nvPr/>
          </p:nvSpPr>
          <p:spPr bwMode="auto">
            <a:xfrm>
              <a:off x="7932" y="6294"/>
              <a:ext cx="60" cy="625"/>
            </a:xfrm>
            <a:custGeom>
              <a:avLst/>
              <a:gdLst/>
              <a:ahLst/>
              <a:cxnLst>
                <a:cxn ang="0">
                  <a:pos x="60" y="0"/>
                </a:cxn>
                <a:cxn ang="0">
                  <a:pos x="26" y="0"/>
                </a:cxn>
                <a:cxn ang="0">
                  <a:pos x="0" y="0"/>
                </a:cxn>
                <a:cxn ang="0">
                  <a:pos x="0" y="77"/>
                </a:cxn>
                <a:cxn ang="0">
                  <a:pos x="0" y="154"/>
                </a:cxn>
                <a:cxn ang="0">
                  <a:pos x="0" y="231"/>
                </a:cxn>
                <a:cxn ang="0">
                  <a:pos x="0" y="311"/>
                </a:cxn>
                <a:cxn ang="0">
                  <a:pos x="0" y="388"/>
                </a:cxn>
                <a:cxn ang="0">
                  <a:pos x="0" y="468"/>
                </a:cxn>
                <a:cxn ang="0">
                  <a:pos x="0" y="544"/>
                </a:cxn>
                <a:cxn ang="0">
                  <a:pos x="0" y="625"/>
                </a:cxn>
                <a:cxn ang="0">
                  <a:pos x="26" y="625"/>
                </a:cxn>
                <a:cxn ang="0">
                  <a:pos x="60" y="625"/>
                </a:cxn>
                <a:cxn ang="0">
                  <a:pos x="60" y="544"/>
                </a:cxn>
                <a:cxn ang="0">
                  <a:pos x="60" y="468"/>
                </a:cxn>
                <a:cxn ang="0">
                  <a:pos x="60" y="388"/>
                </a:cxn>
                <a:cxn ang="0">
                  <a:pos x="60" y="311"/>
                </a:cxn>
                <a:cxn ang="0">
                  <a:pos x="60" y="231"/>
                </a:cxn>
                <a:cxn ang="0">
                  <a:pos x="60" y="154"/>
                </a:cxn>
                <a:cxn ang="0">
                  <a:pos x="60" y="77"/>
                </a:cxn>
                <a:cxn ang="0">
                  <a:pos x="60" y="0"/>
                </a:cxn>
              </a:cxnLst>
              <a:rect l="0" t="0" r="r" b="b"/>
              <a:pathLst>
                <a:path w="60" h="625">
                  <a:moveTo>
                    <a:pt x="60" y="0"/>
                  </a:moveTo>
                  <a:lnTo>
                    <a:pt x="26" y="0"/>
                  </a:lnTo>
                  <a:lnTo>
                    <a:pt x="0" y="0"/>
                  </a:lnTo>
                  <a:lnTo>
                    <a:pt x="0" y="77"/>
                  </a:lnTo>
                  <a:lnTo>
                    <a:pt x="0" y="154"/>
                  </a:lnTo>
                  <a:lnTo>
                    <a:pt x="0" y="231"/>
                  </a:lnTo>
                  <a:lnTo>
                    <a:pt x="0" y="311"/>
                  </a:lnTo>
                  <a:lnTo>
                    <a:pt x="0" y="388"/>
                  </a:lnTo>
                  <a:lnTo>
                    <a:pt x="0" y="468"/>
                  </a:lnTo>
                  <a:lnTo>
                    <a:pt x="0" y="544"/>
                  </a:lnTo>
                  <a:lnTo>
                    <a:pt x="0" y="625"/>
                  </a:lnTo>
                  <a:lnTo>
                    <a:pt x="26" y="625"/>
                  </a:lnTo>
                  <a:lnTo>
                    <a:pt x="60" y="625"/>
                  </a:lnTo>
                  <a:lnTo>
                    <a:pt x="60" y="544"/>
                  </a:lnTo>
                  <a:lnTo>
                    <a:pt x="60" y="468"/>
                  </a:lnTo>
                  <a:lnTo>
                    <a:pt x="60" y="388"/>
                  </a:lnTo>
                  <a:lnTo>
                    <a:pt x="60" y="311"/>
                  </a:lnTo>
                  <a:lnTo>
                    <a:pt x="60" y="231"/>
                  </a:lnTo>
                  <a:lnTo>
                    <a:pt x="60" y="154"/>
                  </a:lnTo>
                  <a:lnTo>
                    <a:pt x="60" y="77"/>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61"/>
            <p:cNvSpPr>
              <a:spLocks/>
            </p:cNvSpPr>
            <p:nvPr/>
          </p:nvSpPr>
          <p:spPr bwMode="auto">
            <a:xfrm>
              <a:off x="7952" y="6294"/>
              <a:ext cx="23" cy="625"/>
            </a:xfrm>
            <a:custGeom>
              <a:avLst/>
              <a:gdLst/>
              <a:ahLst/>
              <a:cxnLst>
                <a:cxn ang="0">
                  <a:pos x="23" y="0"/>
                </a:cxn>
                <a:cxn ang="0">
                  <a:pos x="6" y="0"/>
                </a:cxn>
                <a:cxn ang="0">
                  <a:pos x="0" y="0"/>
                </a:cxn>
                <a:cxn ang="0">
                  <a:pos x="0" y="77"/>
                </a:cxn>
                <a:cxn ang="0">
                  <a:pos x="0" y="154"/>
                </a:cxn>
                <a:cxn ang="0">
                  <a:pos x="0" y="231"/>
                </a:cxn>
                <a:cxn ang="0">
                  <a:pos x="0" y="311"/>
                </a:cxn>
                <a:cxn ang="0">
                  <a:pos x="0" y="388"/>
                </a:cxn>
                <a:cxn ang="0">
                  <a:pos x="0" y="468"/>
                </a:cxn>
                <a:cxn ang="0">
                  <a:pos x="0" y="544"/>
                </a:cxn>
                <a:cxn ang="0">
                  <a:pos x="0" y="625"/>
                </a:cxn>
                <a:cxn ang="0">
                  <a:pos x="6" y="625"/>
                </a:cxn>
                <a:cxn ang="0">
                  <a:pos x="23" y="625"/>
                </a:cxn>
                <a:cxn ang="0">
                  <a:pos x="23" y="544"/>
                </a:cxn>
                <a:cxn ang="0">
                  <a:pos x="23" y="468"/>
                </a:cxn>
                <a:cxn ang="0">
                  <a:pos x="23" y="388"/>
                </a:cxn>
                <a:cxn ang="0">
                  <a:pos x="23" y="311"/>
                </a:cxn>
                <a:cxn ang="0">
                  <a:pos x="23" y="231"/>
                </a:cxn>
                <a:cxn ang="0">
                  <a:pos x="23" y="154"/>
                </a:cxn>
                <a:cxn ang="0">
                  <a:pos x="23" y="77"/>
                </a:cxn>
                <a:cxn ang="0">
                  <a:pos x="23" y="0"/>
                </a:cxn>
              </a:cxnLst>
              <a:rect l="0" t="0" r="r" b="b"/>
              <a:pathLst>
                <a:path w="23" h="625">
                  <a:moveTo>
                    <a:pt x="23" y="0"/>
                  </a:moveTo>
                  <a:lnTo>
                    <a:pt x="6" y="0"/>
                  </a:lnTo>
                  <a:lnTo>
                    <a:pt x="0" y="0"/>
                  </a:lnTo>
                  <a:lnTo>
                    <a:pt x="0" y="77"/>
                  </a:lnTo>
                  <a:lnTo>
                    <a:pt x="0" y="154"/>
                  </a:lnTo>
                  <a:lnTo>
                    <a:pt x="0" y="231"/>
                  </a:lnTo>
                  <a:lnTo>
                    <a:pt x="0" y="311"/>
                  </a:lnTo>
                  <a:lnTo>
                    <a:pt x="0" y="388"/>
                  </a:lnTo>
                  <a:lnTo>
                    <a:pt x="0" y="468"/>
                  </a:lnTo>
                  <a:lnTo>
                    <a:pt x="0" y="544"/>
                  </a:lnTo>
                  <a:lnTo>
                    <a:pt x="0" y="625"/>
                  </a:lnTo>
                  <a:lnTo>
                    <a:pt x="6" y="625"/>
                  </a:lnTo>
                  <a:lnTo>
                    <a:pt x="23" y="625"/>
                  </a:lnTo>
                  <a:lnTo>
                    <a:pt x="23" y="544"/>
                  </a:lnTo>
                  <a:lnTo>
                    <a:pt x="23" y="468"/>
                  </a:lnTo>
                  <a:lnTo>
                    <a:pt x="23" y="388"/>
                  </a:lnTo>
                  <a:lnTo>
                    <a:pt x="23" y="311"/>
                  </a:lnTo>
                  <a:lnTo>
                    <a:pt x="23" y="231"/>
                  </a:lnTo>
                  <a:lnTo>
                    <a:pt x="23" y="154"/>
                  </a:lnTo>
                  <a:lnTo>
                    <a:pt x="23" y="77"/>
                  </a:lnTo>
                  <a:lnTo>
                    <a:pt x="23"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62"/>
            <p:cNvSpPr>
              <a:spLocks/>
            </p:cNvSpPr>
            <p:nvPr/>
          </p:nvSpPr>
          <p:spPr bwMode="auto">
            <a:xfrm>
              <a:off x="7636" y="6294"/>
              <a:ext cx="61" cy="528"/>
            </a:xfrm>
            <a:custGeom>
              <a:avLst/>
              <a:gdLst/>
              <a:ahLst/>
              <a:cxnLst>
                <a:cxn ang="0">
                  <a:pos x="61" y="0"/>
                </a:cxn>
                <a:cxn ang="0">
                  <a:pos x="27" y="0"/>
                </a:cxn>
                <a:cxn ang="0">
                  <a:pos x="0" y="0"/>
                </a:cxn>
                <a:cxn ang="0">
                  <a:pos x="0" y="64"/>
                </a:cxn>
                <a:cxn ang="0">
                  <a:pos x="0" y="130"/>
                </a:cxn>
                <a:cxn ang="0">
                  <a:pos x="0" y="197"/>
                </a:cxn>
                <a:cxn ang="0">
                  <a:pos x="0" y="264"/>
                </a:cxn>
                <a:cxn ang="0">
                  <a:pos x="0" y="327"/>
                </a:cxn>
                <a:cxn ang="0">
                  <a:pos x="0" y="394"/>
                </a:cxn>
                <a:cxn ang="0">
                  <a:pos x="0" y="461"/>
                </a:cxn>
                <a:cxn ang="0">
                  <a:pos x="0" y="528"/>
                </a:cxn>
                <a:cxn ang="0">
                  <a:pos x="27" y="528"/>
                </a:cxn>
                <a:cxn ang="0">
                  <a:pos x="61" y="528"/>
                </a:cxn>
                <a:cxn ang="0">
                  <a:pos x="61" y="461"/>
                </a:cxn>
                <a:cxn ang="0">
                  <a:pos x="61" y="394"/>
                </a:cxn>
                <a:cxn ang="0">
                  <a:pos x="61" y="327"/>
                </a:cxn>
                <a:cxn ang="0">
                  <a:pos x="61" y="264"/>
                </a:cxn>
                <a:cxn ang="0">
                  <a:pos x="61" y="197"/>
                </a:cxn>
                <a:cxn ang="0">
                  <a:pos x="61" y="130"/>
                </a:cxn>
                <a:cxn ang="0">
                  <a:pos x="61" y="64"/>
                </a:cxn>
                <a:cxn ang="0">
                  <a:pos x="61" y="0"/>
                </a:cxn>
              </a:cxnLst>
              <a:rect l="0" t="0" r="r" b="b"/>
              <a:pathLst>
                <a:path w="61" h="528">
                  <a:moveTo>
                    <a:pt x="61" y="0"/>
                  </a:moveTo>
                  <a:lnTo>
                    <a:pt x="27" y="0"/>
                  </a:lnTo>
                  <a:lnTo>
                    <a:pt x="0" y="0"/>
                  </a:lnTo>
                  <a:lnTo>
                    <a:pt x="0" y="64"/>
                  </a:lnTo>
                  <a:lnTo>
                    <a:pt x="0" y="130"/>
                  </a:lnTo>
                  <a:lnTo>
                    <a:pt x="0" y="197"/>
                  </a:lnTo>
                  <a:lnTo>
                    <a:pt x="0" y="264"/>
                  </a:lnTo>
                  <a:lnTo>
                    <a:pt x="0" y="327"/>
                  </a:lnTo>
                  <a:lnTo>
                    <a:pt x="0" y="394"/>
                  </a:lnTo>
                  <a:lnTo>
                    <a:pt x="0" y="461"/>
                  </a:lnTo>
                  <a:lnTo>
                    <a:pt x="0" y="528"/>
                  </a:lnTo>
                  <a:lnTo>
                    <a:pt x="27" y="528"/>
                  </a:lnTo>
                  <a:lnTo>
                    <a:pt x="61" y="528"/>
                  </a:lnTo>
                  <a:lnTo>
                    <a:pt x="61" y="461"/>
                  </a:lnTo>
                  <a:lnTo>
                    <a:pt x="61" y="394"/>
                  </a:lnTo>
                  <a:lnTo>
                    <a:pt x="61" y="327"/>
                  </a:lnTo>
                  <a:lnTo>
                    <a:pt x="61" y="264"/>
                  </a:lnTo>
                  <a:lnTo>
                    <a:pt x="61" y="197"/>
                  </a:lnTo>
                  <a:lnTo>
                    <a:pt x="61" y="130"/>
                  </a:lnTo>
                  <a:lnTo>
                    <a:pt x="61" y="64"/>
                  </a:lnTo>
                  <a:lnTo>
                    <a:pt x="61"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63"/>
            <p:cNvSpPr>
              <a:spLocks/>
            </p:cNvSpPr>
            <p:nvPr/>
          </p:nvSpPr>
          <p:spPr bwMode="auto">
            <a:xfrm>
              <a:off x="7653" y="6294"/>
              <a:ext cx="24" cy="528"/>
            </a:xfrm>
            <a:custGeom>
              <a:avLst/>
              <a:gdLst/>
              <a:ahLst/>
              <a:cxnLst>
                <a:cxn ang="0">
                  <a:pos x="24" y="0"/>
                </a:cxn>
                <a:cxn ang="0">
                  <a:pos x="10" y="0"/>
                </a:cxn>
                <a:cxn ang="0">
                  <a:pos x="0" y="0"/>
                </a:cxn>
                <a:cxn ang="0">
                  <a:pos x="0" y="64"/>
                </a:cxn>
                <a:cxn ang="0">
                  <a:pos x="0" y="130"/>
                </a:cxn>
                <a:cxn ang="0">
                  <a:pos x="0" y="197"/>
                </a:cxn>
                <a:cxn ang="0">
                  <a:pos x="0" y="264"/>
                </a:cxn>
                <a:cxn ang="0">
                  <a:pos x="0" y="327"/>
                </a:cxn>
                <a:cxn ang="0">
                  <a:pos x="0" y="394"/>
                </a:cxn>
                <a:cxn ang="0">
                  <a:pos x="0" y="461"/>
                </a:cxn>
                <a:cxn ang="0">
                  <a:pos x="0" y="528"/>
                </a:cxn>
                <a:cxn ang="0">
                  <a:pos x="10" y="528"/>
                </a:cxn>
                <a:cxn ang="0">
                  <a:pos x="24" y="528"/>
                </a:cxn>
                <a:cxn ang="0">
                  <a:pos x="24" y="461"/>
                </a:cxn>
                <a:cxn ang="0">
                  <a:pos x="24" y="394"/>
                </a:cxn>
                <a:cxn ang="0">
                  <a:pos x="24" y="327"/>
                </a:cxn>
                <a:cxn ang="0">
                  <a:pos x="24" y="264"/>
                </a:cxn>
                <a:cxn ang="0">
                  <a:pos x="24" y="197"/>
                </a:cxn>
                <a:cxn ang="0">
                  <a:pos x="24" y="130"/>
                </a:cxn>
                <a:cxn ang="0">
                  <a:pos x="24" y="64"/>
                </a:cxn>
                <a:cxn ang="0">
                  <a:pos x="24" y="0"/>
                </a:cxn>
              </a:cxnLst>
              <a:rect l="0" t="0" r="r" b="b"/>
              <a:pathLst>
                <a:path w="24" h="528">
                  <a:moveTo>
                    <a:pt x="24" y="0"/>
                  </a:moveTo>
                  <a:lnTo>
                    <a:pt x="10" y="0"/>
                  </a:lnTo>
                  <a:lnTo>
                    <a:pt x="0" y="0"/>
                  </a:lnTo>
                  <a:lnTo>
                    <a:pt x="0" y="64"/>
                  </a:lnTo>
                  <a:lnTo>
                    <a:pt x="0" y="130"/>
                  </a:lnTo>
                  <a:lnTo>
                    <a:pt x="0" y="197"/>
                  </a:lnTo>
                  <a:lnTo>
                    <a:pt x="0" y="264"/>
                  </a:lnTo>
                  <a:lnTo>
                    <a:pt x="0" y="327"/>
                  </a:lnTo>
                  <a:lnTo>
                    <a:pt x="0" y="394"/>
                  </a:lnTo>
                  <a:lnTo>
                    <a:pt x="0" y="461"/>
                  </a:lnTo>
                  <a:lnTo>
                    <a:pt x="0" y="528"/>
                  </a:lnTo>
                  <a:lnTo>
                    <a:pt x="10" y="528"/>
                  </a:lnTo>
                  <a:lnTo>
                    <a:pt x="24" y="528"/>
                  </a:lnTo>
                  <a:lnTo>
                    <a:pt x="24" y="461"/>
                  </a:lnTo>
                  <a:lnTo>
                    <a:pt x="24" y="394"/>
                  </a:lnTo>
                  <a:lnTo>
                    <a:pt x="24" y="327"/>
                  </a:lnTo>
                  <a:lnTo>
                    <a:pt x="24" y="264"/>
                  </a:lnTo>
                  <a:lnTo>
                    <a:pt x="24" y="197"/>
                  </a:lnTo>
                  <a:lnTo>
                    <a:pt x="24" y="130"/>
                  </a:lnTo>
                  <a:lnTo>
                    <a:pt x="24" y="64"/>
                  </a:lnTo>
                  <a:lnTo>
                    <a:pt x="24"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64"/>
            <p:cNvSpPr>
              <a:spLocks/>
            </p:cNvSpPr>
            <p:nvPr/>
          </p:nvSpPr>
          <p:spPr bwMode="auto">
            <a:xfrm>
              <a:off x="7338" y="6294"/>
              <a:ext cx="60" cy="434"/>
            </a:xfrm>
            <a:custGeom>
              <a:avLst/>
              <a:gdLst/>
              <a:ahLst/>
              <a:cxnLst>
                <a:cxn ang="0">
                  <a:pos x="60" y="0"/>
                </a:cxn>
                <a:cxn ang="0">
                  <a:pos x="30" y="0"/>
                </a:cxn>
                <a:cxn ang="0">
                  <a:pos x="0" y="0"/>
                </a:cxn>
                <a:cxn ang="0">
                  <a:pos x="0" y="50"/>
                </a:cxn>
                <a:cxn ang="0">
                  <a:pos x="0" y="107"/>
                </a:cxn>
                <a:cxn ang="0">
                  <a:pos x="0" y="161"/>
                </a:cxn>
                <a:cxn ang="0">
                  <a:pos x="0" y="217"/>
                </a:cxn>
                <a:cxn ang="0">
                  <a:pos x="0" y="271"/>
                </a:cxn>
                <a:cxn ang="0">
                  <a:pos x="0" y="324"/>
                </a:cxn>
                <a:cxn ang="0">
                  <a:pos x="0" y="378"/>
                </a:cxn>
                <a:cxn ang="0">
                  <a:pos x="0" y="434"/>
                </a:cxn>
                <a:cxn ang="0">
                  <a:pos x="30" y="434"/>
                </a:cxn>
                <a:cxn ang="0">
                  <a:pos x="60" y="434"/>
                </a:cxn>
                <a:cxn ang="0">
                  <a:pos x="60" y="378"/>
                </a:cxn>
                <a:cxn ang="0">
                  <a:pos x="60" y="324"/>
                </a:cxn>
                <a:cxn ang="0">
                  <a:pos x="60" y="271"/>
                </a:cxn>
                <a:cxn ang="0">
                  <a:pos x="60" y="217"/>
                </a:cxn>
                <a:cxn ang="0">
                  <a:pos x="60" y="161"/>
                </a:cxn>
                <a:cxn ang="0">
                  <a:pos x="60" y="107"/>
                </a:cxn>
                <a:cxn ang="0">
                  <a:pos x="60" y="50"/>
                </a:cxn>
                <a:cxn ang="0">
                  <a:pos x="60" y="0"/>
                </a:cxn>
              </a:cxnLst>
              <a:rect l="0" t="0" r="r" b="b"/>
              <a:pathLst>
                <a:path w="60" h="434">
                  <a:moveTo>
                    <a:pt x="60" y="0"/>
                  </a:moveTo>
                  <a:lnTo>
                    <a:pt x="30" y="0"/>
                  </a:lnTo>
                  <a:lnTo>
                    <a:pt x="0" y="0"/>
                  </a:lnTo>
                  <a:lnTo>
                    <a:pt x="0" y="50"/>
                  </a:lnTo>
                  <a:lnTo>
                    <a:pt x="0" y="107"/>
                  </a:lnTo>
                  <a:lnTo>
                    <a:pt x="0" y="161"/>
                  </a:lnTo>
                  <a:lnTo>
                    <a:pt x="0" y="217"/>
                  </a:lnTo>
                  <a:lnTo>
                    <a:pt x="0" y="271"/>
                  </a:lnTo>
                  <a:lnTo>
                    <a:pt x="0" y="324"/>
                  </a:lnTo>
                  <a:lnTo>
                    <a:pt x="0" y="378"/>
                  </a:lnTo>
                  <a:lnTo>
                    <a:pt x="0" y="434"/>
                  </a:lnTo>
                  <a:lnTo>
                    <a:pt x="30" y="434"/>
                  </a:lnTo>
                  <a:lnTo>
                    <a:pt x="60" y="434"/>
                  </a:lnTo>
                  <a:lnTo>
                    <a:pt x="60" y="378"/>
                  </a:lnTo>
                  <a:lnTo>
                    <a:pt x="60" y="324"/>
                  </a:lnTo>
                  <a:lnTo>
                    <a:pt x="60" y="271"/>
                  </a:lnTo>
                  <a:lnTo>
                    <a:pt x="60" y="217"/>
                  </a:lnTo>
                  <a:lnTo>
                    <a:pt x="60" y="161"/>
                  </a:lnTo>
                  <a:lnTo>
                    <a:pt x="60" y="107"/>
                  </a:lnTo>
                  <a:lnTo>
                    <a:pt x="60" y="50"/>
                  </a:lnTo>
                  <a:lnTo>
                    <a:pt x="60"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65"/>
            <p:cNvSpPr>
              <a:spLocks/>
            </p:cNvSpPr>
            <p:nvPr/>
          </p:nvSpPr>
          <p:spPr bwMode="auto">
            <a:xfrm>
              <a:off x="7358" y="6294"/>
              <a:ext cx="23" cy="434"/>
            </a:xfrm>
            <a:custGeom>
              <a:avLst/>
              <a:gdLst/>
              <a:ahLst/>
              <a:cxnLst>
                <a:cxn ang="0">
                  <a:pos x="23" y="0"/>
                </a:cxn>
                <a:cxn ang="0">
                  <a:pos x="10" y="0"/>
                </a:cxn>
                <a:cxn ang="0">
                  <a:pos x="0" y="0"/>
                </a:cxn>
                <a:cxn ang="0">
                  <a:pos x="0" y="50"/>
                </a:cxn>
                <a:cxn ang="0">
                  <a:pos x="0" y="107"/>
                </a:cxn>
                <a:cxn ang="0">
                  <a:pos x="0" y="161"/>
                </a:cxn>
                <a:cxn ang="0">
                  <a:pos x="0" y="217"/>
                </a:cxn>
                <a:cxn ang="0">
                  <a:pos x="0" y="271"/>
                </a:cxn>
                <a:cxn ang="0">
                  <a:pos x="0" y="324"/>
                </a:cxn>
                <a:cxn ang="0">
                  <a:pos x="0" y="378"/>
                </a:cxn>
                <a:cxn ang="0">
                  <a:pos x="0" y="434"/>
                </a:cxn>
                <a:cxn ang="0">
                  <a:pos x="10" y="434"/>
                </a:cxn>
                <a:cxn ang="0">
                  <a:pos x="23" y="434"/>
                </a:cxn>
                <a:cxn ang="0">
                  <a:pos x="23" y="378"/>
                </a:cxn>
                <a:cxn ang="0">
                  <a:pos x="23" y="324"/>
                </a:cxn>
                <a:cxn ang="0">
                  <a:pos x="23" y="271"/>
                </a:cxn>
                <a:cxn ang="0">
                  <a:pos x="23" y="217"/>
                </a:cxn>
                <a:cxn ang="0">
                  <a:pos x="23" y="161"/>
                </a:cxn>
                <a:cxn ang="0">
                  <a:pos x="23" y="107"/>
                </a:cxn>
                <a:cxn ang="0">
                  <a:pos x="23" y="50"/>
                </a:cxn>
                <a:cxn ang="0">
                  <a:pos x="23" y="0"/>
                </a:cxn>
              </a:cxnLst>
              <a:rect l="0" t="0" r="r" b="b"/>
              <a:pathLst>
                <a:path w="23" h="434">
                  <a:moveTo>
                    <a:pt x="23" y="0"/>
                  </a:moveTo>
                  <a:lnTo>
                    <a:pt x="10" y="0"/>
                  </a:lnTo>
                  <a:lnTo>
                    <a:pt x="0" y="0"/>
                  </a:lnTo>
                  <a:lnTo>
                    <a:pt x="0" y="50"/>
                  </a:lnTo>
                  <a:lnTo>
                    <a:pt x="0" y="107"/>
                  </a:lnTo>
                  <a:lnTo>
                    <a:pt x="0" y="161"/>
                  </a:lnTo>
                  <a:lnTo>
                    <a:pt x="0" y="217"/>
                  </a:lnTo>
                  <a:lnTo>
                    <a:pt x="0" y="271"/>
                  </a:lnTo>
                  <a:lnTo>
                    <a:pt x="0" y="324"/>
                  </a:lnTo>
                  <a:lnTo>
                    <a:pt x="0" y="378"/>
                  </a:lnTo>
                  <a:lnTo>
                    <a:pt x="0" y="434"/>
                  </a:lnTo>
                  <a:lnTo>
                    <a:pt x="10" y="434"/>
                  </a:lnTo>
                  <a:lnTo>
                    <a:pt x="23" y="434"/>
                  </a:lnTo>
                  <a:lnTo>
                    <a:pt x="23" y="378"/>
                  </a:lnTo>
                  <a:lnTo>
                    <a:pt x="23" y="324"/>
                  </a:lnTo>
                  <a:lnTo>
                    <a:pt x="23" y="271"/>
                  </a:lnTo>
                  <a:lnTo>
                    <a:pt x="23" y="217"/>
                  </a:lnTo>
                  <a:lnTo>
                    <a:pt x="23" y="161"/>
                  </a:lnTo>
                  <a:lnTo>
                    <a:pt x="23" y="107"/>
                  </a:lnTo>
                  <a:lnTo>
                    <a:pt x="23" y="50"/>
                  </a:lnTo>
                  <a:lnTo>
                    <a:pt x="23" y="0"/>
                  </a:lnTo>
                  <a:close/>
                </a:path>
              </a:pathLst>
            </a:custGeom>
            <a:solidFill>
              <a:srgbClr val="8A919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Rectangle 66"/>
            <p:cNvSpPr>
              <a:spLocks noChangeArrowheads="1"/>
            </p:cNvSpPr>
            <p:nvPr/>
          </p:nvSpPr>
          <p:spPr bwMode="auto">
            <a:xfrm>
              <a:off x="7046" y="6294"/>
              <a:ext cx="60" cy="34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Rectangle 67"/>
            <p:cNvSpPr>
              <a:spLocks noChangeArrowheads="1"/>
            </p:cNvSpPr>
            <p:nvPr/>
          </p:nvSpPr>
          <p:spPr bwMode="auto">
            <a:xfrm>
              <a:off x="7066" y="6294"/>
              <a:ext cx="24" cy="34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68"/>
            <p:cNvSpPr>
              <a:spLocks/>
            </p:cNvSpPr>
            <p:nvPr/>
          </p:nvSpPr>
          <p:spPr bwMode="auto">
            <a:xfrm>
              <a:off x="3235" y="6348"/>
              <a:ext cx="5733" cy="894"/>
            </a:xfrm>
            <a:custGeom>
              <a:avLst/>
              <a:gdLst/>
              <a:ahLst/>
              <a:cxnLst>
                <a:cxn ang="0">
                  <a:pos x="2865" y="0"/>
                </a:cxn>
                <a:cxn ang="0">
                  <a:pos x="3308" y="13"/>
                </a:cxn>
                <a:cxn ang="0">
                  <a:pos x="3737" y="63"/>
                </a:cxn>
                <a:cxn ang="0">
                  <a:pos x="4143" y="140"/>
                </a:cxn>
                <a:cxn ang="0">
                  <a:pos x="4529" y="247"/>
                </a:cxn>
                <a:cxn ang="0">
                  <a:pos x="4878" y="374"/>
                </a:cxn>
                <a:cxn ang="0">
                  <a:pos x="5200" y="527"/>
                </a:cxn>
                <a:cxn ang="0">
                  <a:pos x="5485" y="701"/>
                </a:cxn>
                <a:cxn ang="0">
                  <a:pos x="5733" y="894"/>
                </a:cxn>
                <a:cxn ang="0">
                  <a:pos x="5542" y="894"/>
                </a:cxn>
                <a:cxn ang="0">
                  <a:pos x="5294" y="717"/>
                </a:cxn>
                <a:cxn ang="0">
                  <a:pos x="5015" y="564"/>
                </a:cxn>
                <a:cxn ang="0">
                  <a:pos x="4707" y="424"/>
                </a:cxn>
                <a:cxn ang="0">
                  <a:pos x="4378" y="313"/>
                </a:cxn>
                <a:cxn ang="0">
                  <a:pos x="4026" y="217"/>
                </a:cxn>
                <a:cxn ang="0">
                  <a:pos x="3653" y="150"/>
                </a:cxn>
                <a:cxn ang="0">
                  <a:pos x="3264" y="107"/>
                </a:cxn>
                <a:cxn ang="0">
                  <a:pos x="2865" y="97"/>
                </a:cxn>
                <a:cxn ang="0">
                  <a:pos x="2462" y="107"/>
                </a:cxn>
                <a:cxn ang="0">
                  <a:pos x="2073" y="150"/>
                </a:cxn>
                <a:cxn ang="0">
                  <a:pos x="1701" y="217"/>
                </a:cxn>
                <a:cxn ang="0">
                  <a:pos x="1352" y="313"/>
                </a:cxn>
                <a:cxn ang="0">
                  <a:pos x="1020" y="424"/>
                </a:cxn>
                <a:cxn ang="0">
                  <a:pos x="718" y="564"/>
                </a:cxn>
                <a:cxn ang="0">
                  <a:pos x="440" y="717"/>
                </a:cxn>
                <a:cxn ang="0">
                  <a:pos x="195" y="894"/>
                </a:cxn>
                <a:cxn ang="0">
                  <a:pos x="0" y="894"/>
                </a:cxn>
                <a:cxn ang="0">
                  <a:pos x="242" y="701"/>
                </a:cxn>
                <a:cxn ang="0">
                  <a:pos x="527" y="527"/>
                </a:cxn>
                <a:cxn ang="0">
                  <a:pos x="849" y="374"/>
                </a:cxn>
                <a:cxn ang="0">
                  <a:pos x="1204" y="247"/>
                </a:cxn>
                <a:cxn ang="0">
                  <a:pos x="1584" y="140"/>
                </a:cxn>
                <a:cxn ang="0">
                  <a:pos x="1989" y="63"/>
                </a:cxn>
                <a:cxn ang="0">
                  <a:pos x="2415" y="13"/>
                </a:cxn>
                <a:cxn ang="0">
                  <a:pos x="2865" y="0"/>
                </a:cxn>
              </a:cxnLst>
              <a:rect l="0" t="0" r="r" b="b"/>
              <a:pathLst>
                <a:path w="5733" h="894">
                  <a:moveTo>
                    <a:pt x="2865" y="0"/>
                  </a:moveTo>
                  <a:lnTo>
                    <a:pt x="3308" y="13"/>
                  </a:lnTo>
                  <a:lnTo>
                    <a:pt x="3737" y="63"/>
                  </a:lnTo>
                  <a:lnTo>
                    <a:pt x="4143" y="140"/>
                  </a:lnTo>
                  <a:lnTo>
                    <a:pt x="4529" y="247"/>
                  </a:lnTo>
                  <a:lnTo>
                    <a:pt x="4878" y="374"/>
                  </a:lnTo>
                  <a:lnTo>
                    <a:pt x="5200" y="527"/>
                  </a:lnTo>
                  <a:lnTo>
                    <a:pt x="5485" y="701"/>
                  </a:lnTo>
                  <a:lnTo>
                    <a:pt x="5733" y="894"/>
                  </a:lnTo>
                  <a:lnTo>
                    <a:pt x="5542" y="894"/>
                  </a:lnTo>
                  <a:lnTo>
                    <a:pt x="5294" y="717"/>
                  </a:lnTo>
                  <a:lnTo>
                    <a:pt x="5015" y="564"/>
                  </a:lnTo>
                  <a:lnTo>
                    <a:pt x="4707" y="424"/>
                  </a:lnTo>
                  <a:lnTo>
                    <a:pt x="4378" y="313"/>
                  </a:lnTo>
                  <a:lnTo>
                    <a:pt x="4026" y="217"/>
                  </a:lnTo>
                  <a:lnTo>
                    <a:pt x="3653" y="150"/>
                  </a:lnTo>
                  <a:lnTo>
                    <a:pt x="3264" y="107"/>
                  </a:lnTo>
                  <a:lnTo>
                    <a:pt x="2865" y="97"/>
                  </a:lnTo>
                  <a:lnTo>
                    <a:pt x="2462" y="107"/>
                  </a:lnTo>
                  <a:lnTo>
                    <a:pt x="2073" y="150"/>
                  </a:lnTo>
                  <a:lnTo>
                    <a:pt x="1701" y="217"/>
                  </a:lnTo>
                  <a:lnTo>
                    <a:pt x="1352" y="313"/>
                  </a:lnTo>
                  <a:lnTo>
                    <a:pt x="1020" y="424"/>
                  </a:lnTo>
                  <a:lnTo>
                    <a:pt x="718" y="564"/>
                  </a:lnTo>
                  <a:lnTo>
                    <a:pt x="440" y="717"/>
                  </a:lnTo>
                  <a:lnTo>
                    <a:pt x="195" y="894"/>
                  </a:lnTo>
                  <a:lnTo>
                    <a:pt x="0" y="894"/>
                  </a:lnTo>
                  <a:lnTo>
                    <a:pt x="242" y="701"/>
                  </a:lnTo>
                  <a:lnTo>
                    <a:pt x="527" y="527"/>
                  </a:lnTo>
                  <a:lnTo>
                    <a:pt x="849" y="374"/>
                  </a:lnTo>
                  <a:lnTo>
                    <a:pt x="1204" y="247"/>
                  </a:lnTo>
                  <a:lnTo>
                    <a:pt x="1584" y="140"/>
                  </a:lnTo>
                  <a:lnTo>
                    <a:pt x="1989" y="63"/>
                  </a:lnTo>
                  <a:lnTo>
                    <a:pt x="2415" y="13"/>
                  </a:lnTo>
                  <a:lnTo>
                    <a:pt x="2865" y="0"/>
                  </a:lnTo>
                  <a:close/>
                </a:path>
              </a:pathLst>
            </a:custGeom>
            <a:solidFill>
              <a:srgbClr val="ABB3B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69"/>
            <p:cNvSpPr>
              <a:spLocks/>
            </p:cNvSpPr>
            <p:nvPr/>
          </p:nvSpPr>
          <p:spPr bwMode="auto">
            <a:xfrm>
              <a:off x="3235" y="6374"/>
              <a:ext cx="5733" cy="892"/>
            </a:xfrm>
            <a:custGeom>
              <a:avLst/>
              <a:gdLst/>
              <a:ahLst/>
              <a:cxnLst>
                <a:cxn ang="0">
                  <a:pos x="2865" y="0"/>
                </a:cxn>
                <a:cxn ang="0">
                  <a:pos x="3308" y="14"/>
                </a:cxn>
                <a:cxn ang="0">
                  <a:pos x="3737" y="60"/>
                </a:cxn>
                <a:cxn ang="0">
                  <a:pos x="4143" y="137"/>
                </a:cxn>
                <a:cxn ang="0">
                  <a:pos x="4529" y="244"/>
                </a:cxn>
                <a:cxn ang="0">
                  <a:pos x="4878" y="371"/>
                </a:cxn>
                <a:cxn ang="0">
                  <a:pos x="5200" y="521"/>
                </a:cxn>
                <a:cxn ang="0">
                  <a:pos x="5485" y="695"/>
                </a:cxn>
                <a:cxn ang="0">
                  <a:pos x="5733" y="892"/>
                </a:cxn>
                <a:cxn ang="0">
                  <a:pos x="5542" y="892"/>
                </a:cxn>
                <a:cxn ang="0">
                  <a:pos x="5294" y="715"/>
                </a:cxn>
                <a:cxn ang="0">
                  <a:pos x="5015" y="561"/>
                </a:cxn>
                <a:cxn ang="0">
                  <a:pos x="4707" y="424"/>
                </a:cxn>
                <a:cxn ang="0">
                  <a:pos x="4378" y="311"/>
                </a:cxn>
                <a:cxn ang="0">
                  <a:pos x="4026" y="217"/>
                </a:cxn>
                <a:cxn ang="0">
                  <a:pos x="3653" y="151"/>
                </a:cxn>
                <a:cxn ang="0">
                  <a:pos x="3264" y="107"/>
                </a:cxn>
                <a:cxn ang="0">
                  <a:pos x="2865" y="97"/>
                </a:cxn>
                <a:cxn ang="0">
                  <a:pos x="2462" y="107"/>
                </a:cxn>
                <a:cxn ang="0">
                  <a:pos x="2073" y="151"/>
                </a:cxn>
                <a:cxn ang="0">
                  <a:pos x="1701" y="217"/>
                </a:cxn>
                <a:cxn ang="0">
                  <a:pos x="1352" y="311"/>
                </a:cxn>
                <a:cxn ang="0">
                  <a:pos x="1020" y="424"/>
                </a:cxn>
                <a:cxn ang="0">
                  <a:pos x="718" y="561"/>
                </a:cxn>
                <a:cxn ang="0">
                  <a:pos x="440" y="715"/>
                </a:cxn>
                <a:cxn ang="0">
                  <a:pos x="195" y="892"/>
                </a:cxn>
                <a:cxn ang="0">
                  <a:pos x="0" y="892"/>
                </a:cxn>
                <a:cxn ang="0">
                  <a:pos x="242" y="695"/>
                </a:cxn>
                <a:cxn ang="0">
                  <a:pos x="527" y="521"/>
                </a:cxn>
                <a:cxn ang="0">
                  <a:pos x="849" y="371"/>
                </a:cxn>
                <a:cxn ang="0">
                  <a:pos x="1204" y="244"/>
                </a:cxn>
                <a:cxn ang="0">
                  <a:pos x="1584" y="137"/>
                </a:cxn>
                <a:cxn ang="0">
                  <a:pos x="1989" y="60"/>
                </a:cxn>
                <a:cxn ang="0">
                  <a:pos x="2415" y="14"/>
                </a:cxn>
                <a:cxn ang="0">
                  <a:pos x="2865" y="0"/>
                </a:cxn>
              </a:cxnLst>
              <a:rect l="0" t="0" r="r" b="b"/>
              <a:pathLst>
                <a:path w="5733" h="892">
                  <a:moveTo>
                    <a:pt x="2865" y="0"/>
                  </a:moveTo>
                  <a:lnTo>
                    <a:pt x="3308" y="14"/>
                  </a:lnTo>
                  <a:lnTo>
                    <a:pt x="3737" y="60"/>
                  </a:lnTo>
                  <a:lnTo>
                    <a:pt x="4143" y="137"/>
                  </a:lnTo>
                  <a:lnTo>
                    <a:pt x="4529" y="244"/>
                  </a:lnTo>
                  <a:lnTo>
                    <a:pt x="4878" y="371"/>
                  </a:lnTo>
                  <a:lnTo>
                    <a:pt x="5200" y="521"/>
                  </a:lnTo>
                  <a:lnTo>
                    <a:pt x="5485" y="695"/>
                  </a:lnTo>
                  <a:lnTo>
                    <a:pt x="5733" y="892"/>
                  </a:lnTo>
                  <a:lnTo>
                    <a:pt x="5542" y="892"/>
                  </a:lnTo>
                  <a:lnTo>
                    <a:pt x="5294" y="715"/>
                  </a:lnTo>
                  <a:lnTo>
                    <a:pt x="5015" y="561"/>
                  </a:lnTo>
                  <a:lnTo>
                    <a:pt x="4707" y="424"/>
                  </a:lnTo>
                  <a:lnTo>
                    <a:pt x="4378" y="311"/>
                  </a:lnTo>
                  <a:lnTo>
                    <a:pt x="4026" y="217"/>
                  </a:lnTo>
                  <a:lnTo>
                    <a:pt x="3653" y="151"/>
                  </a:lnTo>
                  <a:lnTo>
                    <a:pt x="3264" y="107"/>
                  </a:lnTo>
                  <a:lnTo>
                    <a:pt x="2865" y="97"/>
                  </a:lnTo>
                  <a:lnTo>
                    <a:pt x="2462" y="107"/>
                  </a:lnTo>
                  <a:lnTo>
                    <a:pt x="2073" y="151"/>
                  </a:lnTo>
                  <a:lnTo>
                    <a:pt x="1701" y="217"/>
                  </a:lnTo>
                  <a:lnTo>
                    <a:pt x="1352" y="311"/>
                  </a:lnTo>
                  <a:lnTo>
                    <a:pt x="1020" y="424"/>
                  </a:lnTo>
                  <a:lnTo>
                    <a:pt x="718" y="561"/>
                  </a:lnTo>
                  <a:lnTo>
                    <a:pt x="440" y="715"/>
                  </a:lnTo>
                  <a:lnTo>
                    <a:pt x="195" y="892"/>
                  </a:lnTo>
                  <a:lnTo>
                    <a:pt x="0" y="892"/>
                  </a:lnTo>
                  <a:lnTo>
                    <a:pt x="242" y="695"/>
                  </a:lnTo>
                  <a:lnTo>
                    <a:pt x="527" y="521"/>
                  </a:lnTo>
                  <a:lnTo>
                    <a:pt x="849" y="371"/>
                  </a:lnTo>
                  <a:lnTo>
                    <a:pt x="1204" y="244"/>
                  </a:lnTo>
                  <a:lnTo>
                    <a:pt x="1584" y="137"/>
                  </a:lnTo>
                  <a:lnTo>
                    <a:pt x="1989" y="60"/>
                  </a:lnTo>
                  <a:lnTo>
                    <a:pt x="2415" y="14"/>
                  </a:lnTo>
                  <a:lnTo>
                    <a:pt x="2865" y="0"/>
                  </a:lnTo>
                  <a:close/>
                </a:path>
              </a:pathLst>
            </a:custGeom>
            <a:solidFill>
              <a:srgbClr val="6970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70"/>
            <p:cNvSpPr>
              <a:spLocks/>
            </p:cNvSpPr>
            <p:nvPr/>
          </p:nvSpPr>
          <p:spPr bwMode="auto">
            <a:xfrm>
              <a:off x="3235" y="6414"/>
              <a:ext cx="5733" cy="898"/>
            </a:xfrm>
            <a:custGeom>
              <a:avLst/>
              <a:gdLst/>
              <a:ahLst/>
              <a:cxnLst>
                <a:cxn ang="0">
                  <a:pos x="2865" y="0"/>
                </a:cxn>
                <a:cxn ang="0">
                  <a:pos x="3308" y="14"/>
                </a:cxn>
                <a:cxn ang="0">
                  <a:pos x="3737" y="64"/>
                </a:cxn>
                <a:cxn ang="0">
                  <a:pos x="4143" y="141"/>
                </a:cxn>
                <a:cxn ang="0">
                  <a:pos x="4529" y="247"/>
                </a:cxn>
                <a:cxn ang="0">
                  <a:pos x="4878" y="374"/>
                </a:cxn>
                <a:cxn ang="0">
                  <a:pos x="5200" y="528"/>
                </a:cxn>
                <a:cxn ang="0">
                  <a:pos x="5485" y="702"/>
                </a:cxn>
                <a:cxn ang="0">
                  <a:pos x="5733" y="898"/>
                </a:cxn>
                <a:cxn ang="0">
                  <a:pos x="5542" y="898"/>
                </a:cxn>
                <a:cxn ang="0">
                  <a:pos x="5294" y="722"/>
                </a:cxn>
                <a:cxn ang="0">
                  <a:pos x="5015" y="565"/>
                </a:cxn>
                <a:cxn ang="0">
                  <a:pos x="4707" y="428"/>
                </a:cxn>
                <a:cxn ang="0">
                  <a:pos x="4378" y="314"/>
                </a:cxn>
                <a:cxn ang="0">
                  <a:pos x="4026" y="217"/>
                </a:cxn>
                <a:cxn ang="0">
                  <a:pos x="3653" y="151"/>
                </a:cxn>
                <a:cxn ang="0">
                  <a:pos x="3264" y="107"/>
                </a:cxn>
                <a:cxn ang="0">
                  <a:pos x="2865" y="97"/>
                </a:cxn>
                <a:cxn ang="0">
                  <a:pos x="2462" y="107"/>
                </a:cxn>
                <a:cxn ang="0">
                  <a:pos x="2073" y="151"/>
                </a:cxn>
                <a:cxn ang="0">
                  <a:pos x="1701" y="217"/>
                </a:cxn>
                <a:cxn ang="0">
                  <a:pos x="1352" y="314"/>
                </a:cxn>
                <a:cxn ang="0">
                  <a:pos x="1020" y="428"/>
                </a:cxn>
                <a:cxn ang="0">
                  <a:pos x="718" y="565"/>
                </a:cxn>
                <a:cxn ang="0">
                  <a:pos x="440" y="722"/>
                </a:cxn>
                <a:cxn ang="0">
                  <a:pos x="195" y="898"/>
                </a:cxn>
                <a:cxn ang="0">
                  <a:pos x="0" y="898"/>
                </a:cxn>
                <a:cxn ang="0">
                  <a:pos x="242" y="702"/>
                </a:cxn>
                <a:cxn ang="0">
                  <a:pos x="527" y="528"/>
                </a:cxn>
                <a:cxn ang="0">
                  <a:pos x="849" y="374"/>
                </a:cxn>
                <a:cxn ang="0">
                  <a:pos x="1204" y="247"/>
                </a:cxn>
                <a:cxn ang="0">
                  <a:pos x="1584" y="141"/>
                </a:cxn>
                <a:cxn ang="0">
                  <a:pos x="1989" y="64"/>
                </a:cxn>
                <a:cxn ang="0">
                  <a:pos x="2415" y="14"/>
                </a:cxn>
                <a:cxn ang="0">
                  <a:pos x="2865" y="0"/>
                </a:cxn>
              </a:cxnLst>
              <a:rect l="0" t="0" r="r" b="b"/>
              <a:pathLst>
                <a:path w="5733" h="898">
                  <a:moveTo>
                    <a:pt x="2865" y="0"/>
                  </a:moveTo>
                  <a:lnTo>
                    <a:pt x="3308" y="14"/>
                  </a:lnTo>
                  <a:lnTo>
                    <a:pt x="3737" y="64"/>
                  </a:lnTo>
                  <a:lnTo>
                    <a:pt x="4143" y="141"/>
                  </a:lnTo>
                  <a:lnTo>
                    <a:pt x="4529" y="247"/>
                  </a:lnTo>
                  <a:lnTo>
                    <a:pt x="4878" y="374"/>
                  </a:lnTo>
                  <a:lnTo>
                    <a:pt x="5200" y="528"/>
                  </a:lnTo>
                  <a:lnTo>
                    <a:pt x="5485" y="702"/>
                  </a:lnTo>
                  <a:lnTo>
                    <a:pt x="5733" y="898"/>
                  </a:lnTo>
                  <a:lnTo>
                    <a:pt x="5542" y="898"/>
                  </a:lnTo>
                  <a:lnTo>
                    <a:pt x="5294" y="722"/>
                  </a:lnTo>
                  <a:lnTo>
                    <a:pt x="5015" y="565"/>
                  </a:lnTo>
                  <a:lnTo>
                    <a:pt x="4707" y="428"/>
                  </a:lnTo>
                  <a:lnTo>
                    <a:pt x="4378" y="314"/>
                  </a:lnTo>
                  <a:lnTo>
                    <a:pt x="4026" y="217"/>
                  </a:lnTo>
                  <a:lnTo>
                    <a:pt x="3653" y="151"/>
                  </a:lnTo>
                  <a:lnTo>
                    <a:pt x="3264" y="107"/>
                  </a:lnTo>
                  <a:lnTo>
                    <a:pt x="2865" y="97"/>
                  </a:lnTo>
                  <a:lnTo>
                    <a:pt x="2462" y="107"/>
                  </a:lnTo>
                  <a:lnTo>
                    <a:pt x="2073" y="151"/>
                  </a:lnTo>
                  <a:lnTo>
                    <a:pt x="1701" y="217"/>
                  </a:lnTo>
                  <a:lnTo>
                    <a:pt x="1352" y="314"/>
                  </a:lnTo>
                  <a:lnTo>
                    <a:pt x="1020" y="428"/>
                  </a:lnTo>
                  <a:lnTo>
                    <a:pt x="718" y="565"/>
                  </a:lnTo>
                  <a:lnTo>
                    <a:pt x="440" y="722"/>
                  </a:lnTo>
                  <a:lnTo>
                    <a:pt x="195" y="898"/>
                  </a:lnTo>
                  <a:lnTo>
                    <a:pt x="0" y="898"/>
                  </a:lnTo>
                  <a:lnTo>
                    <a:pt x="242" y="702"/>
                  </a:lnTo>
                  <a:lnTo>
                    <a:pt x="527" y="528"/>
                  </a:lnTo>
                  <a:lnTo>
                    <a:pt x="849" y="374"/>
                  </a:lnTo>
                  <a:lnTo>
                    <a:pt x="1204" y="247"/>
                  </a:lnTo>
                  <a:lnTo>
                    <a:pt x="1584" y="141"/>
                  </a:lnTo>
                  <a:lnTo>
                    <a:pt x="1989" y="64"/>
                  </a:lnTo>
                  <a:lnTo>
                    <a:pt x="2415" y="14"/>
                  </a:lnTo>
                  <a:lnTo>
                    <a:pt x="2865" y="0"/>
                  </a:lnTo>
                  <a:close/>
                </a:path>
              </a:pathLst>
            </a:custGeom>
            <a:solidFill>
              <a:srgbClr val="ABB3B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71"/>
            <p:cNvSpPr>
              <a:spLocks/>
            </p:cNvSpPr>
            <p:nvPr/>
          </p:nvSpPr>
          <p:spPr bwMode="auto">
            <a:xfrm>
              <a:off x="3235" y="6521"/>
              <a:ext cx="5733" cy="892"/>
            </a:xfrm>
            <a:custGeom>
              <a:avLst/>
              <a:gdLst/>
              <a:ahLst/>
              <a:cxnLst>
                <a:cxn ang="0">
                  <a:pos x="2865" y="0"/>
                </a:cxn>
                <a:cxn ang="0">
                  <a:pos x="3308" y="14"/>
                </a:cxn>
                <a:cxn ang="0">
                  <a:pos x="3737" y="60"/>
                </a:cxn>
                <a:cxn ang="0">
                  <a:pos x="4143" y="137"/>
                </a:cxn>
                <a:cxn ang="0">
                  <a:pos x="4529" y="244"/>
                </a:cxn>
                <a:cxn ang="0">
                  <a:pos x="4878" y="371"/>
                </a:cxn>
                <a:cxn ang="0">
                  <a:pos x="5200" y="524"/>
                </a:cxn>
                <a:cxn ang="0">
                  <a:pos x="5485" y="698"/>
                </a:cxn>
                <a:cxn ang="0">
                  <a:pos x="5733" y="892"/>
                </a:cxn>
                <a:cxn ang="0">
                  <a:pos x="5542" y="892"/>
                </a:cxn>
                <a:cxn ang="0">
                  <a:pos x="5294" y="715"/>
                </a:cxn>
                <a:cxn ang="0">
                  <a:pos x="5015" y="561"/>
                </a:cxn>
                <a:cxn ang="0">
                  <a:pos x="4707" y="421"/>
                </a:cxn>
                <a:cxn ang="0">
                  <a:pos x="4378" y="311"/>
                </a:cxn>
                <a:cxn ang="0">
                  <a:pos x="4026" y="214"/>
                </a:cxn>
                <a:cxn ang="0">
                  <a:pos x="3653" y="147"/>
                </a:cxn>
                <a:cxn ang="0">
                  <a:pos x="3264" y="104"/>
                </a:cxn>
                <a:cxn ang="0">
                  <a:pos x="2865" y="94"/>
                </a:cxn>
                <a:cxn ang="0">
                  <a:pos x="2462" y="104"/>
                </a:cxn>
                <a:cxn ang="0">
                  <a:pos x="2073" y="147"/>
                </a:cxn>
                <a:cxn ang="0">
                  <a:pos x="1701" y="214"/>
                </a:cxn>
                <a:cxn ang="0">
                  <a:pos x="1352" y="311"/>
                </a:cxn>
                <a:cxn ang="0">
                  <a:pos x="1020" y="421"/>
                </a:cxn>
                <a:cxn ang="0">
                  <a:pos x="718" y="561"/>
                </a:cxn>
                <a:cxn ang="0">
                  <a:pos x="440" y="715"/>
                </a:cxn>
                <a:cxn ang="0">
                  <a:pos x="195" y="892"/>
                </a:cxn>
                <a:cxn ang="0">
                  <a:pos x="0" y="892"/>
                </a:cxn>
                <a:cxn ang="0">
                  <a:pos x="242" y="698"/>
                </a:cxn>
                <a:cxn ang="0">
                  <a:pos x="527" y="524"/>
                </a:cxn>
                <a:cxn ang="0">
                  <a:pos x="849" y="371"/>
                </a:cxn>
                <a:cxn ang="0">
                  <a:pos x="1204" y="244"/>
                </a:cxn>
                <a:cxn ang="0">
                  <a:pos x="1584" y="137"/>
                </a:cxn>
                <a:cxn ang="0">
                  <a:pos x="1989" y="60"/>
                </a:cxn>
                <a:cxn ang="0">
                  <a:pos x="2415" y="14"/>
                </a:cxn>
                <a:cxn ang="0">
                  <a:pos x="2865" y="0"/>
                </a:cxn>
              </a:cxnLst>
              <a:rect l="0" t="0" r="r" b="b"/>
              <a:pathLst>
                <a:path w="5733" h="892">
                  <a:moveTo>
                    <a:pt x="2865" y="0"/>
                  </a:moveTo>
                  <a:lnTo>
                    <a:pt x="3308" y="14"/>
                  </a:lnTo>
                  <a:lnTo>
                    <a:pt x="3737" y="60"/>
                  </a:lnTo>
                  <a:lnTo>
                    <a:pt x="4143" y="137"/>
                  </a:lnTo>
                  <a:lnTo>
                    <a:pt x="4529" y="244"/>
                  </a:lnTo>
                  <a:lnTo>
                    <a:pt x="4878" y="371"/>
                  </a:lnTo>
                  <a:lnTo>
                    <a:pt x="5200" y="524"/>
                  </a:lnTo>
                  <a:lnTo>
                    <a:pt x="5485" y="698"/>
                  </a:lnTo>
                  <a:lnTo>
                    <a:pt x="5733" y="892"/>
                  </a:lnTo>
                  <a:lnTo>
                    <a:pt x="5542" y="892"/>
                  </a:lnTo>
                  <a:lnTo>
                    <a:pt x="5294" y="715"/>
                  </a:lnTo>
                  <a:lnTo>
                    <a:pt x="5015" y="561"/>
                  </a:lnTo>
                  <a:lnTo>
                    <a:pt x="4707" y="421"/>
                  </a:lnTo>
                  <a:lnTo>
                    <a:pt x="4378" y="311"/>
                  </a:lnTo>
                  <a:lnTo>
                    <a:pt x="4026" y="214"/>
                  </a:lnTo>
                  <a:lnTo>
                    <a:pt x="3653" y="147"/>
                  </a:lnTo>
                  <a:lnTo>
                    <a:pt x="3264" y="104"/>
                  </a:lnTo>
                  <a:lnTo>
                    <a:pt x="2865" y="94"/>
                  </a:lnTo>
                  <a:lnTo>
                    <a:pt x="2462" y="104"/>
                  </a:lnTo>
                  <a:lnTo>
                    <a:pt x="2073" y="147"/>
                  </a:lnTo>
                  <a:lnTo>
                    <a:pt x="1701" y="214"/>
                  </a:lnTo>
                  <a:lnTo>
                    <a:pt x="1352" y="311"/>
                  </a:lnTo>
                  <a:lnTo>
                    <a:pt x="1020" y="421"/>
                  </a:lnTo>
                  <a:lnTo>
                    <a:pt x="718" y="561"/>
                  </a:lnTo>
                  <a:lnTo>
                    <a:pt x="440" y="715"/>
                  </a:lnTo>
                  <a:lnTo>
                    <a:pt x="195" y="892"/>
                  </a:lnTo>
                  <a:lnTo>
                    <a:pt x="0" y="892"/>
                  </a:lnTo>
                  <a:lnTo>
                    <a:pt x="242" y="698"/>
                  </a:lnTo>
                  <a:lnTo>
                    <a:pt x="527" y="524"/>
                  </a:lnTo>
                  <a:lnTo>
                    <a:pt x="849" y="371"/>
                  </a:lnTo>
                  <a:lnTo>
                    <a:pt x="1204" y="244"/>
                  </a:lnTo>
                  <a:lnTo>
                    <a:pt x="1584" y="137"/>
                  </a:lnTo>
                  <a:lnTo>
                    <a:pt x="1989" y="60"/>
                  </a:lnTo>
                  <a:lnTo>
                    <a:pt x="2415" y="14"/>
                  </a:lnTo>
                  <a:lnTo>
                    <a:pt x="2865" y="0"/>
                  </a:lnTo>
                  <a:close/>
                </a:path>
              </a:pathLst>
            </a:custGeom>
            <a:solidFill>
              <a:srgbClr val="575E6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72"/>
            <p:cNvSpPr>
              <a:spLocks/>
            </p:cNvSpPr>
            <p:nvPr/>
          </p:nvSpPr>
          <p:spPr bwMode="auto">
            <a:xfrm>
              <a:off x="3235" y="6468"/>
              <a:ext cx="5733" cy="895"/>
            </a:xfrm>
            <a:custGeom>
              <a:avLst/>
              <a:gdLst/>
              <a:ahLst/>
              <a:cxnLst>
                <a:cxn ang="0">
                  <a:pos x="2865" y="0"/>
                </a:cxn>
                <a:cxn ang="0">
                  <a:pos x="3308" y="13"/>
                </a:cxn>
                <a:cxn ang="0">
                  <a:pos x="3737" y="63"/>
                </a:cxn>
                <a:cxn ang="0">
                  <a:pos x="4143" y="140"/>
                </a:cxn>
                <a:cxn ang="0">
                  <a:pos x="4529" y="247"/>
                </a:cxn>
                <a:cxn ang="0">
                  <a:pos x="4878" y="374"/>
                </a:cxn>
                <a:cxn ang="0">
                  <a:pos x="5200" y="527"/>
                </a:cxn>
                <a:cxn ang="0">
                  <a:pos x="5485" y="701"/>
                </a:cxn>
                <a:cxn ang="0">
                  <a:pos x="5733" y="895"/>
                </a:cxn>
                <a:cxn ang="0">
                  <a:pos x="5542" y="895"/>
                </a:cxn>
                <a:cxn ang="0">
                  <a:pos x="5294" y="718"/>
                </a:cxn>
                <a:cxn ang="0">
                  <a:pos x="5015" y="564"/>
                </a:cxn>
                <a:cxn ang="0">
                  <a:pos x="4707" y="424"/>
                </a:cxn>
                <a:cxn ang="0">
                  <a:pos x="4378" y="314"/>
                </a:cxn>
                <a:cxn ang="0">
                  <a:pos x="4026" y="217"/>
                </a:cxn>
                <a:cxn ang="0">
                  <a:pos x="3653" y="150"/>
                </a:cxn>
                <a:cxn ang="0">
                  <a:pos x="3264" y="107"/>
                </a:cxn>
                <a:cxn ang="0">
                  <a:pos x="2865" y="97"/>
                </a:cxn>
                <a:cxn ang="0">
                  <a:pos x="2462" y="107"/>
                </a:cxn>
                <a:cxn ang="0">
                  <a:pos x="2073" y="150"/>
                </a:cxn>
                <a:cxn ang="0">
                  <a:pos x="1701" y="217"/>
                </a:cxn>
                <a:cxn ang="0">
                  <a:pos x="1352" y="314"/>
                </a:cxn>
                <a:cxn ang="0">
                  <a:pos x="1020" y="424"/>
                </a:cxn>
                <a:cxn ang="0">
                  <a:pos x="718" y="564"/>
                </a:cxn>
                <a:cxn ang="0">
                  <a:pos x="440" y="718"/>
                </a:cxn>
                <a:cxn ang="0">
                  <a:pos x="195" y="895"/>
                </a:cxn>
                <a:cxn ang="0">
                  <a:pos x="0" y="895"/>
                </a:cxn>
                <a:cxn ang="0">
                  <a:pos x="242" y="701"/>
                </a:cxn>
                <a:cxn ang="0">
                  <a:pos x="527" y="527"/>
                </a:cxn>
                <a:cxn ang="0">
                  <a:pos x="849" y="374"/>
                </a:cxn>
                <a:cxn ang="0">
                  <a:pos x="1204" y="247"/>
                </a:cxn>
                <a:cxn ang="0">
                  <a:pos x="1584" y="140"/>
                </a:cxn>
                <a:cxn ang="0">
                  <a:pos x="1989" y="63"/>
                </a:cxn>
                <a:cxn ang="0">
                  <a:pos x="2415" y="13"/>
                </a:cxn>
                <a:cxn ang="0">
                  <a:pos x="2865" y="0"/>
                </a:cxn>
              </a:cxnLst>
              <a:rect l="0" t="0" r="r" b="b"/>
              <a:pathLst>
                <a:path w="5733" h="895">
                  <a:moveTo>
                    <a:pt x="2865" y="0"/>
                  </a:moveTo>
                  <a:lnTo>
                    <a:pt x="3308" y="13"/>
                  </a:lnTo>
                  <a:lnTo>
                    <a:pt x="3737" y="63"/>
                  </a:lnTo>
                  <a:lnTo>
                    <a:pt x="4143" y="140"/>
                  </a:lnTo>
                  <a:lnTo>
                    <a:pt x="4529" y="247"/>
                  </a:lnTo>
                  <a:lnTo>
                    <a:pt x="4878" y="374"/>
                  </a:lnTo>
                  <a:lnTo>
                    <a:pt x="5200" y="527"/>
                  </a:lnTo>
                  <a:lnTo>
                    <a:pt x="5485" y="701"/>
                  </a:lnTo>
                  <a:lnTo>
                    <a:pt x="5733" y="895"/>
                  </a:lnTo>
                  <a:lnTo>
                    <a:pt x="5542" y="895"/>
                  </a:lnTo>
                  <a:lnTo>
                    <a:pt x="5294" y="718"/>
                  </a:lnTo>
                  <a:lnTo>
                    <a:pt x="5015" y="564"/>
                  </a:lnTo>
                  <a:lnTo>
                    <a:pt x="4707" y="424"/>
                  </a:lnTo>
                  <a:lnTo>
                    <a:pt x="4378" y="314"/>
                  </a:lnTo>
                  <a:lnTo>
                    <a:pt x="4026" y="217"/>
                  </a:lnTo>
                  <a:lnTo>
                    <a:pt x="3653" y="150"/>
                  </a:lnTo>
                  <a:lnTo>
                    <a:pt x="3264" y="107"/>
                  </a:lnTo>
                  <a:lnTo>
                    <a:pt x="2865" y="97"/>
                  </a:lnTo>
                  <a:lnTo>
                    <a:pt x="2462" y="107"/>
                  </a:lnTo>
                  <a:lnTo>
                    <a:pt x="2073" y="150"/>
                  </a:lnTo>
                  <a:lnTo>
                    <a:pt x="1701" y="217"/>
                  </a:lnTo>
                  <a:lnTo>
                    <a:pt x="1352" y="314"/>
                  </a:lnTo>
                  <a:lnTo>
                    <a:pt x="1020" y="424"/>
                  </a:lnTo>
                  <a:lnTo>
                    <a:pt x="718" y="564"/>
                  </a:lnTo>
                  <a:lnTo>
                    <a:pt x="440" y="718"/>
                  </a:lnTo>
                  <a:lnTo>
                    <a:pt x="195" y="895"/>
                  </a:lnTo>
                  <a:lnTo>
                    <a:pt x="0" y="895"/>
                  </a:lnTo>
                  <a:lnTo>
                    <a:pt x="242" y="701"/>
                  </a:lnTo>
                  <a:lnTo>
                    <a:pt x="527" y="527"/>
                  </a:lnTo>
                  <a:lnTo>
                    <a:pt x="849" y="374"/>
                  </a:lnTo>
                  <a:lnTo>
                    <a:pt x="1204" y="247"/>
                  </a:lnTo>
                  <a:lnTo>
                    <a:pt x="1584" y="140"/>
                  </a:lnTo>
                  <a:lnTo>
                    <a:pt x="1989" y="63"/>
                  </a:lnTo>
                  <a:lnTo>
                    <a:pt x="2415" y="13"/>
                  </a:lnTo>
                  <a:lnTo>
                    <a:pt x="2865" y="0"/>
                  </a:lnTo>
                  <a:close/>
                </a:path>
              </a:pathLst>
            </a:custGeom>
            <a:solidFill>
              <a:srgbClr val="788087"/>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73"/>
            <p:cNvSpPr>
              <a:spLocks/>
            </p:cNvSpPr>
            <p:nvPr/>
          </p:nvSpPr>
          <p:spPr bwMode="auto">
            <a:xfrm>
              <a:off x="2521" y="7012"/>
              <a:ext cx="936" cy="838"/>
            </a:xfrm>
            <a:custGeom>
              <a:avLst/>
              <a:gdLst/>
              <a:ahLst/>
              <a:cxnLst>
                <a:cxn ang="0">
                  <a:pos x="0" y="548"/>
                </a:cxn>
                <a:cxn ang="0">
                  <a:pos x="0" y="0"/>
                </a:cxn>
                <a:cxn ang="0">
                  <a:pos x="811" y="0"/>
                </a:cxn>
                <a:cxn ang="0">
                  <a:pos x="936" y="210"/>
                </a:cxn>
                <a:cxn ang="0">
                  <a:pos x="744" y="838"/>
                </a:cxn>
                <a:cxn ang="0">
                  <a:pos x="0" y="548"/>
                </a:cxn>
              </a:cxnLst>
              <a:rect l="0" t="0" r="r" b="b"/>
              <a:pathLst>
                <a:path w="936" h="838">
                  <a:moveTo>
                    <a:pt x="0" y="548"/>
                  </a:moveTo>
                  <a:lnTo>
                    <a:pt x="0" y="0"/>
                  </a:lnTo>
                  <a:lnTo>
                    <a:pt x="811" y="0"/>
                  </a:lnTo>
                  <a:lnTo>
                    <a:pt x="936" y="210"/>
                  </a:lnTo>
                  <a:lnTo>
                    <a:pt x="744" y="838"/>
                  </a:lnTo>
                  <a:lnTo>
                    <a:pt x="0" y="548"/>
                  </a:lnTo>
                  <a:close/>
                </a:path>
              </a:pathLst>
            </a:custGeom>
            <a:solidFill>
              <a:srgbClr val="636B7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74"/>
            <p:cNvSpPr>
              <a:spLocks/>
            </p:cNvSpPr>
            <p:nvPr/>
          </p:nvSpPr>
          <p:spPr bwMode="auto">
            <a:xfrm>
              <a:off x="8713" y="7012"/>
              <a:ext cx="936" cy="838"/>
            </a:xfrm>
            <a:custGeom>
              <a:avLst/>
              <a:gdLst/>
              <a:ahLst/>
              <a:cxnLst>
                <a:cxn ang="0">
                  <a:pos x="936" y="548"/>
                </a:cxn>
                <a:cxn ang="0">
                  <a:pos x="936" y="0"/>
                </a:cxn>
                <a:cxn ang="0">
                  <a:pos x="124" y="0"/>
                </a:cxn>
                <a:cxn ang="0">
                  <a:pos x="0" y="210"/>
                </a:cxn>
                <a:cxn ang="0">
                  <a:pos x="188" y="838"/>
                </a:cxn>
                <a:cxn ang="0">
                  <a:pos x="936" y="548"/>
                </a:cxn>
              </a:cxnLst>
              <a:rect l="0" t="0" r="r" b="b"/>
              <a:pathLst>
                <a:path w="936" h="838">
                  <a:moveTo>
                    <a:pt x="936" y="548"/>
                  </a:moveTo>
                  <a:lnTo>
                    <a:pt x="936" y="0"/>
                  </a:lnTo>
                  <a:lnTo>
                    <a:pt x="124" y="0"/>
                  </a:lnTo>
                  <a:lnTo>
                    <a:pt x="0" y="210"/>
                  </a:lnTo>
                  <a:lnTo>
                    <a:pt x="188" y="838"/>
                  </a:lnTo>
                  <a:lnTo>
                    <a:pt x="936" y="548"/>
                  </a:lnTo>
                  <a:close/>
                </a:path>
              </a:pathLst>
            </a:custGeom>
            <a:solidFill>
              <a:srgbClr val="636B7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75"/>
            <p:cNvSpPr>
              <a:spLocks/>
            </p:cNvSpPr>
            <p:nvPr/>
          </p:nvSpPr>
          <p:spPr bwMode="auto">
            <a:xfrm>
              <a:off x="2568" y="7065"/>
              <a:ext cx="855" cy="735"/>
            </a:xfrm>
            <a:custGeom>
              <a:avLst/>
              <a:gdLst/>
              <a:ahLst/>
              <a:cxnLst>
                <a:cxn ang="0">
                  <a:pos x="0" y="481"/>
                </a:cxn>
                <a:cxn ang="0">
                  <a:pos x="0" y="0"/>
                </a:cxn>
                <a:cxn ang="0">
                  <a:pos x="744" y="0"/>
                </a:cxn>
                <a:cxn ang="0">
                  <a:pos x="855" y="167"/>
                </a:cxn>
                <a:cxn ang="0">
                  <a:pos x="684" y="735"/>
                </a:cxn>
                <a:cxn ang="0">
                  <a:pos x="0" y="481"/>
                </a:cxn>
              </a:cxnLst>
              <a:rect l="0" t="0" r="r" b="b"/>
              <a:pathLst>
                <a:path w="855" h="735">
                  <a:moveTo>
                    <a:pt x="0" y="481"/>
                  </a:moveTo>
                  <a:lnTo>
                    <a:pt x="0" y="0"/>
                  </a:lnTo>
                  <a:lnTo>
                    <a:pt x="744" y="0"/>
                  </a:lnTo>
                  <a:lnTo>
                    <a:pt x="855" y="167"/>
                  </a:lnTo>
                  <a:lnTo>
                    <a:pt x="684" y="735"/>
                  </a:lnTo>
                  <a:lnTo>
                    <a:pt x="0" y="481"/>
                  </a:lnTo>
                  <a:close/>
                </a:path>
              </a:pathLst>
            </a:custGeom>
            <a:solidFill>
              <a:srgbClr val="969EA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Freeform 76"/>
            <p:cNvSpPr>
              <a:spLocks/>
            </p:cNvSpPr>
            <p:nvPr/>
          </p:nvSpPr>
          <p:spPr bwMode="auto">
            <a:xfrm>
              <a:off x="8743" y="7065"/>
              <a:ext cx="859" cy="735"/>
            </a:xfrm>
            <a:custGeom>
              <a:avLst/>
              <a:gdLst/>
              <a:ahLst/>
              <a:cxnLst>
                <a:cxn ang="0">
                  <a:pos x="859" y="481"/>
                </a:cxn>
                <a:cxn ang="0">
                  <a:pos x="859" y="0"/>
                </a:cxn>
                <a:cxn ang="0">
                  <a:pos x="114" y="0"/>
                </a:cxn>
                <a:cxn ang="0">
                  <a:pos x="0" y="167"/>
                </a:cxn>
                <a:cxn ang="0">
                  <a:pos x="175" y="735"/>
                </a:cxn>
                <a:cxn ang="0">
                  <a:pos x="859" y="481"/>
                </a:cxn>
              </a:cxnLst>
              <a:rect l="0" t="0" r="r" b="b"/>
              <a:pathLst>
                <a:path w="859" h="735">
                  <a:moveTo>
                    <a:pt x="859" y="481"/>
                  </a:moveTo>
                  <a:lnTo>
                    <a:pt x="859" y="0"/>
                  </a:lnTo>
                  <a:lnTo>
                    <a:pt x="114" y="0"/>
                  </a:lnTo>
                  <a:lnTo>
                    <a:pt x="0" y="167"/>
                  </a:lnTo>
                  <a:lnTo>
                    <a:pt x="175" y="735"/>
                  </a:lnTo>
                  <a:lnTo>
                    <a:pt x="859" y="481"/>
                  </a:lnTo>
                  <a:close/>
                </a:path>
              </a:pathLst>
            </a:custGeom>
            <a:solidFill>
              <a:srgbClr val="969EA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Rectangle 77"/>
            <p:cNvSpPr>
              <a:spLocks noChangeArrowheads="1"/>
            </p:cNvSpPr>
            <p:nvPr/>
          </p:nvSpPr>
          <p:spPr bwMode="auto">
            <a:xfrm>
              <a:off x="2551" y="6371"/>
              <a:ext cx="785" cy="124"/>
            </a:xfrm>
            <a:prstGeom prst="rect">
              <a:avLst/>
            </a:prstGeom>
            <a:solidFill>
              <a:srgbClr val="85828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Rectangle 78"/>
            <p:cNvSpPr>
              <a:spLocks noChangeArrowheads="1"/>
            </p:cNvSpPr>
            <p:nvPr/>
          </p:nvSpPr>
          <p:spPr bwMode="auto">
            <a:xfrm>
              <a:off x="2551" y="6388"/>
              <a:ext cx="785" cy="60"/>
            </a:xfrm>
            <a:prstGeom prst="rect">
              <a:avLst/>
            </a:prstGeom>
            <a:solidFill>
              <a:srgbClr val="A3A1A6"/>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Rectangle 79"/>
            <p:cNvSpPr>
              <a:spLocks noChangeArrowheads="1"/>
            </p:cNvSpPr>
            <p:nvPr/>
          </p:nvSpPr>
          <p:spPr bwMode="auto">
            <a:xfrm>
              <a:off x="8834" y="6371"/>
              <a:ext cx="781" cy="124"/>
            </a:xfrm>
            <a:prstGeom prst="rect">
              <a:avLst/>
            </a:prstGeom>
            <a:solidFill>
              <a:srgbClr val="858287"/>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Rectangle 80"/>
            <p:cNvSpPr>
              <a:spLocks noChangeArrowheads="1"/>
            </p:cNvSpPr>
            <p:nvPr/>
          </p:nvSpPr>
          <p:spPr bwMode="auto">
            <a:xfrm>
              <a:off x="8834" y="6388"/>
              <a:ext cx="781" cy="60"/>
            </a:xfrm>
            <a:prstGeom prst="rect">
              <a:avLst/>
            </a:prstGeom>
            <a:solidFill>
              <a:srgbClr val="A3A1A6"/>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Rectangle 81"/>
            <p:cNvSpPr>
              <a:spLocks noChangeArrowheads="1"/>
            </p:cNvSpPr>
            <p:nvPr/>
          </p:nvSpPr>
          <p:spPr bwMode="auto">
            <a:xfrm>
              <a:off x="2551" y="7012"/>
              <a:ext cx="785" cy="53"/>
            </a:xfrm>
            <a:prstGeom prst="rect">
              <a:avLst/>
            </a:prstGeom>
            <a:solidFill>
              <a:srgbClr val="636B73"/>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Rectangle 82"/>
            <p:cNvSpPr>
              <a:spLocks noChangeArrowheads="1"/>
            </p:cNvSpPr>
            <p:nvPr/>
          </p:nvSpPr>
          <p:spPr bwMode="auto">
            <a:xfrm>
              <a:off x="2551" y="7022"/>
              <a:ext cx="785" cy="27"/>
            </a:xfrm>
            <a:prstGeom prst="rect">
              <a:avLst/>
            </a:prstGeom>
            <a:solidFill>
              <a:srgbClr val="80878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Rectangle 83"/>
            <p:cNvSpPr>
              <a:spLocks noChangeArrowheads="1"/>
            </p:cNvSpPr>
            <p:nvPr/>
          </p:nvSpPr>
          <p:spPr bwMode="auto">
            <a:xfrm>
              <a:off x="8834" y="7012"/>
              <a:ext cx="781" cy="53"/>
            </a:xfrm>
            <a:prstGeom prst="rect">
              <a:avLst/>
            </a:prstGeom>
            <a:solidFill>
              <a:srgbClr val="636B73"/>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Rectangle 84"/>
            <p:cNvSpPr>
              <a:spLocks noChangeArrowheads="1"/>
            </p:cNvSpPr>
            <p:nvPr/>
          </p:nvSpPr>
          <p:spPr bwMode="auto">
            <a:xfrm>
              <a:off x="8834" y="7022"/>
              <a:ext cx="781" cy="27"/>
            </a:xfrm>
            <a:prstGeom prst="rect">
              <a:avLst/>
            </a:prstGeom>
            <a:solidFill>
              <a:srgbClr val="80878F"/>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Rectangle 85"/>
            <p:cNvSpPr>
              <a:spLocks noChangeArrowheads="1"/>
            </p:cNvSpPr>
            <p:nvPr/>
          </p:nvSpPr>
          <p:spPr bwMode="auto">
            <a:xfrm>
              <a:off x="2490" y="6281"/>
              <a:ext cx="71"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Rectangle 86"/>
            <p:cNvSpPr>
              <a:spLocks noChangeArrowheads="1"/>
            </p:cNvSpPr>
            <p:nvPr/>
          </p:nvSpPr>
          <p:spPr bwMode="auto">
            <a:xfrm>
              <a:off x="2507" y="6281"/>
              <a:ext cx="44"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Rectangle 87"/>
            <p:cNvSpPr>
              <a:spLocks noChangeArrowheads="1"/>
            </p:cNvSpPr>
            <p:nvPr/>
          </p:nvSpPr>
          <p:spPr bwMode="auto">
            <a:xfrm>
              <a:off x="9602"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Rectangle 88"/>
            <p:cNvSpPr>
              <a:spLocks noChangeArrowheads="1"/>
            </p:cNvSpPr>
            <p:nvPr/>
          </p:nvSpPr>
          <p:spPr bwMode="auto">
            <a:xfrm>
              <a:off x="9615" y="6281"/>
              <a:ext cx="47"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Rectangle 89"/>
            <p:cNvSpPr>
              <a:spLocks noChangeArrowheads="1"/>
            </p:cNvSpPr>
            <p:nvPr/>
          </p:nvSpPr>
          <p:spPr bwMode="auto">
            <a:xfrm>
              <a:off x="3302"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Rectangle 90"/>
            <p:cNvSpPr>
              <a:spLocks noChangeArrowheads="1"/>
            </p:cNvSpPr>
            <p:nvPr/>
          </p:nvSpPr>
          <p:spPr bwMode="auto">
            <a:xfrm>
              <a:off x="3319" y="6281"/>
              <a:ext cx="44"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2" name="Rectangle 91"/>
            <p:cNvSpPr>
              <a:spLocks noChangeArrowheads="1"/>
            </p:cNvSpPr>
            <p:nvPr/>
          </p:nvSpPr>
          <p:spPr bwMode="auto">
            <a:xfrm>
              <a:off x="8790" y="6281"/>
              <a:ext cx="74" cy="814"/>
            </a:xfrm>
            <a:prstGeom prst="rect">
              <a:avLst/>
            </a:prstGeom>
            <a:solidFill>
              <a:srgbClr val="697078"/>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Rectangle 92"/>
            <p:cNvSpPr>
              <a:spLocks noChangeArrowheads="1"/>
            </p:cNvSpPr>
            <p:nvPr/>
          </p:nvSpPr>
          <p:spPr bwMode="auto">
            <a:xfrm>
              <a:off x="8804" y="6281"/>
              <a:ext cx="47" cy="814"/>
            </a:xfrm>
            <a:prstGeom prst="rect">
              <a:avLst/>
            </a:prstGeom>
            <a:solidFill>
              <a:srgbClr val="8A91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Rectangle 93"/>
            <p:cNvSpPr>
              <a:spLocks noChangeArrowheads="1"/>
            </p:cNvSpPr>
            <p:nvPr/>
          </p:nvSpPr>
          <p:spPr bwMode="auto">
            <a:xfrm>
              <a:off x="1555" y="6251"/>
              <a:ext cx="9090" cy="9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Rectangle 94"/>
            <p:cNvSpPr>
              <a:spLocks noChangeArrowheads="1"/>
            </p:cNvSpPr>
            <p:nvPr/>
          </p:nvSpPr>
          <p:spPr bwMode="auto">
            <a:xfrm>
              <a:off x="1555" y="6328"/>
              <a:ext cx="9090" cy="26"/>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Rectangle 95"/>
            <p:cNvSpPr>
              <a:spLocks noChangeArrowheads="1"/>
            </p:cNvSpPr>
            <p:nvPr/>
          </p:nvSpPr>
          <p:spPr bwMode="auto">
            <a:xfrm>
              <a:off x="1555" y="6301"/>
              <a:ext cx="9090" cy="1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Rectangle 96"/>
            <p:cNvSpPr>
              <a:spLocks noChangeArrowheads="1"/>
            </p:cNvSpPr>
            <p:nvPr/>
          </p:nvSpPr>
          <p:spPr bwMode="auto">
            <a:xfrm>
              <a:off x="1555" y="6274"/>
              <a:ext cx="9090" cy="14"/>
            </a:xfrm>
            <a:prstGeom prst="rect">
              <a:avLst/>
            </a:prstGeom>
            <a:solidFill>
              <a:srgbClr val="877D7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Rectangle 97"/>
            <p:cNvSpPr>
              <a:spLocks noChangeArrowheads="1"/>
            </p:cNvSpPr>
            <p:nvPr/>
          </p:nvSpPr>
          <p:spPr bwMode="auto">
            <a:xfrm>
              <a:off x="2507" y="6051"/>
              <a:ext cx="7189" cy="3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Rectangle 98"/>
            <p:cNvSpPr>
              <a:spLocks noChangeArrowheads="1"/>
            </p:cNvSpPr>
            <p:nvPr/>
          </p:nvSpPr>
          <p:spPr bwMode="auto">
            <a:xfrm>
              <a:off x="2507" y="6051"/>
              <a:ext cx="7189" cy="1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0" name="Rectangle 99"/>
            <p:cNvSpPr>
              <a:spLocks noChangeArrowheads="1"/>
            </p:cNvSpPr>
            <p:nvPr/>
          </p:nvSpPr>
          <p:spPr bwMode="auto">
            <a:xfrm>
              <a:off x="2507" y="6097"/>
              <a:ext cx="7189" cy="10"/>
            </a:xfrm>
            <a:prstGeom prst="rect">
              <a:avLst/>
            </a:prstGeom>
            <a:solidFill>
              <a:srgbClr val="A69C9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1" name="Rectangle 100"/>
            <p:cNvSpPr>
              <a:spLocks noChangeArrowheads="1"/>
            </p:cNvSpPr>
            <p:nvPr/>
          </p:nvSpPr>
          <p:spPr bwMode="auto">
            <a:xfrm>
              <a:off x="2507" y="6134"/>
              <a:ext cx="7189" cy="10"/>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2" name="Rectangle 101"/>
            <p:cNvSpPr>
              <a:spLocks noChangeArrowheads="1"/>
            </p:cNvSpPr>
            <p:nvPr/>
          </p:nvSpPr>
          <p:spPr bwMode="auto">
            <a:xfrm>
              <a:off x="2507" y="6161"/>
              <a:ext cx="7189" cy="6"/>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Rectangle 102"/>
            <p:cNvSpPr>
              <a:spLocks noChangeArrowheads="1"/>
            </p:cNvSpPr>
            <p:nvPr/>
          </p:nvSpPr>
          <p:spPr bwMode="auto">
            <a:xfrm>
              <a:off x="2507" y="6184"/>
              <a:ext cx="7189" cy="7"/>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Rectangle 103"/>
            <p:cNvSpPr>
              <a:spLocks noChangeArrowheads="1"/>
            </p:cNvSpPr>
            <p:nvPr/>
          </p:nvSpPr>
          <p:spPr bwMode="auto">
            <a:xfrm>
              <a:off x="2507" y="6214"/>
              <a:ext cx="7189" cy="3"/>
            </a:xfrm>
            <a:prstGeom prst="rect">
              <a:avLst/>
            </a:prstGeom>
            <a:solidFill>
              <a:srgbClr val="574C4A"/>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5" name="Rectangle 104"/>
            <p:cNvSpPr>
              <a:spLocks noChangeArrowheads="1"/>
            </p:cNvSpPr>
            <p:nvPr/>
          </p:nvSpPr>
          <p:spPr bwMode="auto">
            <a:xfrm>
              <a:off x="2507"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Rectangle 105"/>
            <p:cNvSpPr>
              <a:spLocks noChangeArrowheads="1"/>
            </p:cNvSpPr>
            <p:nvPr/>
          </p:nvSpPr>
          <p:spPr bwMode="auto">
            <a:xfrm>
              <a:off x="2514"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7" name="Rectangle 106"/>
            <p:cNvSpPr>
              <a:spLocks noChangeArrowheads="1"/>
            </p:cNvSpPr>
            <p:nvPr/>
          </p:nvSpPr>
          <p:spPr bwMode="auto">
            <a:xfrm>
              <a:off x="2806"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Rectangle 107"/>
            <p:cNvSpPr>
              <a:spLocks noChangeArrowheads="1"/>
            </p:cNvSpPr>
            <p:nvPr/>
          </p:nvSpPr>
          <p:spPr bwMode="auto">
            <a:xfrm>
              <a:off x="3104"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Rectangle 108"/>
            <p:cNvSpPr>
              <a:spLocks noChangeArrowheads="1"/>
            </p:cNvSpPr>
            <p:nvPr/>
          </p:nvSpPr>
          <p:spPr bwMode="auto">
            <a:xfrm>
              <a:off x="3114" y="6074"/>
              <a:ext cx="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0" name="Rectangle 109"/>
            <p:cNvSpPr>
              <a:spLocks noChangeArrowheads="1"/>
            </p:cNvSpPr>
            <p:nvPr/>
          </p:nvSpPr>
          <p:spPr bwMode="auto">
            <a:xfrm>
              <a:off x="3406"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1" name="Rectangle 110"/>
            <p:cNvSpPr>
              <a:spLocks noChangeArrowheads="1"/>
            </p:cNvSpPr>
            <p:nvPr/>
          </p:nvSpPr>
          <p:spPr bwMode="auto">
            <a:xfrm>
              <a:off x="3701" y="6074"/>
              <a:ext cx="24"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 name="Rectangle 111"/>
            <p:cNvSpPr>
              <a:spLocks noChangeArrowheads="1"/>
            </p:cNvSpPr>
            <p:nvPr/>
          </p:nvSpPr>
          <p:spPr bwMode="auto">
            <a:xfrm>
              <a:off x="3708" y="6074"/>
              <a:ext cx="14"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Rectangle 112"/>
            <p:cNvSpPr>
              <a:spLocks noChangeArrowheads="1"/>
            </p:cNvSpPr>
            <p:nvPr/>
          </p:nvSpPr>
          <p:spPr bwMode="auto">
            <a:xfrm>
              <a:off x="4000"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4" name="Rectangle 113"/>
            <p:cNvSpPr>
              <a:spLocks noChangeArrowheads="1"/>
            </p:cNvSpPr>
            <p:nvPr/>
          </p:nvSpPr>
          <p:spPr bwMode="auto">
            <a:xfrm>
              <a:off x="4295"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Rectangle 114"/>
            <p:cNvSpPr>
              <a:spLocks noChangeArrowheads="1"/>
            </p:cNvSpPr>
            <p:nvPr/>
          </p:nvSpPr>
          <p:spPr bwMode="auto">
            <a:xfrm>
              <a:off x="4305"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Rectangle 115"/>
            <p:cNvSpPr>
              <a:spLocks noChangeArrowheads="1"/>
            </p:cNvSpPr>
            <p:nvPr/>
          </p:nvSpPr>
          <p:spPr bwMode="auto">
            <a:xfrm>
              <a:off x="4597"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7" name="Rectangle 116"/>
            <p:cNvSpPr>
              <a:spLocks noChangeArrowheads="1"/>
            </p:cNvSpPr>
            <p:nvPr/>
          </p:nvSpPr>
          <p:spPr bwMode="auto">
            <a:xfrm>
              <a:off x="4889" y="6074"/>
              <a:ext cx="33"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8" name="Rectangle 117"/>
            <p:cNvSpPr>
              <a:spLocks noChangeArrowheads="1"/>
            </p:cNvSpPr>
            <p:nvPr/>
          </p:nvSpPr>
          <p:spPr bwMode="auto">
            <a:xfrm>
              <a:off x="4899"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Rectangle 118"/>
            <p:cNvSpPr>
              <a:spLocks noChangeArrowheads="1"/>
            </p:cNvSpPr>
            <p:nvPr/>
          </p:nvSpPr>
          <p:spPr bwMode="auto">
            <a:xfrm>
              <a:off x="5191"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Rectangle 119"/>
            <p:cNvSpPr>
              <a:spLocks noChangeArrowheads="1"/>
            </p:cNvSpPr>
            <p:nvPr/>
          </p:nvSpPr>
          <p:spPr bwMode="auto">
            <a:xfrm>
              <a:off x="5489"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1" name="Rectangle 120"/>
            <p:cNvSpPr>
              <a:spLocks noChangeArrowheads="1"/>
            </p:cNvSpPr>
            <p:nvPr/>
          </p:nvSpPr>
          <p:spPr bwMode="auto">
            <a:xfrm>
              <a:off x="5496"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2" name="Rectangle 121"/>
            <p:cNvSpPr>
              <a:spLocks noChangeArrowheads="1"/>
            </p:cNvSpPr>
            <p:nvPr/>
          </p:nvSpPr>
          <p:spPr bwMode="auto">
            <a:xfrm>
              <a:off x="5791"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3" name="Rectangle 122"/>
            <p:cNvSpPr>
              <a:spLocks noChangeArrowheads="1"/>
            </p:cNvSpPr>
            <p:nvPr/>
          </p:nvSpPr>
          <p:spPr bwMode="auto">
            <a:xfrm>
              <a:off x="6083"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 name="Rectangle 123"/>
            <p:cNvSpPr>
              <a:spLocks noChangeArrowheads="1"/>
            </p:cNvSpPr>
            <p:nvPr/>
          </p:nvSpPr>
          <p:spPr bwMode="auto">
            <a:xfrm>
              <a:off x="6090" y="6074"/>
              <a:ext cx="1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5" name="Rectangle 124"/>
            <p:cNvSpPr>
              <a:spLocks noChangeArrowheads="1"/>
            </p:cNvSpPr>
            <p:nvPr/>
          </p:nvSpPr>
          <p:spPr bwMode="auto">
            <a:xfrm>
              <a:off x="6385"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Rectangle 125"/>
            <p:cNvSpPr>
              <a:spLocks noChangeArrowheads="1"/>
            </p:cNvSpPr>
            <p:nvPr/>
          </p:nvSpPr>
          <p:spPr bwMode="auto">
            <a:xfrm>
              <a:off x="6680"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7" name="Rectangle 126"/>
            <p:cNvSpPr>
              <a:spLocks noChangeArrowheads="1"/>
            </p:cNvSpPr>
            <p:nvPr/>
          </p:nvSpPr>
          <p:spPr bwMode="auto">
            <a:xfrm>
              <a:off x="6690"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 name="Rectangle 127"/>
            <p:cNvSpPr>
              <a:spLocks noChangeArrowheads="1"/>
            </p:cNvSpPr>
            <p:nvPr/>
          </p:nvSpPr>
          <p:spPr bwMode="auto">
            <a:xfrm>
              <a:off x="6979"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 name="Rectangle 128"/>
            <p:cNvSpPr>
              <a:spLocks noChangeArrowheads="1"/>
            </p:cNvSpPr>
            <p:nvPr/>
          </p:nvSpPr>
          <p:spPr bwMode="auto">
            <a:xfrm>
              <a:off x="7277" y="6074"/>
              <a:ext cx="24"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 name="Rectangle 129"/>
            <p:cNvSpPr>
              <a:spLocks noChangeArrowheads="1"/>
            </p:cNvSpPr>
            <p:nvPr/>
          </p:nvSpPr>
          <p:spPr bwMode="auto">
            <a:xfrm>
              <a:off x="7284"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 name="Rectangle 130"/>
            <p:cNvSpPr>
              <a:spLocks noChangeArrowheads="1"/>
            </p:cNvSpPr>
            <p:nvPr/>
          </p:nvSpPr>
          <p:spPr bwMode="auto">
            <a:xfrm>
              <a:off x="7576"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 name="Rectangle 131"/>
            <p:cNvSpPr>
              <a:spLocks noChangeArrowheads="1"/>
            </p:cNvSpPr>
            <p:nvPr/>
          </p:nvSpPr>
          <p:spPr bwMode="auto">
            <a:xfrm>
              <a:off x="7871"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Rectangle 132"/>
            <p:cNvSpPr>
              <a:spLocks noChangeArrowheads="1"/>
            </p:cNvSpPr>
            <p:nvPr/>
          </p:nvSpPr>
          <p:spPr bwMode="auto">
            <a:xfrm>
              <a:off x="7881" y="6074"/>
              <a:ext cx="10"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Rectangle 133"/>
            <p:cNvSpPr>
              <a:spLocks noChangeArrowheads="1"/>
            </p:cNvSpPr>
            <p:nvPr/>
          </p:nvSpPr>
          <p:spPr bwMode="auto">
            <a:xfrm>
              <a:off x="8173" y="6074"/>
              <a:ext cx="10"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Rectangle 134"/>
            <p:cNvSpPr>
              <a:spLocks noChangeArrowheads="1"/>
            </p:cNvSpPr>
            <p:nvPr/>
          </p:nvSpPr>
          <p:spPr bwMode="auto">
            <a:xfrm>
              <a:off x="8465" y="6074"/>
              <a:ext cx="30"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 name="Rectangle 135"/>
            <p:cNvSpPr>
              <a:spLocks noChangeArrowheads="1"/>
            </p:cNvSpPr>
            <p:nvPr/>
          </p:nvSpPr>
          <p:spPr bwMode="auto">
            <a:xfrm>
              <a:off x="8475" y="6074"/>
              <a:ext cx="13"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Rectangle 136"/>
            <p:cNvSpPr>
              <a:spLocks noChangeArrowheads="1"/>
            </p:cNvSpPr>
            <p:nvPr/>
          </p:nvSpPr>
          <p:spPr bwMode="auto">
            <a:xfrm>
              <a:off x="8767" y="6074"/>
              <a:ext cx="13"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Rectangle 137"/>
            <p:cNvSpPr>
              <a:spLocks noChangeArrowheads="1"/>
            </p:cNvSpPr>
            <p:nvPr/>
          </p:nvSpPr>
          <p:spPr bwMode="auto">
            <a:xfrm>
              <a:off x="9065" y="6074"/>
              <a:ext cx="27" cy="180"/>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Rectangle 138"/>
            <p:cNvSpPr>
              <a:spLocks noChangeArrowheads="1"/>
            </p:cNvSpPr>
            <p:nvPr/>
          </p:nvSpPr>
          <p:spPr bwMode="auto">
            <a:xfrm>
              <a:off x="9075" y="6074"/>
              <a:ext cx="7" cy="180"/>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Rectangle 139"/>
            <p:cNvSpPr>
              <a:spLocks noChangeArrowheads="1"/>
            </p:cNvSpPr>
            <p:nvPr/>
          </p:nvSpPr>
          <p:spPr bwMode="auto">
            <a:xfrm>
              <a:off x="9367" y="6074"/>
              <a:ext cx="7" cy="180"/>
            </a:xfrm>
            <a:prstGeom prst="rect">
              <a:avLst/>
            </a:prstGeom>
            <a:solidFill>
              <a:srgbClr val="786E6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Rectangle 140"/>
            <p:cNvSpPr>
              <a:spLocks noChangeArrowheads="1"/>
            </p:cNvSpPr>
            <p:nvPr/>
          </p:nvSpPr>
          <p:spPr bwMode="auto">
            <a:xfrm>
              <a:off x="2460"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Rectangle 141"/>
            <p:cNvSpPr>
              <a:spLocks noChangeArrowheads="1"/>
            </p:cNvSpPr>
            <p:nvPr/>
          </p:nvSpPr>
          <p:spPr bwMode="auto">
            <a:xfrm>
              <a:off x="2497"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Rectangle 142"/>
            <p:cNvSpPr>
              <a:spLocks noChangeArrowheads="1"/>
            </p:cNvSpPr>
            <p:nvPr/>
          </p:nvSpPr>
          <p:spPr bwMode="auto">
            <a:xfrm>
              <a:off x="4842"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Rectangle 143"/>
            <p:cNvSpPr>
              <a:spLocks noChangeArrowheads="1"/>
            </p:cNvSpPr>
            <p:nvPr/>
          </p:nvSpPr>
          <p:spPr bwMode="auto">
            <a:xfrm>
              <a:off x="4882" y="6041"/>
              <a:ext cx="51"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Rectangle 144"/>
            <p:cNvSpPr>
              <a:spLocks noChangeArrowheads="1"/>
            </p:cNvSpPr>
            <p:nvPr/>
          </p:nvSpPr>
          <p:spPr bwMode="auto">
            <a:xfrm>
              <a:off x="7227"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Rectangle 145"/>
            <p:cNvSpPr>
              <a:spLocks noChangeArrowheads="1"/>
            </p:cNvSpPr>
            <p:nvPr/>
          </p:nvSpPr>
          <p:spPr bwMode="auto">
            <a:xfrm>
              <a:off x="7261"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Rectangle 146"/>
            <p:cNvSpPr>
              <a:spLocks noChangeArrowheads="1"/>
            </p:cNvSpPr>
            <p:nvPr/>
          </p:nvSpPr>
          <p:spPr bwMode="auto">
            <a:xfrm>
              <a:off x="9612" y="6041"/>
              <a:ext cx="121" cy="213"/>
            </a:xfrm>
            <a:prstGeom prst="rect">
              <a:avLst/>
            </a:prstGeom>
            <a:solidFill>
              <a:srgbClr val="665C59"/>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Rectangle 147"/>
            <p:cNvSpPr>
              <a:spLocks noChangeArrowheads="1"/>
            </p:cNvSpPr>
            <p:nvPr/>
          </p:nvSpPr>
          <p:spPr bwMode="auto">
            <a:xfrm>
              <a:off x="9646" y="6041"/>
              <a:ext cx="50" cy="213"/>
            </a:xfrm>
            <a:prstGeom prst="rect">
              <a:avLst/>
            </a:prstGeom>
            <a:solidFill>
              <a:srgbClr val="B8ADAB"/>
            </a:solid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9" name="Freeform 148"/>
            <p:cNvSpPr>
              <a:spLocks/>
            </p:cNvSpPr>
            <p:nvPr/>
          </p:nvSpPr>
          <p:spPr bwMode="auto">
            <a:xfrm>
              <a:off x="9723" y="6057"/>
              <a:ext cx="922" cy="211"/>
            </a:xfrm>
            <a:custGeom>
              <a:avLst/>
              <a:gdLst/>
              <a:ahLst/>
              <a:cxnLst>
                <a:cxn ang="0">
                  <a:pos x="0" y="0"/>
                </a:cxn>
                <a:cxn ang="0">
                  <a:pos x="922" y="90"/>
                </a:cxn>
                <a:cxn ang="0">
                  <a:pos x="922" y="211"/>
                </a:cxn>
                <a:cxn ang="0">
                  <a:pos x="0" y="211"/>
                </a:cxn>
                <a:cxn ang="0">
                  <a:pos x="0" y="0"/>
                </a:cxn>
              </a:cxnLst>
              <a:rect l="0" t="0" r="r" b="b"/>
              <a:pathLst>
                <a:path w="922" h="211">
                  <a:moveTo>
                    <a:pt x="0" y="0"/>
                  </a:moveTo>
                  <a:lnTo>
                    <a:pt x="922" y="90"/>
                  </a:lnTo>
                  <a:lnTo>
                    <a:pt x="922" y="211"/>
                  </a:lnTo>
                  <a:lnTo>
                    <a:pt x="0" y="211"/>
                  </a:lnTo>
                  <a:lnTo>
                    <a:pt x="0" y="0"/>
                  </a:lnTo>
                  <a:close/>
                </a:path>
              </a:pathLst>
            </a:custGeom>
            <a:solidFill>
              <a:srgbClr val="786E6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149"/>
            <p:cNvSpPr>
              <a:spLocks/>
            </p:cNvSpPr>
            <p:nvPr/>
          </p:nvSpPr>
          <p:spPr bwMode="auto">
            <a:xfrm>
              <a:off x="9743" y="6071"/>
              <a:ext cx="886" cy="193"/>
            </a:xfrm>
            <a:custGeom>
              <a:avLst/>
              <a:gdLst/>
              <a:ahLst/>
              <a:cxnLst>
                <a:cxn ang="0">
                  <a:pos x="0" y="0"/>
                </a:cxn>
                <a:cxn ang="0">
                  <a:pos x="886" y="83"/>
                </a:cxn>
                <a:cxn ang="0">
                  <a:pos x="886" y="193"/>
                </a:cxn>
                <a:cxn ang="0">
                  <a:pos x="0" y="193"/>
                </a:cxn>
                <a:cxn ang="0">
                  <a:pos x="0" y="0"/>
                </a:cxn>
              </a:cxnLst>
              <a:rect l="0" t="0" r="r" b="b"/>
              <a:pathLst>
                <a:path w="886" h="193">
                  <a:moveTo>
                    <a:pt x="0" y="0"/>
                  </a:moveTo>
                  <a:lnTo>
                    <a:pt x="886" y="83"/>
                  </a:lnTo>
                  <a:lnTo>
                    <a:pt x="886" y="193"/>
                  </a:lnTo>
                  <a:lnTo>
                    <a:pt x="0" y="193"/>
                  </a:lnTo>
                  <a:lnTo>
                    <a:pt x="0" y="0"/>
                  </a:lnTo>
                  <a:close/>
                </a:path>
              </a:pathLst>
            </a:custGeom>
            <a:solidFill>
              <a:srgbClr val="968C8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150"/>
            <p:cNvSpPr>
              <a:spLocks/>
            </p:cNvSpPr>
            <p:nvPr/>
          </p:nvSpPr>
          <p:spPr bwMode="auto">
            <a:xfrm>
              <a:off x="1558" y="6057"/>
              <a:ext cx="919" cy="211"/>
            </a:xfrm>
            <a:custGeom>
              <a:avLst/>
              <a:gdLst/>
              <a:ahLst/>
              <a:cxnLst>
                <a:cxn ang="0">
                  <a:pos x="919" y="0"/>
                </a:cxn>
                <a:cxn ang="0">
                  <a:pos x="0" y="90"/>
                </a:cxn>
                <a:cxn ang="0">
                  <a:pos x="0" y="211"/>
                </a:cxn>
                <a:cxn ang="0">
                  <a:pos x="919" y="211"/>
                </a:cxn>
                <a:cxn ang="0">
                  <a:pos x="919" y="0"/>
                </a:cxn>
              </a:cxnLst>
              <a:rect l="0" t="0" r="r" b="b"/>
              <a:pathLst>
                <a:path w="919" h="211">
                  <a:moveTo>
                    <a:pt x="919" y="0"/>
                  </a:moveTo>
                  <a:lnTo>
                    <a:pt x="0" y="90"/>
                  </a:lnTo>
                  <a:lnTo>
                    <a:pt x="0" y="211"/>
                  </a:lnTo>
                  <a:lnTo>
                    <a:pt x="919" y="211"/>
                  </a:lnTo>
                  <a:lnTo>
                    <a:pt x="919" y="0"/>
                  </a:lnTo>
                  <a:close/>
                </a:path>
              </a:pathLst>
            </a:custGeom>
            <a:solidFill>
              <a:srgbClr val="786E6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Freeform 151"/>
            <p:cNvSpPr>
              <a:spLocks/>
            </p:cNvSpPr>
            <p:nvPr/>
          </p:nvSpPr>
          <p:spPr bwMode="auto">
            <a:xfrm>
              <a:off x="1578" y="6071"/>
              <a:ext cx="882" cy="193"/>
            </a:xfrm>
            <a:custGeom>
              <a:avLst/>
              <a:gdLst/>
              <a:ahLst/>
              <a:cxnLst>
                <a:cxn ang="0">
                  <a:pos x="882" y="0"/>
                </a:cxn>
                <a:cxn ang="0">
                  <a:pos x="0" y="83"/>
                </a:cxn>
                <a:cxn ang="0">
                  <a:pos x="0" y="193"/>
                </a:cxn>
                <a:cxn ang="0">
                  <a:pos x="882" y="193"/>
                </a:cxn>
                <a:cxn ang="0">
                  <a:pos x="882" y="0"/>
                </a:cxn>
              </a:cxnLst>
              <a:rect l="0" t="0" r="r" b="b"/>
              <a:pathLst>
                <a:path w="882" h="193">
                  <a:moveTo>
                    <a:pt x="882" y="0"/>
                  </a:moveTo>
                  <a:lnTo>
                    <a:pt x="0" y="83"/>
                  </a:lnTo>
                  <a:lnTo>
                    <a:pt x="0" y="193"/>
                  </a:lnTo>
                  <a:lnTo>
                    <a:pt x="882" y="193"/>
                  </a:lnTo>
                  <a:lnTo>
                    <a:pt x="882" y="0"/>
                  </a:lnTo>
                  <a:close/>
                </a:path>
              </a:pathLst>
            </a:custGeom>
            <a:solidFill>
              <a:srgbClr val="968C8A"/>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152"/>
            <p:cNvSpPr>
              <a:spLocks/>
            </p:cNvSpPr>
            <p:nvPr/>
          </p:nvSpPr>
          <p:spPr bwMode="auto">
            <a:xfrm>
              <a:off x="1293" y="6224"/>
              <a:ext cx="3177" cy="2801"/>
            </a:xfrm>
            <a:custGeom>
              <a:avLst/>
              <a:gdLst/>
              <a:ahLst/>
              <a:cxnLst>
                <a:cxn ang="0">
                  <a:pos x="33" y="2751"/>
                </a:cxn>
                <a:cxn ang="0">
                  <a:pos x="33" y="130"/>
                </a:cxn>
                <a:cxn ang="0">
                  <a:pos x="101" y="110"/>
                </a:cxn>
                <a:cxn ang="0">
                  <a:pos x="161" y="90"/>
                </a:cxn>
                <a:cxn ang="0">
                  <a:pos x="211" y="64"/>
                </a:cxn>
                <a:cxn ang="0">
                  <a:pos x="258" y="40"/>
                </a:cxn>
                <a:cxn ang="0">
                  <a:pos x="298" y="17"/>
                </a:cxn>
                <a:cxn ang="0">
                  <a:pos x="342" y="4"/>
                </a:cxn>
                <a:cxn ang="0">
                  <a:pos x="392" y="0"/>
                </a:cxn>
                <a:cxn ang="0">
                  <a:pos x="453" y="17"/>
                </a:cxn>
                <a:cxn ang="0">
                  <a:pos x="523" y="44"/>
                </a:cxn>
                <a:cxn ang="0">
                  <a:pos x="617" y="100"/>
                </a:cxn>
                <a:cxn ang="0">
                  <a:pos x="721" y="180"/>
                </a:cxn>
                <a:cxn ang="0">
                  <a:pos x="832" y="284"/>
                </a:cxn>
                <a:cxn ang="0">
                  <a:pos x="939" y="404"/>
                </a:cxn>
                <a:cxn ang="0">
                  <a:pos x="1050" y="548"/>
                </a:cxn>
                <a:cxn ang="0">
                  <a:pos x="1144" y="711"/>
                </a:cxn>
                <a:cxn ang="0">
                  <a:pos x="1231" y="895"/>
                </a:cxn>
                <a:cxn ang="0">
                  <a:pos x="1312" y="1055"/>
                </a:cxn>
                <a:cxn ang="0">
                  <a:pos x="1416" y="1182"/>
                </a:cxn>
                <a:cxn ang="0">
                  <a:pos x="1533" y="1275"/>
                </a:cxn>
                <a:cxn ang="0">
                  <a:pos x="1664" y="1352"/>
                </a:cxn>
                <a:cxn ang="0">
                  <a:pos x="1785" y="1416"/>
                </a:cxn>
                <a:cxn ang="0">
                  <a:pos x="1902" y="1482"/>
                </a:cxn>
                <a:cxn ang="0">
                  <a:pos x="1999" y="1553"/>
                </a:cxn>
                <a:cxn ang="0">
                  <a:pos x="2076" y="1646"/>
                </a:cxn>
                <a:cxn ang="0">
                  <a:pos x="2177" y="1753"/>
                </a:cxn>
                <a:cxn ang="0">
                  <a:pos x="2351" y="1870"/>
                </a:cxn>
                <a:cxn ang="0">
                  <a:pos x="2563" y="1990"/>
                </a:cxn>
                <a:cxn ang="0">
                  <a:pos x="2788" y="2113"/>
                </a:cxn>
                <a:cxn ang="0">
                  <a:pos x="2982" y="2224"/>
                </a:cxn>
                <a:cxn ang="0">
                  <a:pos x="3123" y="2330"/>
                </a:cxn>
                <a:cxn ang="0">
                  <a:pos x="3177" y="2417"/>
                </a:cxn>
                <a:cxn ang="0">
                  <a:pos x="3113" y="2491"/>
                </a:cxn>
                <a:cxn ang="0">
                  <a:pos x="2912" y="2544"/>
                </a:cxn>
                <a:cxn ang="0">
                  <a:pos x="2610" y="2597"/>
                </a:cxn>
                <a:cxn ang="0">
                  <a:pos x="2237" y="2648"/>
                </a:cxn>
                <a:cxn ang="0">
                  <a:pos x="1825" y="2694"/>
                </a:cxn>
                <a:cxn ang="0">
                  <a:pos x="1402" y="2731"/>
                </a:cxn>
                <a:cxn ang="0">
                  <a:pos x="1003" y="2764"/>
                </a:cxn>
                <a:cxn ang="0">
                  <a:pos x="661" y="2784"/>
                </a:cxn>
                <a:cxn ang="0">
                  <a:pos x="402" y="2801"/>
                </a:cxn>
                <a:cxn ang="0">
                  <a:pos x="225" y="2801"/>
                </a:cxn>
                <a:cxn ang="0">
                  <a:pos x="107" y="2798"/>
                </a:cxn>
                <a:cxn ang="0">
                  <a:pos x="37" y="2788"/>
                </a:cxn>
                <a:cxn ang="0">
                  <a:pos x="7" y="2781"/>
                </a:cxn>
                <a:cxn ang="0">
                  <a:pos x="0" y="2768"/>
                </a:cxn>
                <a:cxn ang="0">
                  <a:pos x="10" y="2761"/>
                </a:cxn>
                <a:cxn ang="0">
                  <a:pos x="23" y="2751"/>
                </a:cxn>
                <a:cxn ang="0">
                  <a:pos x="33" y="2751"/>
                </a:cxn>
              </a:cxnLst>
              <a:rect l="0" t="0" r="r" b="b"/>
              <a:pathLst>
                <a:path w="3177" h="2801">
                  <a:moveTo>
                    <a:pt x="33" y="2751"/>
                  </a:moveTo>
                  <a:lnTo>
                    <a:pt x="33" y="130"/>
                  </a:lnTo>
                  <a:lnTo>
                    <a:pt x="101" y="110"/>
                  </a:lnTo>
                  <a:lnTo>
                    <a:pt x="161" y="90"/>
                  </a:lnTo>
                  <a:lnTo>
                    <a:pt x="211" y="64"/>
                  </a:lnTo>
                  <a:lnTo>
                    <a:pt x="258" y="40"/>
                  </a:lnTo>
                  <a:lnTo>
                    <a:pt x="298" y="17"/>
                  </a:lnTo>
                  <a:lnTo>
                    <a:pt x="342" y="4"/>
                  </a:lnTo>
                  <a:lnTo>
                    <a:pt x="392" y="0"/>
                  </a:lnTo>
                  <a:lnTo>
                    <a:pt x="453" y="17"/>
                  </a:lnTo>
                  <a:lnTo>
                    <a:pt x="523" y="44"/>
                  </a:lnTo>
                  <a:lnTo>
                    <a:pt x="617" y="100"/>
                  </a:lnTo>
                  <a:lnTo>
                    <a:pt x="721" y="180"/>
                  </a:lnTo>
                  <a:lnTo>
                    <a:pt x="832" y="284"/>
                  </a:lnTo>
                  <a:lnTo>
                    <a:pt x="939" y="404"/>
                  </a:lnTo>
                  <a:lnTo>
                    <a:pt x="1050" y="548"/>
                  </a:lnTo>
                  <a:lnTo>
                    <a:pt x="1144" y="711"/>
                  </a:lnTo>
                  <a:lnTo>
                    <a:pt x="1231" y="895"/>
                  </a:lnTo>
                  <a:lnTo>
                    <a:pt x="1312" y="1055"/>
                  </a:lnTo>
                  <a:lnTo>
                    <a:pt x="1416" y="1182"/>
                  </a:lnTo>
                  <a:lnTo>
                    <a:pt x="1533" y="1275"/>
                  </a:lnTo>
                  <a:lnTo>
                    <a:pt x="1664" y="1352"/>
                  </a:lnTo>
                  <a:lnTo>
                    <a:pt x="1785" y="1416"/>
                  </a:lnTo>
                  <a:lnTo>
                    <a:pt x="1902" y="1482"/>
                  </a:lnTo>
                  <a:lnTo>
                    <a:pt x="1999" y="1553"/>
                  </a:lnTo>
                  <a:lnTo>
                    <a:pt x="2076" y="1646"/>
                  </a:lnTo>
                  <a:lnTo>
                    <a:pt x="2177" y="1753"/>
                  </a:lnTo>
                  <a:lnTo>
                    <a:pt x="2351" y="1870"/>
                  </a:lnTo>
                  <a:lnTo>
                    <a:pt x="2563" y="1990"/>
                  </a:lnTo>
                  <a:lnTo>
                    <a:pt x="2788" y="2113"/>
                  </a:lnTo>
                  <a:lnTo>
                    <a:pt x="2982" y="2224"/>
                  </a:lnTo>
                  <a:lnTo>
                    <a:pt x="3123" y="2330"/>
                  </a:lnTo>
                  <a:lnTo>
                    <a:pt x="3177" y="2417"/>
                  </a:lnTo>
                  <a:lnTo>
                    <a:pt x="3113" y="2491"/>
                  </a:lnTo>
                  <a:lnTo>
                    <a:pt x="2912" y="2544"/>
                  </a:lnTo>
                  <a:lnTo>
                    <a:pt x="2610" y="2597"/>
                  </a:lnTo>
                  <a:lnTo>
                    <a:pt x="2237" y="2648"/>
                  </a:lnTo>
                  <a:lnTo>
                    <a:pt x="1825" y="2694"/>
                  </a:lnTo>
                  <a:lnTo>
                    <a:pt x="1402" y="2731"/>
                  </a:lnTo>
                  <a:lnTo>
                    <a:pt x="1003" y="2764"/>
                  </a:lnTo>
                  <a:lnTo>
                    <a:pt x="661" y="2784"/>
                  </a:lnTo>
                  <a:lnTo>
                    <a:pt x="402" y="2801"/>
                  </a:lnTo>
                  <a:lnTo>
                    <a:pt x="225" y="2801"/>
                  </a:lnTo>
                  <a:lnTo>
                    <a:pt x="107" y="2798"/>
                  </a:lnTo>
                  <a:lnTo>
                    <a:pt x="37" y="2788"/>
                  </a:lnTo>
                  <a:lnTo>
                    <a:pt x="7" y="2781"/>
                  </a:lnTo>
                  <a:lnTo>
                    <a:pt x="0" y="2768"/>
                  </a:lnTo>
                  <a:lnTo>
                    <a:pt x="10" y="2761"/>
                  </a:lnTo>
                  <a:lnTo>
                    <a:pt x="23" y="2751"/>
                  </a:lnTo>
                  <a:lnTo>
                    <a:pt x="33" y="2751"/>
                  </a:lnTo>
                  <a:close/>
                </a:path>
              </a:pathLst>
            </a:custGeom>
            <a:solidFill>
              <a:srgbClr val="26592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153"/>
            <p:cNvSpPr>
              <a:spLocks/>
            </p:cNvSpPr>
            <p:nvPr/>
          </p:nvSpPr>
          <p:spPr bwMode="auto">
            <a:xfrm>
              <a:off x="1293" y="6231"/>
              <a:ext cx="3059" cy="2794"/>
            </a:xfrm>
            <a:custGeom>
              <a:avLst/>
              <a:gdLst/>
              <a:ahLst/>
              <a:cxnLst>
                <a:cxn ang="0">
                  <a:pos x="33" y="2744"/>
                </a:cxn>
                <a:cxn ang="0">
                  <a:pos x="33" y="2414"/>
                </a:cxn>
                <a:cxn ang="0">
                  <a:pos x="33" y="2086"/>
                </a:cxn>
                <a:cxn ang="0">
                  <a:pos x="33" y="1759"/>
                </a:cxn>
                <a:cxn ang="0">
                  <a:pos x="33" y="1435"/>
                </a:cxn>
                <a:cxn ang="0">
                  <a:pos x="33" y="1108"/>
                </a:cxn>
                <a:cxn ang="0">
                  <a:pos x="33" y="784"/>
                </a:cxn>
                <a:cxn ang="0">
                  <a:pos x="33" y="457"/>
                </a:cxn>
                <a:cxn ang="0">
                  <a:pos x="33" y="133"/>
                </a:cxn>
                <a:cxn ang="0">
                  <a:pos x="97" y="113"/>
                </a:cxn>
                <a:cxn ang="0">
                  <a:pos x="154" y="90"/>
                </a:cxn>
                <a:cxn ang="0">
                  <a:pos x="201" y="63"/>
                </a:cxn>
                <a:cxn ang="0">
                  <a:pos x="245" y="40"/>
                </a:cxn>
                <a:cxn ang="0">
                  <a:pos x="282" y="17"/>
                </a:cxn>
                <a:cxn ang="0">
                  <a:pos x="325" y="3"/>
                </a:cxn>
                <a:cxn ang="0">
                  <a:pos x="372" y="0"/>
                </a:cxn>
                <a:cxn ang="0">
                  <a:pos x="433" y="13"/>
                </a:cxn>
                <a:cxn ang="0">
                  <a:pos x="503" y="40"/>
                </a:cxn>
                <a:cxn ang="0">
                  <a:pos x="594" y="97"/>
                </a:cxn>
                <a:cxn ang="0">
                  <a:pos x="691" y="177"/>
                </a:cxn>
                <a:cxn ang="0">
                  <a:pos x="802" y="280"/>
                </a:cxn>
                <a:cxn ang="0">
                  <a:pos x="906" y="400"/>
                </a:cxn>
                <a:cxn ang="0">
                  <a:pos x="1010" y="544"/>
                </a:cxn>
                <a:cxn ang="0">
                  <a:pos x="1104" y="704"/>
                </a:cxn>
                <a:cxn ang="0">
                  <a:pos x="1184" y="888"/>
                </a:cxn>
                <a:cxn ang="0">
                  <a:pos x="1261" y="1048"/>
                </a:cxn>
                <a:cxn ang="0">
                  <a:pos x="1365" y="1175"/>
                </a:cxn>
                <a:cxn ang="0">
                  <a:pos x="1476" y="1268"/>
                </a:cxn>
                <a:cxn ang="0">
                  <a:pos x="1600" y="1345"/>
                </a:cxn>
                <a:cxn ang="0">
                  <a:pos x="1717" y="1409"/>
                </a:cxn>
                <a:cxn ang="0">
                  <a:pos x="1831" y="1475"/>
                </a:cxn>
                <a:cxn ang="0">
                  <a:pos x="1922" y="1549"/>
                </a:cxn>
                <a:cxn ang="0">
                  <a:pos x="1996" y="1642"/>
                </a:cxn>
                <a:cxn ang="0">
                  <a:pos x="2093" y="1749"/>
                </a:cxn>
                <a:cxn ang="0">
                  <a:pos x="2264" y="1866"/>
                </a:cxn>
                <a:cxn ang="0">
                  <a:pos x="2469" y="1986"/>
                </a:cxn>
                <a:cxn ang="0">
                  <a:pos x="2684" y="2106"/>
                </a:cxn>
                <a:cxn ang="0">
                  <a:pos x="2871" y="2217"/>
                </a:cxn>
                <a:cxn ang="0">
                  <a:pos x="3009" y="2323"/>
                </a:cxn>
                <a:cxn ang="0">
                  <a:pos x="3059" y="2410"/>
                </a:cxn>
                <a:cxn ang="0">
                  <a:pos x="2999" y="2484"/>
                </a:cxn>
                <a:cxn ang="0">
                  <a:pos x="2804" y="2537"/>
                </a:cxn>
                <a:cxn ang="0">
                  <a:pos x="2512" y="2590"/>
                </a:cxn>
                <a:cxn ang="0">
                  <a:pos x="2153" y="2641"/>
                </a:cxn>
                <a:cxn ang="0">
                  <a:pos x="1758" y="2687"/>
                </a:cxn>
                <a:cxn ang="0">
                  <a:pos x="1348" y="2724"/>
                </a:cxn>
                <a:cxn ang="0">
                  <a:pos x="966" y="2757"/>
                </a:cxn>
                <a:cxn ang="0">
                  <a:pos x="634" y="2777"/>
                </a:cxn>
                <a:cxn ang="0">
                  <a:pos x="386" y="2794"/>
                </a:cxn>
                <a:cxn ang="0">
                  <a:pos x="215" y="2794"/>
                </a:cxn>
                <a:cxn ang="0">
                  <a:pos x="104" y="2791"/>
                </a:cxn>
                <a:cxn ang="0">
                  <a:pos x="33" y="2781"/>
                </a:cxn>
                <a:cxn ang="0">
                  <a:pos x="7" y="2774"/>
                </a:cxn>
                <a:cxn ang="0">
                  <a:pos x="0" y="2761"/>
                </a:cxn>
                <a:cxn ang="0">
                  <a:pos x="10" y="2754"/>
                </a:cxn>
                <a:cxn ang="0">
                  <a:pos x="23" y="2744"/>
                </a:cxn>
                <a:cxn ang="0">
                  <a:pos x="33" y="2744"/>
                </a:cxn>
              </a:cxnLst>
              <a:rect l="0" t="0" r="r" b="b"/>
              <a:pathLst>
                <a:path w="3059" h="2794">
                  <a:moveTo>
                    <a:pt x="33" y="2744"/>
                  </a:moveTo>
                  <a:lnTo>
                    <a:pt x="33" y="2414"/>
                  </a:lnTo>
                  <a:lnTo>
                    <a:pt x="33" y="2086"/>
                  </a:lnTo>
                  <a:lnTo>
                    <a:pt x="33" y="1759"/>
                  </a:lnTo>
                  <a:lnTo>
                    <a:pt x="33" y="1435"/>
                  </a:lnTo>
                  <a:lnTo>
                    <a:pt x="33" y="1108"/>
                  </a:lnTo>
                  <a:lnTo>
                    <a:pt x="33" y="784"/>
                  </a:lnTo>
                  <a:lnTo>
                    <a:pt x="33" y="457"/>
                  </a:lnTo>
                  <a:lnTo>
                    <a:pt x="33" y="133"/>
                  </a:lnTo>
                  <a:lnTo>
                    <a:pt x="97" y="113"/>
                  </a:lnTo>
                  <a:lnTo>
                    <a:pt x="154" y="90"/>
                  </a:lnTo>
                  <a:lnTo>
                    <a:pt x="201" y="63"/>
                  </a:lnTo>
                  <a:lnTo>
                    <a:pt x="245" y="40"/>
                  </a:lnTo>
                  <a:lnTo>
                    <a:pt x="282" y="17"/>
                  </a:lnTo>
                  <a:lnTo>
                    <a:pt x="325" y="3"/>
                  </a:lnTo>
                  <a:lnTo>
                    <a:pt x="372" y="0"/>
                  </a:lnTo>
                  <a:lnTo>
                    <a:pt x="433" y="13"/>
                  </a:lnTo>
                  <a:lnTo>
                    <a:pt x="503" y="40"/>
                  </a:lnTo>
                  <a:lnTo>
                    <a:pt x="594" y="97"/>
                  </a:lnTo>
                  <a:lnTo>
                    <a:pt x="691" y="177"/>
                  </a:lnTo>
                  <a:lnTo>
                    <a:pt x="802" y="280"/>
                  </a:lnTo>
                  <a:lnTo>
                    <a:pt x="906" y="400"/>
                  </a:lnTo>
                  <a:lnTo>
                    <a:pt x="1010" y="544"/>
                  </a:lnTo>
                  <a:lnTo>
                    <a:pt x="1104" y="704"/>
                  </a:lnTo>
                  <a:lnTo>
                    <a:pt x="1184" y="888"/>
                  </a:lnTo>
                  <a:lnTo>
                    <a:pt x="1261" y="1048"/>
                  </a:lnTo>
                  <a:lnTo>
                    <a:pt x="1365" y="1175"/>
                  </a:lnTo>
                  <a:lnTo>
                    <a:pt x="1476" y="1268"/>
                  </a:lnTo>
                  <a:lnTo>
                    <a:pt x="1600" y="1345"/>
                  </a:lnTo>
                  <a:lnTo>
                    <a:pt x="1717" y="1409"/>
                  </a:lnTo>
                  <a:lnTo>
                    <a:pt x="1831" y="1475"/>
                  </a:lnTo>
                  <a:lnTo>
                    <a:pt x="1922" y="1549"/>
                  </a:lnTo>
                  <a:lnTo>
                    <a:pt x="1996" y="1642"/>
                  </a:lnTo>
                  <a:lnTo>
                    <a:pt x="2093" y="1749"/>
                  </a:lnTo>
                  <a:lnTo>
                    <a:pt x="2264" y="1866"/>
                  </a:lnTo>
                  <a:lnTo>
                    <a:pt x="2469" y="1986"/>
                  </a:lnTo>
                  <a:lnTo>
                    <a:pt x="2684" y="2106"/>
                  </a:lnTo>
                  <a:lnTo>
                    <a:pt x="2871" y="2217"/>
                  </a:lnTo>
                  <a:lnTo>
                    <a:pt x="3009" y="2323"/>
                  </a:lnTo>
                  <a:lnTo>
                    <a:pt x="3059" y="2410"/>
                  </a:lnTo>
                  <a:lnTo>
                    <a:pt x="2999" y="2484"/>
                  </a:lnTo>
                  <a:lnTo>
                    <a:pt x="2804" y="2537"/>
                  </a:lnTo>
                  <a:lnTo>
                    <a:pt x="2512" y="2590"/>
                  </a:lnTo>
                  <a:lnTo>
                    <a:pt x="2153" y="2641"/>
                  </a:lnTo>
                  <a:lnTo>
                    <a:pt x="1758" y="2687"/>
                  </a:lnTo>
                  <a:lnTo>
                    <a:pt x="1348" y="2724"/>
                  </a:lnTo>
                  <a:lnTo>
                    <a:pt x="966" y="2757"/>
                  </a:lnTo>
                  <a:lnTo>
                    <a:pt x="634" y="2777"/>
                  </a:lnTo>
                  <a:lnTo>
                    <a:pt x="386" y="2794"/>
                  </a:lnTo>
                  <a:lnTo>
                    <a:pt x="215" y="2794"/>
                  </a:lnTo>
                  <a:lnTo>
                    <a:pt x="104" y="2791"/>
                  </a:lnTo>
                  <a:lnTo>
                    <a:pt x="33" y="2781"/>
                  </a:lnTo>
                  <a:lnTo>
                    <a:pt x="7" y="2774"/>
                  </a:lnTo>
                  <a:lnTo>
                    <a:pt x="0" y="2761"/>
                  </a:lnTo>
                  <a:lnTo>
                    <a:pt x="10" y="2754"/>
                  </a:lnTo>
                  <a:lnTo>
                    <a:pt x="23" y="2744"/>
                  </a:lnTo>
                  <a:lnTo>
                    <a:pt x="33" y="2744"/>
                  </a:lnTo>
                  <a:close/>
                </a:path>
              </a:pathLst>
            </a:custGeom>
            <a:solidFill>
              <a:srgbClr val="30613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154"/>
            <p:cNvSpPr>
              <a:spLocks/>
            </p:cNvSpPr>
            <p:nvPr/>
          </p:nvSpPr>
          <p:spPr bwMode="auto">
            <a:xfrm>
              <a:off x="1296" y="6238"/>
              <a:ext cx="2939" cy="2787"/>
            </a:xfrm>
            <a:custGeom>
              <a:avLst/>
              <a:gdLst/>
              <a:ahLst/>
              <a:cxnLst>
                <a:cxn ang="0">
                  <a:pos x="30" y="2737"/>
                </a:cxn>
                <a:cxn ang="0">
                  <a:pos x="30" y="2410"/>
                </a:cxn>
                <a:cxn ang="0">
                  <a:pos x="30" y="2086"/>
                </a:cxn>
                <a:cxn ang="0">
                  <a:pos x="30" y="1759"/>
                </a:cxn>
                <a:cxn ang="0">
                  <a:pos x="30" y="1435"/>
                </a:cxn>
                <a:cxn ang="0">
                  <a:pos x="30" y="1108"/>
                </a:cxn>
                <a:cxn ang="0">
                  <a:pos x="30" y="784"/>
                </a:cxn>
                <a:cxn ang="0">
                  <a:pos x="30" y="457"/>
                </a:cxn>
                <a:cxn ang="0">
                  <a:pos x="30" y="133"/>
                </a:cxn>
                <a:cxn ang="0">
                  <a:pos x="91" y="113"/>
                </a:cxn>
                <a:cxn ang="0">
                  <a:pos x="144" y="90"/>
                </a:cxn>
                <a:cxn ang="0">
                  <a:pos x="188" y="63"/>
                </a:cxn>
                <a:cxn ang="0">
                  <a:pos x="232" y="40"/>
                </a:cxn>
                <a:cxn ang="0">
                  <a:pos x="269" y="16"/>
                </a:cxn>
                <a:cxn ang="0">
                  <a:pos x="312" y="3"/>
                </a:cxn>
                <a:cxn ang="0">
                  <a:pos x="359" y="0"/>
                </a:cxn>
                <a:cxn ang="0">
                  <a:pos x="416" y="13"/>
                </a:cxn>
                <a:cxn ang="0">
                  <a:pos x="480" y="40"/>
                </a:cxn>
                <a:cxn ang="0">
                  <a:pos x="567" y="96"/>
                </a:cxn>
                <a:cxn ang="0">
                  <a:pos x="664" y="176"/>
                </a:cxn>
                <a:cxn ang="0">
                  <a:pos x="768" y="280"/>
                </a:cxn>
                <a:cxn ang="0">
                  <a:pos x="869" y="400"/>
                </a:cxn>
                <a:cxn ang="0">
                  <a:pos x="970" y="544"/>
                </a:cxn>
                <a:cxn ang="0">
                  <a:pos x="1057" y="704"/>
                </a:cxn>
                <a:cxn ang="0">
                  <a:pos x="1134" y="884"/>
                </a:cxn>
                <a:cxn ang="0">
                  <a:pos x="1211" y="1044"/>
                </a:cxn>
                <a:cxn ang="0">
                  <a:pos x="1309" y="1171"/>
                </a:cxn>
                <a:cxn ang="0">
                  <a:pos x="1419" y="1268"/>
                </a:cxn>
                <a:cxn ang="0">
                  <a:pos x="1537" y="1345"/>
                </a:cxn>
                <a:cxn ang="0">
                  <a:pos x="1651" y="1408"/>
                </a:cxn>
                <a:cxn ang="0">
                  <a:pos x="1758" y="1475"/>
                </a:cxn>
                <a:cxn ang="0">
                  <a:pos x="1849" y="1549"/>
                </a:cxn>
                <a:cxn ang="0">
                  <a:pos x="1919" y="1642"/>
                </a:cxn>
                <a:cxn ang="0">
                  <a:pos x="2013" y="1746"/>
                </a:cxn>
                <a:cxn ang="0">
                  <a:pos x="2174" y="1862"/>
                </a:cxn>
                <a:cxn ang="0">
                  <a:pos x="2372" y="1983"/>
                </a:cxn>
                <a:cxn ang="0">
                  <a:pos x="2577" y="2103"/>
                </a:cxn>
                <a:cxn ang="0">
                  <a:pos x="2758" y="2213"/>
                </a:cxn>
                <a:cxn ang="0">
                  <a:pos x="2888" y="2316"/>
                </a:cxn>
                <a:cxn ang="0">
                  <a:pos x="2939" y="2407"/>
                </a:cxn>
                <a:cxn ang="0">
                  <a:pos x="2878" y="2477"/>
                </a:cxn>
                <a:cxn ang="0">
                  <a:pos x="2691" y="2530"/>
                </a:cxn>
                <a:cxn ang="0">
                  <a:pos x="2412" y="2583"/>
                </a:cxn>
                <a:cxn ang="0">
                  <a:pos x="2067" y="2634"/>
                </a:cxn>
                <a:cxn ang="0">
                  <a:pos x="1688" y="2680"/>
                </a:cxn>
                <a:cxn ang="0">
                  <a:pos x="1295" y="2717"/>
                </a:cxn>
                <a:cxn ang="0">
                  <a:pos x="926" y="2750"/>
                </a:cxn>
                <a:cxn ang="0">
                  <a:pos x="604" y="2770"/>
                </a:cxn>
                <a:cxn ang="0">
                  <a:pos x="366" y="2787"/>
                </a:cxn>
                <a:cxn ang="0">
                  <a:pos x="202" y="2787"/>
                </a:cxn>
                <a:cxn ang="0">
                  <a:pos x="98" y="2784"/>
                </a:cxn>
                <a:cxn ang="0">
                  <a:pos x="34" y="2774"/>
                </a:cxn>
                <a:cxn ang="0">
                  <a:pos x="7" y="2767"/>
                </a:cxn>
                <a:cxn ang="0">
                  <a:pos x="0" y="2754"/>
                </a:cxn>
                <a:cxn ang="0">
                  <a:pos x="10" y="2747"/>
                </a:cxn>
                <a:cxn ang="0">
                  <a:pos x="20" y="2737"/>
                </a:cxn>
                <a:cxn ang="0">
                  <a:pos x="30" y="2737"/>
                </a:cxn>
              </a:cxnLst>
              <a:rect l="0" t="0" r="r" b="b"/>
              <a:pathLst>
                <a:path w="2939" h="2787">
                  <a:moveTo>
                    <a:pt x="30" y="2737"/>
                  </a:moveTo>
                  <a:lnTo>
                    <a:pt x="30" y="2410"/>
                  </a:lnTo>
                  <a:lnTo>
                    <a:pt x="30" y="2086"/>
                  </a:lnTo>
                  <a:lnTo>
                    <a:pt x="30" y="1759"/>
                  </a:lnTo>
                  <a:lnTo>
                    <a:pt x="30" y="1435"/>
                  </a:lnTo>
                  <a:lnTo>
                    <a:pt x="30" y="1108"/>
                  </a:lnTo>
                  <a:lnTo>
                    <a:pt x="30" y="784"/>
                  </a:lnTo>
                  <a:lnTo>
                    <a:pt x="30" y="457"/>
                  </a:lnTo>
                  <a:lnTo>
                    <a:pt x="30" y="133"/>
                  </a:lnTo>
                  <a:lnTo>
                    <a:pt x="91" y="113"/>
                  </a:lnTo>
                  <a:lnTo>
                    <a:pt x="144" y="90"/>
                  </a:lnTo>
                  <a:lnTo>
                    <a:pt x="188" y="63"/>
                  </a:lnTo>
                  <a:lnTo>
                    <a:pt x="232" y="40"/>
                  </a:lnTo>
                  <a:lnTo>
                    <a:pt x="269" y="16"/>
                  </a:lnTo>
                  <a:lnTo>
                    <a:pt x="312" y="3"/>
                  </a:lnTo>
                  <a:lnTo>
                    <a:pt x="359" y="0"/>
                  </a:lnTo>
                  <a:lnTo>
                    <a:pt x="416" y="13"/>
                  </a:lnTo>
                  <a:lnTo>
                    <a:pt x="480" y="40"/>
                  </a:lnTo>
                  <a:lnTo>
                    <a:pt x="567" y="96"/>
                  </a:lnTo>
                  <a:lnTo>
                    <a:pt x="664" y="176"/>
                  </a:lnTo>
                  <a:lnTo>
                    <a:pt x="768" y="280"/>
                  </a:lnTo>
                  <a:lnTo>
                    <a:pt x="869" y="400"/>
                  </a:lnTo>
                  <a:lnTo>
                    <a:pt x="970" y="544"/>
                  </a:lnTo>
                  <a:lnTo>
                    <a:pt x="1057" y="704"/>
                  </a:lnTo>
                  <a:lnTo>
                    <a:pt x="1134" y="884"/>
                  </a:lnTo>
                  <a:lnTo>
                    <a:pt x="1211" y="1044"/>
                  </a:lnTo>
                  <a:lnTo>
                    <a:pt x="1309" y="1171"/>
                  </a:lnTo>
                  <a:lnTo>
                    <a:pt x="1419" y="1268"/>
                  </a:lnTo>
                  <a:lnTo>
                    <a:pt x="1537" y="1345"/>
                  </a:lnTo>
                  <a:lnTo>
                    <a:pt x="1651" y="1408"/>
                  </a:lnTo>
                  <a:lnTo>
                    <a:pt x="1758" y="1475"/>
                  </a:lnTo>
                  <a:lnTo>
                    <a:pt x="1849" y="1549"/>
                  </a:lnTo>
                  <a:lnTo>
                    <a:pt x="1919" y="1642"/>
                  </a:lnTo>
                  <a:lnTo>
                    <a:pt x="2013" y="1746"/>
                  </a:lnTo>
                  <a:lnTo>
                    <a:pt x="2174" y="1862"/>
                  </a:lnTo>
                  <a:lnTo>
                    <a:pt x="2372" y="1983"/>
                  </a:lnTo>
                  <a:lnTo>
                    <a:pt x="2577" y="2103"/>
                  </a:lnTo>
                  <a:lnTo>
                    <a:pt x="2758" y="2213"/>
                  </a:lnTo>
                  <a:lnTo>
                    <a:pt x="2888" y="2316"/>
                  </a:lnTo>
                  <a:lnTo>
                    <a:pt x="2939" y="2407"/>
                  </a:lnTo>
                  <a:lnTo>
                    <a:pt x="2878" y="2477"/>
                  </a:lnTo>
                  <a:lnTo>
                    <a:pt x="2691" y="2530"/>
                  </a:lnTo>
                  <a:lnTo>
                    <a:pt x="2412" y="2583"/>
                  </a:lnTo>
                  <a:lnTo>
                    <a:pt x="2067" y="2634"/>
                  </a:lnTo>
                  <a:lnTo>
                    <a:pt x="1688" y="2680"/>
                  </a:lnTo>
                  <a:lnTo>
                    <a:pt x="1295" y="2717"/>
                  </a:lnTo>
                  <a:lnTo>
                    <a:pt x="926" y="2750"/>
                  </a:lnTo>
                  <a:lnTo>
                    <a:pt x="604" y="2770"/>
                  </a:lnTo>
                  <a:lnTo>
                    <a:pt x="366" y="2787"/>
                  </a:lnTo>
                  <a:lnTo>
                    <a:pt x="202" y="2787"/>
                  </a:lnTo>
                  <a:lnTo>
                    <a:pt x="98" y="2784"/>
                  </a:lnTo>
                  <a:lnTo>
                    <a:pt x="34" y="2774"/>
                  </a:lnTo>
                  <a:lnTo>
                    <a:pt x="7" y="2767"/>
                  </a:lnTo>
                  <a:lnTo>
                    <a:pt x="0" y="2754"/>
                  </a:lnTo>
                  <a:lnTo>
                    <a:pt x="10" y="2747"/>
                  </a:lnTo>
                  <a:lnTo>
                    <a:pt x="20" y="2737"/>
                  </a:lnTo>
                  <a:lnTo>
                    <a:pt x="30" y="2737"/>
                  </a:lnTo>
                  <a:close/>
                </a:path>
              </a:pathLst>
            </a:custGeom>
            <a:solidFill>
              <a:srgbClr val="3B693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155"/>
            <p:cNvSpPr>
              <a:spLocks/>
            </p:cNvSpPr>
            <p:nvPr/>
          </p:nvSpPr>
          <p:spPr bwMode="auto">
            <a:xfrm>
              <a:off x="1293" y="6244"/>
              <a:ext cx="2821" cy="2781"/>
            </a:xfrm>
            <a:custGeom>
              <a:avLst/>
              <a:gdLst/>
              <a:ahLst/>
              <a:cxnLst>
                <a:cxn ang="0">
                  <a:pos x="33" y="2731"/>
                </a:cxn>
                <a:cxn ang="0">
                  <a:pos x="33" y="2404"/>
                </a:cxn>
                <a:cxn ang="0">
                  <a:pos x="33" y="2080"/>
                </a:cxn>
                <a:cxn ang="0">
                  <a:pos x="33" y="1753"/>
                </a:cxn>
                <a:cxn ang="0">
                  <a:pos x="33" y="1429"/>
                </a:cxn>
                <a:cxn ang="0">
                  <a:pos x="33" y="1102"/>
                </a:cxn>
                <a:cxn ang="0">
                  <a:pos x="33" y="778"/>
                </a:cxn>
                <a:cxn ang="0">
                  <a:pos x="33" y="454"/>
                </a:cxn>
                <a:cxn ang="0">
                  <a:pos x="33" y="130"/>
                </a:cxn>
                <a:cxn ang="0">
                  <a:pos x="94" y="110"/>
                </a:cxn>
                <a:cxn ang="0">
                  <a:pos x="144" y="87"/>
                </a:cxn>
                <a:cxn ang="0">
                  <a:pos x="184" y="60"/>
                </a:cxn>
                <a:cxn ang="0">
                  <a:pos x="228" y="37"/>
                </a:cxn>
                <a:cxn ang="0">
                  <a:pos x="262" y="14"/>
                </a:cxn>
                <a:cxn ang="0">
                  <a:pos x="305" y="4"/>
                </a:cxn>
                <a:cxn ang="0">
                  <a:pos x="349" y="0"/>
                </a:cxn>
                <a:cxn ang="0">
                  <a:pos x="402" y="14"/>
                </a:cxn>
                <a:cxn ang="0">
                  <a:pos x="466" y="44"/>
                </a:cxn>
                <a:cxn ang="0">
                  <a:pos x="547" y="100"/>
                </a:cxn>
                <a:cxn ang="0">
                  <a:pos x="641" y="180"/>
                </a:cxn>
                <a:cxn ang="0">
                  <a:pos x="741" y="281"/>
                </a:cxn>
                <a:cxn ang="0">
                  <a:pos x="835" y="401"/>
                </a:cxn>
                <a:cxn ang="0">
                  <a:pos x="932" y="544"/>
                </a:cxn>
                <a:cxn ang="0">
                  <a:pos x="1020" y="701"/>
                </a:cxn>
                <a:cxn ang="0">
                  <a:pos x="1093" y="882"/>
                </a:cxn>
                <a:cxn ang="0">
                  <a:pos x="1164" y="1045"/>
                </a:cxn>
                <a:cxn ang="0">
                  <a:pos x="1258" y="1172"/>
                </a:cxn>
                <a:cxn ang="0">
                  <a:pos x="1362" y="1265"/>
                </a:cxn>
                <a:cxn ang="0">
                  <a:pos x="1476" y="1342"/>
                </a:cxn>
                <a:cxn ang="0">
                  <a:pos x="1583" y="1406"/>
                </a:cxn>
                <a:cxn ang="0">
                  <a:pos x="1691" y="1472"/>
                </a:cxn>
                <a:cxn ang="0">
                  <a:pos x="1778" y="1543"/>
                </a:cxn>
                <a:cxn ang="0">
                  <a:pos x="1845" y="1636"/>
                </a:cxn>
                <a:cxn ang="0">
                  <a:pos x="1935" y="1740"/>
                </a:cxn>
                <a:cxn ang="0">
                  <a:pos x="2090" y="1856"/>
                </a:cxn>
                <a:cxn ang="0">
                  <a:pos x="2278" y="1977"/>
                </a:cxn>
                <a:cxn ang="0">
                  <a:pos x="2476" y="2097"/>
                </a:cxn>
                <a:cxn ang="0">
                  <a:pos x="2650" y="2207"/>
                </a:cxn>
                <a:cxn ang="0">
                  <a:pos x="2774" y="2310"/>
                </a:cxn>
                <a:cxn ang="0">
                  <a:pos x="2821" y="2401"/>
                </a:cxn>
                <a:cxn ang="0">
                  <a:pos x="2767" y="2471"/>
                </a:cxn>
                <a:cxn ang="0">
                  <a:pos x="2586" y="2524"/>
                </a:cxn>
                <a:cxn ang="0">
                  <a:pos x="2318" y="2577"/>
                </a:cxn>
                <a:cxn ang="0">
                  <a:pos x="1986" y="2628"/>
                </a:cxn>
                <a:cxn ang="0">
                  <a:pos x="1620" y="2674"/>
                </a:cxn>
                <a:cxn ang="0">
                  <a:pos x="1244" y="2711"/>
                </a:cxn>
                <a:cxn ang="0">
                  <a:pos x="892" y="2744"/>
                </a:cxn>
                <a:cxn ang="0">
                  <a:pos x="584" y="2764"/>
                </a:cxn>
                <a:cxn ang="0">
                  <a:pos x="355" y="2781"/>
                </a:cxn>
                <a:cxn ang="0">
                  <a:pos x="198" y="2781"/>
                </a:cxn>
                <a:cxn ang="0">
                  <a:pos x="94" y="2778"/>
                </a:cxn>
                <a:cxn ang="0">
                  <a:pos x="33" y="2768"/>
                </a:cxn>
                <a:cxn ang="0">
                  <a:pos x="7" y="2761"/>
                </a:cxn>
                <a:cxn ang="0">
                  <a:pos x="0" y="2748"/>
                </a:cxn>
                <a:cxn ang="0">
                  <a:pos x="13" y="2741"/>
                </a:cxn>
                <a:cxn ang="0">
                  <a:pos x="23" y="2731"/>
                </a:cxn>
                <a:cxn ang="0">
                  <a:pos x="33" y="2731"/>
                </a:cxn>
              </a:cxnLst>
              <a:rect l="0" t="0" r="r" b="b"/>
              <a:pathLst>
                <a:path w="2821" h="2781">
                  <a:moveTo>
                    <a:pt x="33" y="2731"/>
                  </a:moveTo>
                  <a:lnTo>
                    <a:pt x="33" y="2404"/>
                  </a:lnTo>
                  <a:lnTo>
                    <a:pt x="33" y="2080"/>
                  </a:lnTo>
                  <a:lnTo>
                    <a:pt x="33" y="1753"/>
                  </a:lnTo>
                  <a:lnTo>
                    <a:pt x="33" y="1429"/>
                  </a:lnTo>
                  <a:lnTo>
                    <a:pt x="33" y="1102"/>
                  </a:lnTo>
                  <a:lnTo>
                    <a:pt x="33" y="778"/>
                  </a:lnTo>
                  <a:lnTo>
                    <a:pt x="33" y="454"/>
                  </a:lnTo>
                  <a:lnTo>
                    <a:pt x="33" y="130"/>
                  </a:lnTo>
                  <a:lnTo>
                    <a:pt x="94" y="110"/>
                  </a:lnTo>
                  <a:lnTo>
                    <a:pt x="144" y="87"/>
                  </a:lnTo>
                  <a:lnTo>
                    <a:pt x="184" y="60"/>
                  </a:lnTo>
                  <a:lnTo>
                    <a:pt x="228" y="37"/>
                  </a:lnTo>
                  <a:lnTo>
                    <a:pt x="262" y="14"/>
                  </a:lnTo>
                  <a:lnTo>
                    <a:pt x="305" y="4"/>
                  </a:lnTo>
                  <a:lnTo>
                    <a:pt x="349" y="0"/>
                  </a:lnTo>
                  <a:lnTo>
                    <a:pt x="402" y="14"/>
                  </a:lnTo>
                  <a:lnTo>
                    <a:pt x="466" y="44"/>
                  </a:lnTo>
                  <a:lnTo>
                    <a:pt x="547" y="100"/>
                  </a:lnTo>
                  <a:lnTo>
                    <a:pt x="641" y="180"/>
                  </a:lnTo>
                  <a:lnTo>
                    <a:pt x="741" y="281"/>
                  </a:lnTo>
                  <a:lnTo>
                    <a:pt x="835" y="401"/>
                  </a:lnTo>
                  <a:lnTo>
                    <a:pt x="932" y="544"/>
                  </a:lnTo>
                  <a:lnTo>
                    <a:pt x="1020" y="701"/>
                  </a:lnTo>
                  <a:lnTo>
                    <a:pt x="1093" y="882"/>
                  </a:lnTo>
                  <a:lnTo>
                    <a:pt x="1164" y="1045"/>
                  </a:lnTo>
                  <a:lnTo>
                    <a:pt x="1258" y="1172"/>
                  </a:lnTo>
                  <a:lnTo>
                    <a:pt x="1362" y="1265"/>
                  </a:lnTo>
                  <a:lnTo>
                    <a:pt x="1476" y="1342"/>
                  </a:lnTo>
                  <a:lnTo>
                    <a:pt x="1583" y="1406"/>
                  </a:lnTo>
                  <a:lnTo>
                    <a:pt x="1691" y="1472"/>
                  </a:lnTo>
                  <a:lnTo>
                    <a:pt x="1778" y="1543"/>
                  </a:lnTo>
                  <a:lnTo>
                    <a:pt x="1845" y="1636"/>
                  </a:lnTo>
                  <a:lnTo>
                    <a:pt x="1935" y="1740"/>
                  </a:lnTo>
                  <a:lnTo>
                    <a:pt x="2090" y="1856"/>
                  </a:lnTo>
                  <a:lnTo>
                    <a:pt x="2278" y="1977"/>
                  </a:lnTo>
                  <a:lnTo>
                    <a:pt x="2476" y="2097"/>
                  </a:lnTo>
                  <a:lnTo>
                    <a:pt x="2650" y="2207"/>
                  </a:lnTo>
                  <a:lnTo>
                    <a:pt x="2774" y="2310"/>
                  </a:lnTo>
                  <a:lnTo>
                    <a:pt x="2821" y="2401"/>
                  </a:lnTo>
                  <a:lnTo>
                    <a:pt x="2767" y="2471"/>
                  </a:lnTo>
                  <a:lnTo>
                    <a:pt x="2586" y="2524"/>
                  </a:lnTo>
                  <a:lnTo>
                    <a:pt x="2318" y="2577"/>
                  </a:lnTo>
                  <a:lnTo>
                    <a:pt x="1986" y="2628"/>
                  </a:lnTo>
                  <a:lnTo>
                    <a:pt x="1620" y="2674"/>
                  </a:lnTo>
                  <a:lnTo>
                    <a:pt x="1244" y="2711"/>
                  </a:lnTo>
                  <a:lnTo>
                    <a:pt x="892" y="2744"/>
                  </a:lnTo>
                  <a:lnTo>
                    <a:pt x="584" y="2764"/>
                  </a:lnTo>
                  <a:lnTo>
                    <a:pt x="355" y="2781"/>
                  </a:lnTo>
                  <a:lnTo>
                    <a:pt x="198" y="2781"/>
                  </a:lnTo>
                  <a:lnTo>
                    <a:pt x="94" y="2778"/>
                  </a:lnTo>
                  <a:lnTo>
                    <a:pt x="33" y="2768"/>
                  </a:lnTo>
                  <a:lnTo>
                    <a:pt x="7" y="2761"/>
                  </a:lnTo>
                  <a:lnTo>
                    <a:pt x="0" y="2748"/>
                  </a:lnTo>
                  <a:lnTo>
                    <a:pt x="13" y="2741"/>
                  </a:lnTo>
                  <a:lnTo>
                    <a:pt x="23" y="2731"/>
                  </a:lnTo>
                  <a:lnTo>
                    <a:pt x="33" y="2731"/>
                  </a:lnTo>
                  <a:close/>
                </a:path>
              </a:pathLst>
            </a:custGeom>
            <a:solidFill>
              <a:srgbClr val="45704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156"/>
            <p:cNvSpPr>
              <a:spLocks/>
            </p:cNvSpPr>
            <p:nvPr/>
          </p:nvSpPr>
          <p:spPr bwMode="auto">
            <a:xfrm>
              <a:off x="1293" y="6251"/>
              <a:ext cx="2700" cy="2774"/>
            </a:xfrm>
            <a:custGeom>
              <a:avLst/>
              <a:gdLst/>
              <a:ahLst/>
              <a:cxnLst>
                <a:cxn ang="0">
                  <a:pos x="30" y="2724"/>
                </a:cxn>
                <a:cxn ang="0">
                  <a:pos x="30" y="2397"/>
                </a:cxn>
                <a:cxn ang="0">
                  <a:pos x="30" y="2073"/>
                </a:cxn>
                <a:cxn ang="0">
                  <a:pos x="30" y="1749"/>
                </a:cxn>
                <a:cxn ang="0">
                  <a:pos x="30" y="1425"/>
                </a:cxn>
                <a:cxn ang="0">
                  <a:pos x="30" y="1102"/>
                </a:cxn>
                <a:cxn ang="0">
                  <a:pos x="30" y="778"/>
                </a:cxn>
                <a:cxn ang="0">
                  <a:pos x="30" y="454"/>
                </a:cxn>
                <a:cxn ang="0">
                  <a:pos x="30" y="133"/>
                </a:cxn>
                <a:cxn ang="0">
                  <a:pos x="87" y="113"/>
                </a:cxn>
                <a:cxn ang="0">
                  <a:pos x="137" y="90"/>
                </a:cxn>
                <a:cxn ang="0">
                  <a:pos x="178" y="63"/>
                </a:cxn>
                <a:cxn ang="0">
                  <a:pos x="218" y="40"/>
                </a:cxn>
                <a:cxn ang="0">
                  <a:pos x="251" y="17"/>
                </a:cxn>
                <a:cxn ang="0">
                  <a:pos x="292" y="3"/>
                </a:cxn>
                <a:cxn ang="0">
                  <a:pos x="332" y="0"/>
                </a:cxn>
                <a:cxn ang="0">
                  <a:pos x="386" y="13"/>
                </a:cxn>
                <a:cxn ang="0">
                  <a:pos x="446" y="40"/>
                </a:cxn>
                <a:cxn ang="0">
                  <a:pos x="523" y="97"/>
                </a:cxn>
                <a:cxn ang="0">
                  <a:pos x="610" y="177"/>
                </a:cxn>
                <a:cxn ang="0">
                  <a:pos x="708" y="280"/>
                </a:cxn>
                <a:cxn ang="0">
                  <a:pos x="802" y="400"/>
                </a:cxn>
                <a:cxn ang="0">
                  <a:pos x="892" y="541"/>
                </a:cxn>
                <a:cxn ang="0">
                  <a:pos x="973" y="701"/>
                </a:cxn>
                <a:cxn ang="0">
                  <a:pos x="1047" y="881"/>
                </a:cxn>
                <a:cxn ang="0">
                  <a:pos x="1114" y="1041"/>
                </a:cxn>
                <a:cxn ang="0">
                  <a:pos x="1204" y="1165"/>
                </a:cxn>
                <a:cxn ang="0">
                  <a:pos x="1305" y="1258"/>
                </a:cxn>
                <a:cxn ang="0">
                  <a:pos x="1416" y="1335"/>
                </a:cxn>
                <a:cxn ang="0">
                  <a:pos x="1519" y="1399"/>
                </a:cxn>
                <a:cxn ang="0">
                  <a:pos x="1617" y="1465"/>
                </a:cxn>
                <a:cxn ang="0">
                  <a:pos x="1701" y="1539"/>
                </a:cxn>
                <a:cxn ang="0">
                  <a:pos x="1764" y="1632"/>
                </a:cxn>
                <a:cxn ang="0">
                  <a:pos x="1852" y="1736"/>
                </a:cxn>
                <a:cxn ang="0">
                  <a:pos x="1999" y="1853"/>
                </a:cxn>
                <a:cxn ang="0">
                  <a:pos x="2180" y="1973"/>
                </a:cxn>
                <a:cxn ang="0">
                  <a:pos x="2372" y="2093"/>
                </a:cxn>
                <a:cxn ang="0">
                  <a:pos x="2536" y="2203"/>
                </a:cxn>
                <a:cxn ang="0">
                  <a:pos x="2657" y="2307"/>
                </a:cxn>
                <a:cxn ang="0">
                  <a:pos x="2700" y="2394"/>
                </a:cxn>
                <a:cxn ang="0">
                  <a:pos x="2650" y="2464"/>
                </a:cxn>
                <a:cxn ang="0">
                  <a:pos x="2479" y="2517"/>
                </a:cxn>
                <a:cxn ang="0">
                  <a:pos x="2221" y="2570"/>
                </a:cxn>
                <a:cxn ang="0">
                  <a:pos x="1902" y="2621"/>
                </a:cxn>
                <a:cxn ang="0">
                  <a:pos x="1553" y="2667"/>
                </a:cxn>
                <a:cxn ang="0">
                  <a:pos x="1191" y="2704"/>
                </a:cxn>
                <a:cxn ang="0">
                  <a:pos x="852" y="2737"/>
                </a:cxn>
                <a:cxn ang="0">
                  <a:pos x="560" y="2757"/>
                </a:cxn>
                <a:cxn ang="0">
                  <a:pos x="342" y="2774"/>
                </a:cxn>
                <a:cxn ang="0">
                  <a:pos x="191" y="2774"/>
                </a:cxn>
                <a:cxn ang="0">
                  <a:pos x="90" y="2771"/>
                </a:cxn>
                <a:cxn ang="0">
                  <a:pos x="33" y="2761"/>
                </a:cxn>
                <a:cxn ang="0">
                  <a:pos x="7" y="2754"/>
                </a:cxn>
                <a:cxn ang="0">
                  <a:pos x="0" y="2741"/>
                </a:cxn>
                <a:cxn ang="0">
                  <a:pos x="10" y="2734"/>
                </a:cxn>
                <a:cxn ang="0">
                  <a:pos x="23" y="2724"/>
                </a:cxn>
                <a:cxn ang="0">
                  <a:pos x="30" y="2724"/>
                </a:cxn>
              </a:cxnLst>
              <a:rect l="0" t="0" r="r" b="b"/>
              <a:pathLst>
                <a:path w="2700" h="2774">
                  <a:moveTo>
                    <a:pt x="30" y="2724"/>
                  </a:moveTo>
                  <a:lnTo>
                    <a:pt x="30" y="2397"/>
                  </a:lnTo>
                  <a:lnTo>
                    <a:pt x="30" y="2073"/>
                  </a:lnTo>
                  <a:lnTo>
                    <a:pt x="30" y="1749"/>
                  </a:lnTo>
                  <a:lnTo>
                    <a:pt x="30" y="1425"/>
                  </a:lnTo>
                  <a:lnTo>
                    <a:pt x="30" y="1102"/>
                  </a:lnTo>
                  <a:lnTo>
                    <a:pt x="30" y="778"/>
                  </a:lnTo>
                  <a:lnTo>
                    <a:pt x="30" y="454"/>
                  </a:lnTo>
                  <a:lnTo>
                    <a:pt x="30" y="133"/>
                  </a:lnTo>
                  <a:lnTo>
                    <a:pt x="87" y="113"/>
                  </a:lnTo>
                  <a:lnTo>
                    <a:pt x="137" y="90"/>
                  </a:lnTo>
                  <a:lnTo>
                    <a:pt x="178" y="63"/>
                  </a:lnTo>
                  <a:lnTo>
                    <a:pt x="218" y="40"/>
                  </a:lnTo>
                  <a:lnTo>
                    <a:pt x="251" y="17"/>
                  </a:lnTo>
                  <a:lnTo>
                    <a:pt x="292" y="3"/>
                  </a:lnTo>
                  <a:lnTo>
                    <a:pt x="332" y="0"/>
                  </a:lnTo>
                  <a:lnTo>
                    <a:pt x="386" y="13"/>
                  </a:lnTo>
                  <a:lnTo>
                    <a:pt x="446" y="40"/>
                  </a:lnTo>
                  <a:lnTo>
                    <a:pt x="523" y="97"/>
                  </a:lnTo>
                  <a:lnTo>
                    <a:pt x="610" y="177"/>
                  </a:lnTo>
                  <a:lnTo>
                    <a:pt x="708" y="280"/>
                  </a:lnTo>
                  <a:lnTo>
                    <a:pt x="802" y="400"/>
                  </a:lnTo>
                  <a:lnTo>
                    <a:pt x="892" y="541"/>
                  </a:lnTo>
                  <a:lnTo>
                    <a:pt x="973" y="701"/>
                  </a:lnTo>
                  <a:lnTo>
                    <a:pt x="1047" y="881"/>
                  </a:lnTo>
                  <a:lnTo>
                    <a:pt x="1114" y="1041"/>
                  </a:lnTo>
                  <a:lnTo>
                    <a:pt x="1204" y="1165"/>
                  </a:lnTo>
                  <a:lnTo>
                    <a:pt x="1305" y="1258"/>
                  </a:lnTo>
                  <a:lnTo>
                    <a:pt x="1416" y="1335"/>
                  </a:lnTo>
                  <a:lnTo>
                    <a:pt x="1519" y="1399"/>
                  </a:lnTo>
                  <a:lnTo>
                    <a:pt x="1617" y="1465"/>
                  </a:lnTo>
                  <a:lnTo>
                    <a:pt x="1701" y="1539"/>
                  </a:lnTo>
                  <a:lnTo>
                    <a:pt x="1764" y="1632"/>
                  </a:lnTo>
                  <a:lnTo>
                    <a:pt x="1852" y="1736"/>
                  </a:lnTo>
                  <a:lnTo>
                    <a:pt x="1999" y="1853"/>
                  </a:lnTo>
                  <a:lnTo>
                    <a:pt x="2180" y="1973"/>
                  </a:lnTo>
                  <a:lnTo>
                    <a:pt x="2372" y="2093"/>
                  </a:lnTo>
                  <a:lnTo>
                    <a:pt x="2536" y="2203"/>
                  </a:lnTo>
                  <a:lnTo>
                    <a:pt x="2657" y="2307"/>
                  </a:lnTo>
                  <a:lnTo>
                    <a:pt x="2700" y="2394"/>
                  </a:lnTo>
                  <a:lnTo>
                    <a:pt x="2650" y="2464"/>
                  </a:lnTo>
                  <a:lnTo>
                    <a:pt x="2479" y="2517"/>
                  </a:lnTo>
                  <a:lnTo>
                    <a:pt x="2221" y="2570"/>
                  </a:lnTo>
                  <a:lnTo>
                    <a:pt x="1902" y="2621"/>
                  </a:lnTo>
                  <a:lnTo>
                    <a:pt x="1553" y="2667"/>
                  </a:lnTo>
                  <a:lnTo>
                    <a:pt x="1191" y="2704"/>
                  </a:lnTo>
                  <a:lnTo>
                    <a:pt x="852" y="2737"/>
                  </a:lnTo>
                  <a:lnTo>
                    <a:pt x="560" y="2757"/>
                  </a:lnTo>
                  <a:lnTo>
                    <a:pt x="342" y="2774"/>
                  </a:lnTo>
                  <a:lnTo>
                    <a:pt x="191" y="2774"/>
                  </a:lnTo>
                  <a:lnTo>
                    <a:pt x="90" y="2771"/>
                  </a:lnTo>
                  <a:lnTo>
                    <a:pt x="33" y="2761"/>
                  </a:lnTo>
                  <a:lnTo>
                    <a:pt x="7" y="2754"/>
                  </a:lnTo>
                  <a:lnTo>
                    <a:pt x="0" y="2741"/>
                  </a:lnTo>
                  <a:lnTo>
                    <a:pt x="10" y="2734"/>
                  </a:lnTo>
                  <a:lnTo>
                    <a:pt x="23" y="2724"/>
                  </a:lnTo>
                  <a:lnTo>
                    <a:pt x="30" y="2724"/>
                  </a:lnTo>
                  <a:close/>
                </a:path>
              </a:pathLst>
            </a:custGeom>
            <a:solidFill>
              <a:srgbClr val="4F784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157"/>
            <p:cNvSpPr>
              <a:spLocks/>
            </p:cNvSpPr>
            <p:nvPr/>
          </p:nvSpPr>
          <p:spPr bwMode="auto">
            <a:xfrm>
              <a:off x="1293" y="6254"/>
              <a:ext cx="2583" cy="2771"/>
            </a:xfrm>
            <a:custGeom>
              <a:avLst/>
              <a:gdLst/>
              <a:ahLst/>
              <a:cxnLst>
                <a:cxn ang="0">
                  <a:pos x="30" y="2721"/>
                </a:cxn>
                <a:cxn ang="0">
                  <a:pos x="30" y="2394"/>
                </a:cxn>
                <a:cxn ang="0">
                  <a:pos x="30" y="2070"/>
                </a:cxn>
                <a:cxn ang="0">
                  <a:pos x="30" y="1746"/>
                </a:cxn>
                <a:cxn ang="0">
                  <a:pos x="30" y="1426"/>
                </a:cxn>
                <a:cxn ang="0">
                  <a:pos x="30" y="1102"/>
                </a:cxn>
                <a:cxn ang="0">
                  <a:pos x="30" y="778"/>
                </a:cxn>
                <a:cxn ang="0">
                  <a:pos x="30" y="454"/>
                </a:cxn>
                <a:cxn ang="0">
                  <a:pos x="30" y="134"/>
                </a:cxn>
                <a:cxn ang="0">
                  <a:pos x="84" y="114"/>
                </a:cxn>
                <a:cxn ang="0">
                  <a:pos x="134" y="90"/>
                </a:cxn>
                <a:cxn ang="0">
                  <a:pos x="171" y="64"/>
                </a:cxn>
                <a:cxn ang="0">
                  <a:pos x="208" y="40"/>
                </a:cxn>
                <a:cxn ang="0">
                  <a:pos x="241" y="17"/>
                </a:cxn>
                <a:cxn ang="0">
                  <a:pos x="278" y="4"/>
                </a:cxn>
                <a:cxn ang="0">
                  <a:pos x="319" y="0"/>
                </a:cxn>
                <a:cxn ang="0">
                  <a:pos x="369" y="14"/>
                </a:cxn>
                <a:cxn ang="0">
                  <a:pos x="426" y="40"/>
                </a:cxn>
                <a:cxn ang="0">
                  <a:pos x="503" y="97"/>
                </a:cxn>
                <a:cxn ang="0">
                  <a:pos x="587" y="177"/>
                </a:cxn>
                <a:cxn ang="0">
                  <a:pos x="678" y="281"/>
                </a:cxn>
                <a:cxn ang="0">
                  <a:pos x="765" y="401"/>
                </a:cxn>
                <a:cxn ang="0">
                  <a:pos x="852" y="541"/>
                </a:cxn>
                <a:cxn ang="0">
                  <a:pos x="929" y="701"/>
                </a:cxn>
                <a:cxn ang="0">
                  <a:pos x="1000" y="882"/>
                </a:cxn>
                <a:cxn ang="0">
                  <a:pos x="1067" y="1042"/>
                </a:cxn>
                <a:cxn ang="0">
                  <a:pos x="1154" y="1165"/>
                </a:cxn>
                <a:cxn ang="0">
                  <a:pos x="1248" y="1262"/>
                </a:cxn>
                <a:cxn ang="0">
                  <a:pos x="1355" y="1339"/>
                </a:cxn>
                <a:cxn ang="0">
                  <a:pos x="1452" y="1402"/>
                </a:cxn>
                <a:cxn ang="0">
                  <a:pos x="1550" y="1466"/>
                </a:cxn>
                <a:cxn ang="0">
                  <a:pos x="1627" y="1536"/>
                </a:cxn>
                <a:cxn ang="0">
                  <a:pos x="1691" y="1629"/>
                </a:cxn>
                <a:cxn ang="0">
                  <a:pos x="1771" y="1733"/>
                </a:cxn>
                <a:cxn ang="0">
                  <a:pos x="1912" y="1850"/>
                </a:cxn>
                <a:cxn ang="0">
                  <a:pos x="2086" y="1970"/>
                </a:cxn>
                <a:cxn ang="0">
                  <a:pos x="2268" y="2090"/>
                </a:cxn>
                <a:cxn ang="0">
                  <a:pos x="2425" y="2200"/>
                </a:cxn>
                <a:cxn ang="0">
                  <a:pos x="2543" y="2304"/>
                </a:cxn>
                <a:cxn ang="0">
                  <a:pos x="2583" y="2391"/>
                </a:cxn>
                <a:cxn ang="0">
                  <a:pos x="2536" y="2461"/>
                </a:cxn>
                <a:cxn ang="0">
                  <a:pos x="2372" y="2514"/>
                </a:cxn>
                <a:cxn ang="0">
                  <a:pos x="2127" y="2571"/>
                </a:cxn>
                <a:cxn ang="0">
                  <a:pos x="1821" y="2618"/>
                </a:cxn>
                <a:cxn ang="0">
                  <a:pos x="1486" y="2664"/>
                </a:cxn>
                <a:cxn ang="0">
                  <a:pos x="1140" y="2701"/>
                </a:cxn>
                <a:cxn ang="0">
                  <a:pos x="818" y="2734"/>
                </a:cxn>
                <a:cxn ang="0">
                  <a:pos x="537" y="2754"/>
                </a:cxn>
                <a:cxn ang="0">
                  <a:pos x="325" y="2771"/>
                </a:cxn>
                <a:cxn ang="0">
                  <a:pos x="181" y="2771"/>
                </a:cxn>
                <a:cxn ang="0">
                  <a:pos x="87" y="2768"/>
                </a:cxn>
                <a:cxn ang="0">
                  <a:pos x="30" y="2758"/>
                </a:cxn>
                <a:cxn ang="0">
                  <a:pos x="7" y="2751"/>
                </a:cxn>
                <a:cxn ang="0">
                  <a:pos x="0" y="2738"/>
                </a:cxn>
                <a:cxn ang="0">
                  <a:pos x="10" y="2731"/>
                </a:cxn>
                <a:cxn ang="0">
                  <a:pos x="23" y="2721"/>
                </a:cxn>
                <a:cxn ang="0">
                  <a:pos x="30" y="2721"/>
                </a:cxn>
              </a:cxnLst>
              <a:rect l="0" t="0" r="r" b="b"/>
              <a:pathLst>
                <a:path w="2583" h="2771">
                  <a:moveTo>
                    <a:pt x="30" y="2721"/>
                  </a:moveTo>
                  <a:lnTo>
                    <a:pt x="30" y="2394"/>
                  </a:lnTo>
                  <a:lnTo>
                    <a:pt x="30" y="2070"/>
                  </a:lnTo>
                  <a:lnTo>
                    <a:pt x="30" y="1746"/>
                  </a:lnTo>
                  <a:lnTo>
                    <a:pt x="30" y="1426"/>
                  </a:lnTo>
                  <a:lnTo>
                    <a:pt x="30" y="1102"/>
                  </a:lnTo>
                  <a:lnTo>
                    <a:pt x="30" y="778"/>
                  </a:lnTo>
                  <a:lnTo>
                    <a:pt x="30" y="454"/>
                  </a:lnTo>
                  <a:lnTo>
                    <a:pt x="30" y="134"/>
                  </a:lnTo>
                  <a:lnTo>
                    <a:pt x="84" y="114"/>
                  </a:lnTo>
                  <a:lnTo>
                    <a:pt x="134" y="90"/>
                  </a:lnTo>
                  <a:lnTo>
                    <a:pt x="171" y="64"/>
                  </a:lnTo>
                  <a:lnTo>
                    <a:pt x="208" y="40"/>
                  </a:lnTo>
                  <a:lnTo>
                    <a:pt x="241" y="17"/>
                  </a:lnTo>
                  <a:lnTo>
                    <a:pt x="278" y="4"/>
                  </a:lnTo>
                  <a:lnTo>
                    <a:pt x="319" y="0"/>
                  </a:lnTo>
                  <a:lnTo>
                    <a:pt x="369" y="14"/>
                  </a:lnTo>
                  <a:lnTo>
                    <a:pt x="426" y="40"/>
                  </a:lnTo>
                  <a:lnTo>
                    <a:pt x="503" y="97"/>
                  </a:lnTo>
                  <a:lnTo>
                    <a:pt x="587" y="177"/>
                  </a:lnTo>
                  <a:lnTo>
                    <a:pt x="678" y="281"/>
                  </a:lnTo>
                  <a:lnTo>
                    <a:pt x="765" y="401"/>
                  </a:lnTo>
                  <a:lnTo>
                    <a:pt x="852" y="541"/>
                  </a:lnTo>
                  <a:lnTo>
                    <a:pt x="929" y="701"/>
                  </a:lnTo>
                  <a:lnTo>
                    <a:pt x="1000" y="882"/>
                  </a:lnTo>
                  <a:lnTo>
                    <a:pt x="1067" y="1042"/>
                  </a:lnTo>
                  <a:lnTo>
                    <a:pt x="1154" y="1165"/>
                  </a:lnTo>
                  <a:lnTo>
                    <a:pt x="1248" y="1262"/>
                  </a:lnTo>
                  <a:lnTo>
                    <a:pt x="1355" y="1339"/>
                  </a:lnTo>
                  <a:lnTo>
                    <a:pt x="1452" y="1402"/>
                  </a:lnTo>
                  <a:lnTo>
                    <a:pt x="1550" y="1466"/>
                  </a:lnTo>
                  <a:lnTo>
                    <a:pt x="1627" y="1536"/>
                  </a:lnTo>
                  <a:lnTo>
                    <a:pt x="1691" y="1629"/>
                  </a:lnTo>
                  <a:lnTo>
                    <a:pt x="1771" y="1733"/>
                  </a:lnTo>
                  <a:lnTo>
                    <a:pt x="1912" y="1850"/>
                  </a:lnTo>
                  <a:lnTo>
                    <a:pt x="2086" y="1970"/>
                  </a:lnTo>
                  <a:lnTo>
                    <a:pt x="2268" y="2090"/>
                  </a:lnTo>
                  <a:lnTo>
                    <a:pt x="2425" y="2200"/>
                  </a:lnTo>
                  <a:lnTo>
                    <a:pt x="2543" y="2304"/>
                  </a:lnTo>
                  <a:lnTo>
                    <a:pt x="2583" y="2391"/>
                  </a:lnTo>
                  <a:lnTo>
                    <a:pt x="2536" y="2461"/>
                  </a:lnTo>
                  <a:lnTo>
                    <a:pt x="2372" y="2514"/>
                  </a:lnTo>
                  <a:lnTo>
                    <a:pt x="2127" y="2571"/>
                  </a:lnTo>
                  <a:lnTo>
                    <a:pt x="1821" y="2618"/>
                  </a:lnTo>
                  <a:lnTo>
                    <a:pt x="1486" y="2664"/>
                  </a:lnTo>
                  <a:lnTo>
                    <a:pt x="1140" y="2701"/>
                  </a:lnTo>
                  <a:lnTo>
                    <a:pt x="818" y="2734"/>
                  </a:lnTo>
                  <a:lnTo>
                    <a:pt x="537" y="2754"/>
                  </a:lnTo>
                  <a:lnTo>
                    <a:pt x="325" y="2771"/>
                  </a:lnTo>
                  <a:lnTo>
                    <a:pt x="181" y="2771"/>
                  </a:lnTo>
                  <a:lnTo>
                    <a:pt x="87" y="2768"/>
                  </a:lnTo>
                  <a:lnTo>
                    <a:pt x="30" y="2758"/>
                  </a:lnTo>
                  <a:lnTo>
                    <a:pt x="7" y="2751"/>
                  </a:lnTo>
                  <a:lnTo>
                    <a:pt x="0" y="2738"/>
                  </a:lnTo>
                  <a:lnTo>
                    <a:pt x="10" y="2731"/>
                  </a:lnTo>
                  <a:lnTo>
                    <a:pt x="23" y="2721"/>
                  </a:lnTo>
                  <a:lnTo>
                    <a:pt x="30" y="2721"/>
                  </a:lnTo>
                  <a:close/>
                </a:path>
              </a:pathLst>
            </a:custGeom>
            <a:solidFill>
              <a:srgbClr val="59805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158"/>
            <p:cNvSpPr>
              <a:spLocks/>
            </p:cNvSpPr>
            <p:nvPr/>
          </p:nvSpPr>
          <p:spPr bwMode="auto">
            <a:xfrm>
              <a:off x="1296" y="6264"/>
              <a:ext cx="2462" cy="2761"/>
            </a:xfrm>
            <a:custGeom>
              <a:avLst/>
              <a:gdLst/>
              <a:ahLst/>
              <a:cxnLst>
                <a:cxn ang="0">
                  <a:pos x="27" y="2711"/>
                </a:cxn>
                <a:cxn ang="0">
                  <a:pos x="27" y="2387"/>
                </a:cxn>
                <a:cxn ang="0">
                  <a:pos x="27" y="2063"/>
                </a:cxn>
                <a:cxn ang="0">
                  <a:pos x="27" y="1740"/>
                </a:cxn>
                <a:cxn ang="0">
                  <a:pos x="27" y="1419"/>
                </a:cxn>
                <a:cxn ang="0">
                  <a:pos x="27" y="1095"/>
                </a:cxn>
                <a:cxn ang="0">
                  <a:pos x="27" y="775"/>
                </a:cxn>
                <a:cxn ang="0">
                  <a:pos x="27" y="451"/>
                </a:cxn>
                <a:cxn ang="0">
                  <a:pos x="27" y="130"/>
                </a:cxn>
                <a:cxn ang="0">
                  <a:pos x="77" y="110"/>
                </a:cxn>
                <a:cxn ang="0">
                  <a:pos x="121" y="90"/>
                </a:cxn>
                <a:cxn ang="0">
                  <a:pos x="158" y="64"/>
                </a:cxn>
                <a:cxn ang="0">
                  <a:pos x="195" y="40"/>
                </a:cxn>
                <a:cxn ang="0">
                  <a:pos x="225" y="17"/>
                </a:cxn>
                <a:cxn ang="0">
                  <a:pos x="259" y="4"/>
                </a:cxn>
                <a:cxn ang="0">
                  <a:pos x="299" y="0"/>
                </a:cxn>
                <a:cxn ang="0">
                  <a:pos x="346" y="14"/>
                </a:cxn>
                <a:cxn ang="0">
                  <a:pos x="403" y="40"/>
                </a:cxn>
                <a:cxn ang="0">
                  <a:pos x="473" y="97"/>
                </a:cxn>
                <a:cxn ang="0">
                  <a:pos x="554" y="177"/>
                </a:cxn>
                <a:cxn ang="0">
                  <a:pos x="644" y="281"/>
                </a:cxn>
                <a:cxn ang="0">
                  <a:pos x="728" y="401"/>
                </a:cxn>
                <a:cxn ang="0">
                  <a:pos x="812" y="541"/>
                </a:cxn>
                <a:cxn ang="0">
                  <a:pos x="886" y="698"/>
                </a:cxn>
                <a:cxn ang="0">
                  <a:pos x="953" y="878"/>
                </a:cxn>
                <a:cxn ang="0">
                  <a:pos x="1013" y="1038"/>
                </a:cxn>
                <a:cxn ang="0">
                  <a:pos x="1097" y="1162"/>
                </a:cxn>
                <a:cxn ang="0">
                  <a:pos x="1188" y="1255"/>
                </a:cxn>
                <a:cxn ang="0">
                  <a:pos x="1288" y="1332"/>
                </a:cxn>
                <a:cxn ang="0">
                  <a:pos x="1382" y="1396"/>
                </a:cxn>
                <a:cxn ang="0">
                  <a:pos x="1473" y="1462"/>
                </a:cxn>
                <a:cxn ang="0">
                  <a:pos x="1550" y="1533"/>
                </a:cxn>
                <a:cxn ang="0">
                  <a:pos x="1607" y="1626"/>
                </a:cxn>
                <a:cxn ang="0">
                  <a:pos x="1684" y="1730"/>
                </a:cxn>
                <a:cxn ang="0">
                  <a:pos x="1822" y="1843"/>
                </a:cxn>
                <a:cxn ang="0">
                  <a:pos x="1986" y="1963"/>
                </a:cxn>
                <a:cxn ang="0">
                  <a:pos x="2161" y="2083"/>
                </a:cxn>
                <a:cxn ang="0">
                  <a:pos x="2312" y="2194"/>
                </a:cxn>
                <a:cxn ang="0">
                  <a:pos x="2422" y="2297"/>
                </a:cxn>
                <a:cxn ang="0">
                  <a:pos x="2462" y="2384"/>
                </a:cxn>
                <a:cxn ang="0">
                  <a:pos x="2416" y="2454"/>
                </a:cxn>
                <a:cxn ang="0">
                  <a:pos x="2261" y="2507"/>
                </a:cxn>
                <a:cxn ang="0">
                  <a:pos x="2026" y="2561"/>
                </a:cxn>
                <a:cxn ang="0">
                  <a:pos x="1735" y="2611"/>
                </a:cxn>
                <a:cxn ang="0">
                  <a:pos x="1416" y="2658"/>
                </a:cxn>
                <a:cxn ang="0">
                  <a:pos x="1084" y="2694"/>
                </a:cxn>
                <a:cxn ang="0">
                  <a:pos x="775" y="2724"/>
                </a:cxn>
                <a:cxn ang="0">
                  <a:pos x="507" y="2744"/>
                </a:cxn>
                <a:cxn ang="0">
                  <a:pos x="309" y="2761"/>
                </a:cxn>
                <a:cxn ang="0">
                  <a:pos x="171" y="2761"/>
                </a:cxn>
                <a:cxn ang="0">
                  <a:pos x="81" y="2758"/>
                </a:cxn>
                <a:cxn ang="0">
                  <a:pos x="27" y="2748"/>
                </a:cxn>
                <a:cxn ang="0">
                  <a:pos x="7" y="2741"/>
                </a:cxn>
                <a:cxn ang="0">
                  <a:pos x="0" y="2728"/>
                </a:cxn>
                <a:cxn ang="0">
                  <a:pos x="10" y="2721"/>
                </a:cxn>
                <a:cxn ang="0">
                  <a:pos x="20" y="2711"/>
                </a:cxn>
                <a:cxn ang="0">
                  <a:pos x="27" y="2711"/>
                </a:cxn>
              </a:cxnLst>
              <a:rect l="0" t="0" r="r" b="b"/>
              <a:pathLst>
                <a:path w="2462" h="2761">
                  <a:moveTo>
                    <a:pt x="27" y="2711"/>
                  </a:moveTo>
                  <a:lnTo>
                    <a:pt x="27" y="2387"/>
                  </a:lnTo>
                  <a:lnTo>
                    <a:pt x="27" y="2063"/>
                  </a:lnTo>
                  <a:lnTo>
                    <a:pt x="27" y="1740"/>
                  </a:lnTo>
                  <a:lnTo>
                    <a:pt x="27" y="1419"/>
                  </a:lnTo>
                  <a:lnTo>
                    <a:pt x="27" y="1095"/>
                  </a:lnTo>
                  <a:lnTo>
                    <a:pt x="27" y="775"/>
                  </a:lnTo>
                  <a:lnTo>
                    <a:pt x="27" y="451"/>
                  </a:lnTo>
                  <a:lnTo>
                    <a:pt x="27" y="130"/>
                  </a:lnTo>
                  <a:lnTo>
                    <a:pt x="77" y="110"/>
                  </a:lnTo>
                  <a:lnTo>
                    <a:pt x="121" y="90"/>
                  </a:lnTo>
                  <a:lnTo>
                    <a:pt x="158" y="64"/>
                  </a:lnTo>
                  <a:lnTo>
                    <a:pt x="195" y="40"/>
                  </a:lnTo>
                  <a:lnTo>
                    <a:pt x="225" y="17"/>
                  </a:lnTo>
                  <a:lnTo>
                    <a:pt x="259" y="4"/>
                  </a:lnTo>
                  <a:lnTo>
                    <a:pt x="299" y="0"/>
                  </a:lnTo>
                  <a:lnTo>
                    <a:pt x="346" y="14"/>
                  </a:lnTo>
                  <a:lnTo>
                    <a:pt x="403" y="40"/>
                  </a:lnTo>
                  <a:lnTo>
                    <a:pt x="473" y="97"/>
                  </a:lnTo>
                  <a:lnTo>
                    <a:pt x="554" y="177"/>
                  </a:lnTo>
                  <a:lnTo>
                    <a:pt x="644" y="281"/>
                  </a:lnTo>
                  <a:lnTo>
                    <a:pt x="728" y="401"/>
                  </a:lnTo>
                  <a:lnTo>
                    <a:pt x="812" y="541"/>
                  </a:lnTo>
                  <a:lnTo>
                    <a:pt x="886" y="698"/>
                  </a:lnTo>
                  <a:lnTo>
                    <a:pt x="953" y="878"/>
                  </a:lnTo>
                  <a:lnTo>
                    <a:pt x="1013" y="1038"/>
                  </a:lnTo>
                  <a:lnTo>
                    <a:pt x="1097" y="1162"/>
                  </a:lnTo>
                  <a:lnTo>
                    <a:pt x="1188" y="1255"/>
                  </a:lnTo>
                  <a:lnTo>
                    <a:pt x="1288" y="1332"/>
                  </a:lnTo>
                  <a:lnTo>
                    <a:pt x="1382" y="1396"/>
                  </a:lnTo>
                  <a:lnTo>
                    <a:pt x="1473" y="1462"/>
                  </a:lnTo>
                  <a:lnTo>
                    <a:pt x="1550" y="1533"/>
                  </a:lnTo>
                  <a:lnTo>
                    <a:pt x="1607" y="1626"/>
                  </a:lnTo>
                  <a:lnTo>
                    <a:pt x="1684" y="1730"/>
                  </a:lnTo>
                  <a:lnTo>
                    <a:pt x="1822" y="1843"/>
                  </a:lnTo>
                  <a:lnTo>
                    <a:pt x="1986" y="1963"/>
                  </a:lnTo>
                  <a:lnTo>
                    <a:pt x="2161" y="2083"/>
                  </a:lnTo>
                  <a:lnTo>
                    <a:pt x="2312" y="2194"/>
                  </a:lnTo>
                  <a:lnTo>
                    <a:pt x="2422" y="2297"/>
                  </a:lnTo>
                  <a:lnTo>
                    <a:pt x="2462" y="2384"/>
                  </a:lnTo>
                  <a:lnTo>
                    <a:pt x="2416" y="2454"/>
                  </a:lnTo>
                  <a:lnTo>
                    <a:pt x="2261" y="2507"/>
                  </a:lnTo>
                  <a:lnTo>
                    <a:pt x="2026" y="2561"/>
                  </a:lnTo>
                  <a:lnTo>
                    <a:pt x="1735" y="2611"/>
                  </a:lnTo>
                  <a:lnTo>
                    <a:pt x="1416" y="2658"/>
                  </a:lnTo>
                  <a:lnTo>
                    <a:pt x="1084" y="2694"/>
                  </a:lnTo>
                  <a:lnTo>
                    <a:pt x="775" y="2724"/>
                  </a:lnTo>
                  <a:lnTo>
                    <a:pt x="507" y="2744"/>
                  </a:lnTo>
                  <a:lnTo>
                    <a:pt x="309" y="2761"/>
                  </a:lnTo>
                  <a:lnTo>
                    <a:pt x="171" y="2761"/>
                  </a:lnTo>
                  <a:lnTo>
                    <a:pt x="81" y="2758"/>
                  </a:lnTo>
                  <a:lnTo>
                    <a:pt x="27" y="2748"/>
                  </a:lnTo>
                  <a:lnTo>
                    <a:pt x="7" y="2741"/>
                  </a:lnTo>
                  <a:lnTo>
                    <a:pt x="0" y="2728"/>
                  </a:lnTo>
                  <a:lnTo>
                    <a:pt x="10" y="2721"/>
                  </a:lnTo>
                  <a:lnTo>
                    <a:pt x="20" y="2711"/>
                  </a:lnTo>
                  <a:lnTo>
                    <a:pt x="27" y="2711"/>
                  </a:lnTo>
                  <a:close/>
                </a:path>
              </a:pathLst>
            </a:custGeom>
            <a:solidFill>
              <a:srgbClr val="61876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159"/>
            <p:cNvSpPr>
              <a:spLocks/>
            </p:cNvSpPr>
            <p:nvPr/>
          </p:nvSpPr>
          <p:spPr bwMode="auto">
            <a:xfrm>
              <a:off x="1296" y="6268"/>
              <a:ext cx="2342" cy="2757"/>
            </a:xfrm>
            <a:custGeom>
              <a:avLst/>
              <a:gdLst/>
              <a:ahLst/>
              <a:cxnLst>
                <a:cxn ang="0">
                  <a:pos x="27" y="2707"/>
                </a:cxn>
                <a:cxn ang="0">
                  <a:pos x="27" y="2383"/>
                </a:cxn>
                <a:cxn ang="0">
                  <a:pos x="27" y="2059"/>
                </a:cxn>
                <a:cxn ang="0">
                  <a:pos x="27" y="1736"/>
                </a:cxn>
                <a:cxn ang="0">
                  <a:pos x="27" y="1415"/>
                </a:cxn>
                <a:cxn ang="0">
                  <a:pos x="27" y="1095"/>
                </a:cxn>
                <a:cxn ang="0">
                  <a:pos x="27" y="774"/>
                </a:cxn>
                <a:cxn ang="0">
                  <a:pos x="27" y="454"/>
                </a:cxn>
                <a:cxn ang="0">
                  <a:pos x="27" y="133"/>
                </a:cxn>
                <a:cxn ang="0">
                  <a:pos x="77" y="113"/>
                </a:cxn>
                <a:cxn ang="0">
                  <a:pos x="121" y="90"/>
                </a:cxn>
                <a:cxn ang="0">
                  <a:pos x="155" y="63"/>
                </a:cxn>
                <a:cxn ang="0">
                  <a:pos x="188" y="40"/>
                </a:cxn>
                <a:cxn ang="0">
                  <a:pos x="215" y="16"/>
                </a:cxn>
                <a:cxn ang="0">
                  <a:pos x="248" y="3"/>
                </a:cxn>
                <a:cxn ang="0">
                  <a:pos x="285" y="0"/>
                </a:cxn>
                <a:cxn ang="0">
                  <a:pos x="332" y="13"/>
                </a:cxn>
                <a:cxn ang="0">
                  <a:pos x="386" y="43"/>
                </a:cxn>
                <a:cxn ang="0">
                  <a:pos x="453" y="100"/>
                </a:cxn>
                <a:cxn ang="0">
                  <a:pos x="530" y="180"/>
                </a:cxn>
                <a:cxn ang="0">
                  <a:pos x="614" y="280"/>
                </a:cxn>
                <a:cxn ang="0">
                  <a:pos x="695" y="400"/>
                </a:cxn>
                <a:cxn ang="0">
                  <a:pos x="775" y="540"/>
                </a:cxn>
                <a:cxn ang="0">
                  <a:pos x="846" y="697"/>
                </a:cxn>
                <a:cxn ang="0">
                  <a:pos x="909" y="878"/>
                </a:cxn>
                <a:cxn ang="0">
                  <a:pos x="966" y="1034"/>
                </a:cxn>
                <a:cxn ang="0">
                  <a:pos x="1047" y="1161"/>
                </a:cxn>
                <a:cxn ang="0">
                  <a:pos x="1131" y="1255"/>
                </a:cxn>
                <a:cxn ang="0">
                  <a:pos x="1228" y="1332"/>
                </a:cxn>
                <a:cxn ang="0">
                  <a:pos x="1319" y="1395"/>
                </a:cxn>
                <a:cxn ang="0">
                  <a:pos x="1406" y="1458"/>
                </a:cxn>
                <a:cxn ang="0">
                  <a:pos x="1476" y="1529"/>
                </a:cxn>
                <a:cxn ang="0">
                  <a:pos x="1533" y="1622"/>
                </a:cxn>
                <a:cxn ang="0">
                  <a:pos x="1607" y="1726"/>
                </a:cxn>
                <a:cxn ang="0">
                  <a:pos x="1735" y="1842"/>
                </a:cxn>
                <a:cxn ang="0">
                  <a:pos x="1889" y="1959"/>
                </a:cxn>
                <a:cxn ang="0">
                  <a:pos x="2057" y="2079"/>
                </a:cxn>
                <a:cxn ang="0">
                  <a:pos x="2201" y="2190"/>
                </a:cxn>
                <a:cxn ang="0">
                  <a:pos x="2305" y="2293"/>
                </a:cxn>
                <a:cxn ang="0">
                  <a:pos x="2342" y="2380"/>
                </a:cxn>
                <a:cxn ang="0">
                  <a:pos x="2298" y="2450"/>
                </a:cxn>
                <a:cxn ang="0">
                  <a:pos x="2150" y="2503"/>
                </a:cxn>
                <a:cxn ang="0">
                  <a:pos x="1929" y="2557"/>
                </a:cxn>
                <a:cxn ang="0">
                  <a:pos x="1651" y="2607"/>
                </a:cxn>
                <a:cxn ang="0">
                  <a:pos x="1349" y="2654"/>
                </a:cxn>
                <a:cxn ang="0">
                  <a:pos x="1033" y="2690"/>
                </a:cxn>
                <a:cxn ang="0">
                  <a:pos x="742" y="2720"/>
                </a:cxn>
                <a:cxn ang="0">
                  <a:pos x="487" y="2740"/>
                </a:cxn>
                <a:cxn ang="0">
                  <a:pos x="295" y="2757"/>
                </a:cxn>
                <a:cxn ang="0">
                  <a:pos x="161" y="2757"/>
                </a:cxn>
                <a:cxn ang="0">
                  <a:pos x="77" y="2754"/>
                </a:cxn>
                <a:cxn ang="0">
                  <a:pos x="24" y="2744"/>
                </a:cxn>
                <a:cxn ang="0">
                  <a:pos x="4" y="2737"/>
                </a:cxn>
                <a:cxn ang="0">
                  <a:pos x="0" y="2724"/>
                </a:cxn>
                <a:cxn ang="0">
                  <a:pos x="10" y="2714"/>
                </a:cxn>
                <a:cxn ang="0">
                  <a:pos x="20" y="2707"/>
                </a:cxn>
                <a:cxn ang="0">
                  <a:pos x="27" y="2707"/>
                </a:cxn>
              </a:cxnLst>
              <a:rect l="0" t="0" r="r" b="b"/>
              <a:pathLst>
                <a:path w="2342" h="2757">
                  <a:moveTo>
                    <a:pt x="27" y="2707"/>
                  </a:moveTo>
                  <a:lnTo>
                    <a:pt x="27" y="2383"/>
                  </a:lnTo>
                  <a:lnTo>
                    <a:pt x="27" y="2059"/>
                  </a:lnTo>
                  <a:lnTo>
                    <a:pt x="27" y="1736"/>
                  </a:lnTo>
                  <a:lnTo>
                    <a:pt x="27" y="1415"/>
                  </a:lnTo>
                  <a:lnTo>
                    <a:pt x="27" y="1095"/>
                  </a:lnTo>
                  <a:lnTo>
                    <a:pt x="27" y="774"/>
                  </a:lnTo>
                  <a:lnTo>
                    <a:pt x="27" y="454"/>
                  </a:lnTo>
                  <a:lnTo>
                    <a:pt x="27" y="133"/>
                  </a:lnTo>
                  <a:lnTo>
                    <a:pt x="77" y="113"/>
                  </a:lnTo>
                  <a:lnTo>
                    <a:pt x="121" y="90"/>
                  </a:lnTo>
                  <a:lnTo>
                    <a:pt x="155" y="63"/>
                  </a:lnTo>
                  <a:lnTo>
                    <a:pt x="188" y="40"/>
                  </a:lnTo>
                  <a:lnTo>
                    <a:pt x="215" y="16"/>
                  </a:lnTo>
                  <a:lnTo>
                    <a:pt x="248" y="3"/>
                  </a:lnTo>
                  <a:lnTo>
                    <a:pt x="285" y="0"/>
                  </a:lnTo>
                  <a:lnTo>
                    <a:pt x="332" y="13"/>
                  </a:lnTo>
                  <a:lnTo>
                    <a:pt x="386" y="43"/>
                  </a:lnTo>
                  <a:lnTo>
                    <a:pt x="453" y="100"/>
                  </a:lnTo>
                  <a:lnTo>
                    <a:pt x="530" y="180"/>
                  </a:lnTo>
                  <a:lnTo>
                    <a:pt x="614" y="280"/>
                  </a:lnTo>
                  <a:lnTo>
                    <a:pt x="695" y="400"/>
                  </a:lnTo>
                  <a:lnTo>
                    <a:pt x="775" y="540"/>
                  </a:lnTo>
                  <a:lnTo>
                    <a:pt x="846" y="697"/>
                  </a:lnTo>
                  <a:lnTo>
                    <a:pt x="909" y="878"/>
                  </a:lnTo>
                  <a:lnTo>
                    <a:pt x="966" y="1034"/>
                  </a:lnTo>
                  <a:lnTo>
                    <a:pt x="1047" y="1161"/>
                  </a:lnTo>
                  <a:lnTo>
                    <a:pt x="1131" y="1255"/>
                  </a:lnTo>
                  <a:lnTo>
                    <a:pt x="1228" y="1332"/>
                  </a:lnTo>
                  <a:lnTo>
                    <a:pt x="1319" y="1395"/>
                  </a:lnTo>
                  <a:lnTo>
                    <a:pt x="1406" y="1458"/>
                  </a:lnTo>
                  <a:lnTo>
                    <a:pt x="1476" y="1529"/>
                  </a:lnTo>
                  <a:lnTo>
                    <a:pt x="1533" y="1622"/>
                  </a:lnTo>
                  <a:lnTo>
                    <a:pt x="1607" y="1726"/>
                  </a:lnTo>
                  <a:lnTo>
                    <a:pt x="1735" y="1842"/>
                  </a:lnTo>
                  <a:lnTo>
                    <a:pt x="1889" y="1959"/>
                  </a:lnTo>
                  <a:lnTo>
                    <a:pt x="2057" y="2079"/>
                  </a:lnTo>
                  <a:lnTo>
                    <a:pt x="2201" y="2190"/>
                  </a:lnTo>
                  <a:lnTo>
                    <a:pt x="2305" y="2293"/>
                  </a:lnTo>
                  <a:lnTo>
                    <a:pt x="2342" y="2380"/>
                  </a:lnTo>
                  <a:lnTo>
                    <a:pt x="2298" y="2450"/>
                  </a:lnTo>
                  <a:lnTo>
                    <a:pt x="2150" y="2503"/>
                  </a:lnTo>
                  <a:lnTo>
                    <a:pt x="1929" y="2557"/>
                  </a:lnTo>
                  <a:lnTo>
                    <a:pt x="1651" y="2607"/>
                  </a:lnTo>
                  <a:lnTo>
                    <a:pt x="1349" y="2654"/>
                  </a:lnTo>
                  <a:lnTo>
                    <a:pt x="1033" y="2690"/>
                  </a:lnTo>
                  <a:lnTo>
                    <a:pt x="742" y="2720"/>
                  </a:lnTo>
                  <a:lnTo>
                    <a:pt x="487" y="2740"/>
                  </a:lnTo>
                  <a:lnTo>
                    <a:pt x="295" y="2757"/>
                  </a:lnTo>
                  <a:lnTo>
                    <a:pt x="161" y="2757"/>
                  </a:lnTo>
                  <a:lnTo>
                    <a:pt x="77" y="2754"/>
                  </a:lnTo>
                  <a:lnTo>
                    <a:pt x="24" y="2744"/>
                  </a:lnTo>
                  <a:lnTo>
                    <a:pt x="4" y="2737"/>
                  </a:lnTo>
                  <a:lnTo>
                    <a:pt x="0" y="2724"/>
                  </a:lnTo>
                  <a:lnTo>
                    <a:pt x="10" y="2714"/>
                  </a:lnTo>
                  <a:lnTo>
                    <a:pt x="20" y="2707"/>
                  </a:lnTo>
                  <a:lnTo>
                    <a:pt x="27" y="2707"/>
                  </a:lnTo>
                  <a:close/>
                </a:path>
              </a:pathLst>
            </a:custGeom>
            <a:solidFill>
              <a:srgbClr val="6E8F6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160"/>
            <p:cNvSpPr>
              <a:spLocks/>
            </p:cNvSpPr>
            <p:nvPr/>
          </p:nvSpPr>
          <p:spPr bwMode="auto">
            <a:xfrm>
              <a:off x="1296" y="6274"/>
              <a:ext cx="2224" cy="2751"/>
            </a:xfrm>
            <a:custGeom>
              <a:avLst/>
              <a:gdLst/>
              <a:ahLst/>
              <a:cxnLst>
                <a:cxn ang="0">
                  <a:pos x="24" y="2701"/>
                </a:cxn>
                <a:cxn ang="0">
                  <a:pos x="24" y="2377"/>
                </a:cxn>
                <a:cxn ang="0">
                  <a:pos x="24" y="2053"/>
                </a:cxn>
                <a:cxn ang="0">
                  <a:pos x="24" y="1733"/>
                </a:cxn>
                <a:cxn ang="0">
                  <a:pos x="24" y="1412"/>
                </a:cxn>
                <a:cxn ang="0">
                  <a:pos x="24" y="1092"/>
                </a:cxn>
                <a:cxn ang="0">
                  <a:pos x="24" y="771"/>
                </a:cxn>
                <a:cxn ang="0">
                  <a:pos x="24" y="451"/>
                </a:cxn>
                <a:cxn ang="0">
                  <a:pos x="24" y="134"/>
                </a:cxn>
                <a:cxn ang="0">
                  <a:pos x="71" y="114"/>
                </a:cxn>
                <a:cxn ang="0">
                  <a:pos x="111" y="90"/>
                </a:cxn>
                <a:cxn ang="0">
                  <a:pos x="144" y="64"/>
                </a:cxn>
                <a:cxn ang="0">
                  <a:pos x="178" y="40"/>
                </a:cxn>
                <a:cxn ang="0">
                  <a:pos x="205" y="17"/>
                </a:cxn>
                <a:cxn ang="0">
                  <a:pos x="238" y="4"/>
                </a:cxn>
                <a:cxn ang="0">
                  <a:pos x="272" y="0"/>
                </a:cxn>
                <a:cxn ang="0">
                  <a:pos x="316" y="14"/>
                </a:cxn>
                <a:cxn ang="0">
                  <a:pos x="366" y="40"/>
                </a:cxn>
                <a:cxn ang="0">
                  <a:pos x="430" y="97"/>
                </a:cxn>
                <a:cxn ang="0">
                  <a:pos x="503" y="177"/>
                </a:cxn>
                <a:cxn ang="0">
                  <a:pos x="584" y="277"/>
                </a:cxn>
                <a:cxn ang="0">
                  <a:pos x="658" y="398"/>
                </a:cxn>
                <a:cxn ang="0">
                  <a:pos x="735" y="541"/>
                </a:cxn>
                <a:cxn ang="0">
                  <a:pos x="802" y="698"/>
                </a:cxn>
                <a:cxn ang="0">
                  <a:pos x="862" y="875"/>
                </a:cxn>
                <a:cxn ang="0">
                  <a:pos x="916" y="1032"/>
                </a:cxn>
                <a:cxn ang="0">
                  <a:pos x="993" y="1155"/>
                </a:cxn>
                <a:cxn ang="0">
                  <a:pos x="1074" y="1249"/>
                </a:cxn>
                <a:cxn ang="0">
                  <a:pos x="1164" y="1326"/>
                </a:cxn>
                <a:cxn ang="0">
                  <a:pos x="1251" y="1389"/>
                </a:cxn>
                <a:cxn ang="0">
                  <a:pos x="1332" y="1456"/>
                </a:cxn>
                <a:cxn ang="0">
                  <a:pos x="1399" y="1526"/>
                </a:cxn>
                <a:cxn ang="0">
                  <a:pos x="1456" y="1619"/>
                </a:cxn>
                <a:cxn ang="0">
                  <a:pos x="1527" y="1723"/>
                </a:cxn>
                <a:cxn ang="0">
                  <a:pos x="1647" y="1836"/>
                </a:cxn>
                <a:cxn ang="0">
                  <a:pos x="1795" y="1953"/>
                </a:cxn>
                <a:cxn ang="0">
                  <a:pos x="1953" y="2073"/>
                </a:cxn>
                <a:cxn ang="0">
                  <a:pos x="2090" y="2184"/>
                </a:cxn>
                <a:cxn ang="0">
                  <a:pos x="2187" y="2287"/>
                </a:cxn>
                <a:cxn ang="0">
                  <a:pos x="2224" y="2374"/>
                </a:cxn>
                <a:cxn ang="0">
                  <a:pos x="2184" y="2444"/>
                </a:cxn>
                <a:cxn ang="0">
                  <a:pos x="2043" y="2497"/>
                </a:cxn>
                <a:cxn ang="0">
                  <a:pos x="1832" y="2551"/>
                </a:cxn>
                <a:cxn ang="0">
                  <a:pos x="1570" y="2601"/>
                </a:cxn>
                <a:cxn ang="0">
                  <a:pos x="1282" y="2648"/>
                </a:cxn>
                <a:cxn ang="0">
                  <a:pos x="983" y="2684"/>
                </a:cxn>
                <a:cxn ang="0">
                  <a:pos x="705" y="2714"/>
                </a:cxn>
                <a:cxn ang="0">
                  <a:pos x="460" y="2734"/>
                </a:cxn>
                <a:cxn ang="0">
                  <a:pos x="279" y="2751"/>
                </a:cxn>
                <a:cxn ang="0">
                  <a:pos x="155" y="2751"/>
                </a:cxn>
                <a:cxn ang="0">
                  <a:pos x="74" y="2748"/>
                </a:cxn>
                <a:cxn ang="0">
                  <a:pos x="24" y="2738"/>
                </a:cxn>
                <a:cxn ang="0">
                  <a:pos x="4" y="2731"/>
                </a:cxn>
                <a:cxn ang="0">
                  <a:pos x="0" y="2718"/>
                </a:cxn>
                <a:cxn ang="0">
                  <a:pos x="7" y="2708"/>
                </a:cxn>
                <a:cxn ang="0">
                  <a:pos x="17" y="2701"/>
                </a:cxn>
                <a:cxn ang="0">
                  <a:pos x="24" y="2701"/>
                </a:cxn>
              </a:cxnLst>
              <a:rect l="0" t="0" r="r" b="b"/>
              <a:pathLst>
                <a:path w="2224" h="2751">
                  <a:moveTo>
                    <a:pt x="24" y="2701"/>
                  </a:moveTo>
                  <a:lnTo>
                    <a:pt x="24" y="2377"/>
                  </a:lnTo>
                  <a:lnTo>
                    <a:pt x="24" y="2053"/>
                  </a:lnTo>
                  <a:lnTo>
                    <a:pt x="24" y="1733"/>
                  </a:lnTo>
                  <a:lnTo>
                    <a:pt x="24" y="1412"/>
                  </a:lnTo>
                  <a:lnTo>
                    <a:pt x="24" y="1092"/>
                  </a:lnTo>
                  <a:lnTo>
                    <a:pt x="24" y="771"/>
                  </a:lnTo>
                  <a:lnTo>
                    <a:pt x="24" y="451"/>
                  </a:lnTo>
                  <a:lnTo>
                    <a:pt x="24" y="134"/>
                  </a:lnTo>
                  <a:lnTo>
                    <a:pt x="71" y="114"/>
                  </a:lnTo>
                  <a:lnTo>
                    <a:pt x="111" y="90"/>
                  </a:lnTo>
                  <a:lnTo>
                    <a:pt x="144" y="64"/>
                  </a:lnTo>
                  <a:lnTo>
                    <a:pt x="178" y="40"/>
                  </a:lnTo>
                  <a:lnTo>
                    <a:pt x="205" y="17"/>
                  </a:lnTo>
                  <a:lnTo>
                    <a:pt x="238" y="4"/>
                  </a:lnTo>
                  <a:lnTo>
                    <a:pt x="272" y="0"/>
                  </a:lnTo>
                  <a:lnTo>
                    <a:pt x="316" y="14"/>
                  </a:lnTo>
                  <a:lnTo>
                    <a:pt x="366" y="40"/>
                  </a:lnTo>
                  <a:lnTo>
                    <a:pt x="430" y="97"/>
                  </a:lnTo>
                  <a:lnTo>
                    <a:pt x="503" y="177"/>
                  </a:lnTo>
                  <a:lnTo>
                    <a:pt x="584" y="277"/>
                  </a:lnTo>
                  <a:lnTo>
                    <a:pt x="658" y="398"/>
                  </a:lnTo>
                  <a:lnTo>
                    <a:pt x="735" y="541"/>
                  </a:lnTo>
                  <a:lnTo>
                    <a:pt x="802" y="698"/>
                  </a:lnTo>
                  <a:lnTo>
                    <a:pt x="862" y="875"/>
                  </a:lnTo>
                  <a:lnTo>
                    <a:pt x="916" y="1032"/>
                  </a:lnTo>
                  <a:lnTo>
                    <a:pt x="993" y="1155"/>
                  </a:lnTo>
                  <a:lnTo>
                    <a:pt x="1074" y="1249"/>
                  </a:lnTo>
                  <a:lnTo>
                    <a:pt x="1164" y="1326"/>
                  </a:lnTo>
                  <a:lnTo>
                    <a:pt x="1251" y="1389"/>
                  </a:lnTo>
                  <a:lnTo>
                    <a:pt x="1332" y="1456"/>
                  </a:lnTo>
                  <a:lnTo>
                    <a:pt x="1399" y="1526"/>
                  </a:lnTo>
                  <a:lnTo>
                    <a:pt x="1456" y="1619"/>
                  </a:lnTo>
                  <a:lnTo>
                    <a:pt x="1527" y="1723"/>
                  </a:lnTo>
                  <a:lnTo>
                    <a:pt x="1647" y="1836"/>
                  </a:lnTo>
                  <a:lnTo>
                    <a:pt x="1795" y="1953"/>
                  </a:lnTo>
                  <a:lnTo>
                    <a:pt x="1953" y="2073"/>
                  </a:lnTo>
                  <a:lnTo>
                    <a:pt x="2090" y="2184"/>
                  </a:lnTo>
                  <a:lnTo>
                    <a:pt x="2187" y="2287"/>
                  </a:lnTo>
                  <a:lnTo>
                    <a:pt x="2224" y="2374"/>
                  </a:lnTo>
                  <a:lnTo>
                    <a:pt x="2184" y="2444"/>
                  </a:lnTo>
                  <a:lnTo>
                    <a:pt x="2043" y="2497"/>
                  </a:lnTo>
                  <a:lnTo>
                    <a:pt x="1832" y="2551"/>
                  </a:lnTo>
                  <a:lnTo>
                    <a:pt x="1570" y="2601"/>
                  </a:lnTo>
                  <a:lnTo>
                    <a:pt x="1282" y="2648"/>
                  </a:lnTo>
                  <a:lnTo>
                    <a:pt x="983" y="2684"/>
                  </a:lnTo>
                  <a:lnTo>
                    <a:pt x="705" y="2714"/>
                  </a:lnTo>
                  <a:lnTo>
                    <a:pt x="460" y="2734"/>
                  </a:lnTo>
                  <a:lnTo>
                    <a:pt x="279" y="2751"/>
                  </a:lnTo>
                  <a:lnTo>
                    <a:pt x="155" y="2751"/>
                  </a:lnTo>
                  <a:lnTo>
                    <a:pt x="74" y="2748"/>
                  </a:lnTo>
                  <a:lnTo>
                    <a:pt x="24" y="2738"/>
                  </a:lnTo>
                  <a:lnTo>
                    <a:pt x="4" y="2731"/>
                  </a:lnTo>
                  <a:lnTo>
                    <a:pt x="0" y="2718"/>
                  </a:lnTo>
                  <a:lnTo>
                    <a:pt x="7" y="2708"/>
                  </a:lnTo>
                  <a:lnTo>
                    <a:pt x="17" y="2701"/>
                  </a:lnTo>
                  <a:lnTo>
                    <a:pt x="24" y="2701"/>
                  </a:lnTo>
                  <a:close/>
                </a:path>
              </a:pathLst>
            </a:custGeom>
            <a:solidFill>
              <a:srgbClr val="7899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161"/>
            <p:cNvSpPr>
              <a:spLocks/>
            </p:cNvSpPr>
            <p:nvPr/>
          </p:nvSpPr>
          <p:spPr bwMode="auto">
            <a:xfrm>
              <a:off x="1296" y="6281"/>
              <a:ext cx="2110" cy="2744"/>
            </a:xfrm>
            <a:custGeom>
              <a:avLst/>
              <a:gdLst/>
              <a:ahLst/>
              <a:cxnLst>
                <a:cxn ang="0">
                  <a:pos x="24" y="2694"/>
                </a:cxn>
                <a:cxn ang="0">
                  <a:pos x="24" y="2374"/>
                </a:cxn>
                <a:cxn ang="0">
                  <a:pos x="24" y="2053"/>
                </a:cxn>
                <a:cxn ang="0">
                  <a:pos x="24" y="1733"/>
                </a:cxn>
                <a:cxn ang="0">
                  <a:pos x="24" y="1412"/>
                </a:cxn>
                <a:cxn ang="0">
                  <a:pos x="24" y="1092"/>
                </a:cxn>
                <a:cxn ang="0">
                  <a:pos x="24" y="771"/>
                </a:cxn>
                <a:cxn ang="0">
                  <a:pos x="24" y="451"/>
                </a:cxn>
                <a:cxn ang="0">
                  <a:pos x="24" y="130"/>
                </a:cxn>
                <a:cxn ang="0">
                  <a:pos x="67" y="110"/>
                </a:cxn>
                <a:cxn ang="0">
                  <a:pos x="104" y="90"/>
                </a:cxn>
                <a:cxn ang="0">
                  <a:pos x="134" y="63"/>
                </a:cxn>
                <a:cxn ang="0">
                  <a:pos x="168" y="40"/>
                </a:cxn>
                <a:cxn ang="0">
                  <a:pos x="191" y="17"/>
                </a:cxn>
                <a:cxn ang="0">
                  <a:pos x="222" y="3"/>
                </a:cxn>
                <a:cxn ang="0">
                  <a:pos x="252" y="0"/>
                </a:cxn>
                <a:cxn ang="0">
                  <a:pos x="295" y="13"/>
                </a:cxn>
                <a:cxn ang="0">
                  <a:pos x="342" y="43"/>
                </a:cxn>
                <a:cxn ang="0">
                  <a:pos x="406" y="100"/>
                </a:cxn>
                <a:cxn ang="0">
                  <a:pos x="473" y="177"/>
                </a:cxn>
                <a:cxn ang="0">
                  <a:pos x="550" y="277"/>
                </a:cxn>
                <a:cxn ang="0">
                  <a:pos x="624" y="397"/>
                </a:cxn>
                <a:cxn ang="0">
                  <a:pos x="695" y="537"/>
                </a:cxn>
                <a:cxn ang="0">
                  <a:pos x="758" y="694"/>
                </a:cxn>
                <a:cxn ang="0">
                  <a:pos x="815" y="875"/>
                </a:cxn>
                <a:cxn ang="0">
                  <a:pos x="869" y="1031"/>
                </a:cxn>
                <a:cxn ang="0">
                  <a:pos x="940" y="1155"/>
                </a:cxn>
                <a:cxn ang="0">
                  <a:pos x="1017" y="1248"/>
                </a:cxn>
                <a:cxn ang="0">
                  <a:pos x="1104" y="1325"/>
                </a:cxn>
                <a:cxn ang="0">
                  <a:pos x="1184" y="1389"/>
                </a:cxn>
                <a:cxn ang="0">
                  <a:pos x="1262" y="1452"/>
                </a:cxn>
                <a:cxn ang="0">
                  <a:pos x="1325" y="1522"/>
                </a:cxn>
                <a:cxn ang="0">
                  <a:pos x="1376" y="1612"/>
                </a:cxn>
                <a:cxn ang="0">
                  <a:pos x="1443" y="1716"/>
                </a:cxn>
                <a:cxn ang="0">
                  <a:pos x="1560" y="1833"/>
                </a:cxn>
                <a:cxn ang="0">
                  <a:pos x="1701" y="1950"/>
                </a:cxn>
                <a:cxn ang="0">
                  <a:pos x="1852" y="2070"/>
                </a:cxn>
                <a:cxn ang="0">
                  <a:pos x="1979" y="2180"/>
                </a:cxn>
                <a:cxn ang="0">
                  <a:pos x="2073" y="2280"/>
                </a:cxn>
                <a:cxn ang="0">
                  <a:pos x="2110" y="2367"/>
                </a:cxn>
                <a:cxn ang="0">
                  <a:pos x="2067" y="2437"/>
                </a:cxn>
                <a:cxn ang="0">
                  <a:pos x="1932" y="2490"/>
                </a:cxn>
                <a:cxn ang="0">
                  <a:pos x="1735" y="2544"/>
                </a:cxn>
                <a:cxn ang="0">
                  <a:pos x="1483" y="2594"/>
                </a:cxn>
                <a:cxn ang="0">
                  <a:pos x="1211" y="2641"/>
                </a:cxn>
                <a:cxn ang="0">
                  <a:pos x="929" y="2677"/>
                </a:cxn>
                <a:cxn ang="0">
                  <a:pos x="664" y="2707"/>
                </a:cxn>
                <a:cxn ang="0">
                  <a:pos x="433" y="2727"/>
                </a:cxn>
                <a:cxn ang="0">
                  <a:pos x="262" y="2744"/>
                </a:cxn>
                <a:cxn ang="0">
                  <a:pos x="144" y="2744"/>
                </a:cxn>
                <a:cxn ang="0">
                  <a:pos x="67" y="2741"/>
                </a:cxn>
                <a:cxn ang="0">
                  <a:pos x="20" y="2731"/>
                </a:cxn>
                <a:cxn ang="0">
                  <a:pos x="4" y="2724"/>
                </a:cxn>
                <a:cxn ang="0">
                  <a:pos x="0" y="2711"/>
                </a:cxn>
                <a:cxn ang="0">
                  <a:pos x="7" y="2701"/>
                </a:cxn>
                <a:cxn ang="0">
                  <a:pos x="17" y="2694"/>
                </a:cxn>
                <a:cxn ang="0">
                  <a:pos x="24" y="2694"/>
                </a:cxn>
              </a:cxnLst>
              <a:rect l="0" t="0" r="r" b="b"/>
              <a:pathLst>
                <a:path w="2110" h="2744">
                  <a:moveTo>
                    <a:pt x="24" y="2694"/>
                  </a:moveTo>
                  <a:lnTo>
                    <a:pt x="24" y="2374"/>
                  </a:lnTo>
                  <a:lnTo>
                    <a:pt x="24" y="2053"/>
                  </a:lnTo>
                  <a:lnTo>
                    <a:pt x="24" y="1733"/>
                  </a:lnTo>
                  <a:lnTo>
                    <a:pt x="24" y="1412"/>
                  </a:lnTo>
                  <a:lnTo>
                    <a:pt x="24" y="1092"/>
                  </a:lnTo>
                  <a:lnTo>
                    <a:pt x="24" y="771"/>
                  </a:lnTo>
                  <a:lnTo>
                    <a:pt x="24" y="451"/>
                  </a:lnTo>
                  <a:lnTo>
                    <a:pt x="24" y="130"/>
                  </a:lnTo>
                  <a:lnTo>
                    <a:pt x="67" y="110"/>
                  </a:lnTo>
                  <a:lnTo>
                    <a:pt x="104" y="90"/>
                  </a:lnTo>
                  <a:lnTo>
                    <a:pt x="134" y="63"/>
                  </a:lnTo>
                  <a:lnTo>
                    <a:pt x="168" y="40"/>
                  </a:lnTo>
                  <a:lnTo>
                    <a:pt x="191" y="17"/>
                  </a:lnTo>
                  <a:lnTo>
                    <a:pt x="222" y="3"/>
                  </a:lnTo>
                  <a:lnTo>
                    <a:pt x="252" y="0"/>
                  </a:lnTo>
                  <a:lnTo>
                    <a:pt x="295" y="13"/>
                  </a:lnTo>
                  <a:lnTo>
                    <a:pt x="342" y="43"/>
                  </a:lnTo>
                  <a:lnTo>
                    <a:pt x="406" y="100"/>
                  </a:lnTo>
                  <a:lnTo>
                    <a:pt x="473" y="177"/>
                  </a:lnTo>
                  <a:lnTo>
                    <a:pt x="550" y="277"/>
                  </a:lnTo>
                  <a:lnTo>
                    <a:pt x="624" y="397"/>
                  </a:lnTo>
                  <a:lnTo>
                    <a:pt x="695" y="537"/>
                  </a:lnTo>
                  <a:lnTo>
                    <a:pt x="758" y="694"/>
                  </a:lnTo>
                  <a:lnTo>
                    <a:pt x="815" y="875"/>
                  </a:lnTo>
                  <a:lnTo>
                    <a:pt x="869" y="1031"/>
                  </a:lnTo>
                  <a:lnTo>
                    <a:pt x="940" y="1155"/>
                  </a:lnTo>
                  <a:lnTo>
                    <a:pt x="1017" y="1248"/>
                  </a:lnTo>
                  <a:lnTo>
                    <a:pt x="1104" y="1325"/>
                  </a:lnTo>
                  <a:lnTo>
                    <a:pt x="1184" y="1389"/>
                  </a:lnTo>
                  <a:lnTo>
                    <a:pt x="1262" y="1452"/>
                  </a:lnTo>
                  <a:lnTo>
                    <a:pt x="1325" y="1522"/>
                  </a:lnTo>
                  <a:lnTo>
                    <a:pt x="1376" y="1612"/>
                  </a:lnTo>
                  <a:lnTo>
                    <a:pt x="1443" y="1716"/>
                  </a:lnTo>
                  <a:lnTo>
                    <a:pt x="1560" y="1833"/>
                  </a:lnTo>
                  <a:lnTo>
                    <a:pt x="1701" y="1950"/>
                  </a:lnTo>
                  <a:lnTo>
                    <a:pt x="1852" y="2070"/>
                  </a:lnTo>
                  <a:lnTo>
                    <a:pt x="1979" y="2180"/>
                  </a:lnTo>
                  <a:lnTo>
                    <a:pt x="2073" y="2280"/>
                  </a:lnTo>
                  <a:lnTo>
                    <a:pt x="2110" y="2367"/>
                  </a:lnTo>
                  <a:lnTo>
                    <a:pt x="2067" y="2437"/>
                  </a:lnTo>
                  <a:lnTo>
                    <a:pt x="1932" y="2490"/>
                  </a:lnTo>
                  <a:lnTo>
                    <a:pt x="1735" y="2544"/>
                  </a:lnTo>
                  <a:lnTo>
                    <a:pt x="1483" y="2594"/>
                  </a:lnTo>
                  <a:lnTo>
                    <a:pt x="1211" y="2641"/>
                  </a:lnTo>
                  <a:lnTo>
                    <a:pt x="929" y="2677"/>
                  </a:lnTo>
                  <a:lnTo>
                    <a:pt x="664" y="2707"/>
                  </a:lnTo>
                  <a:lnTo>
                    <a:pt x="433" y="2727"/>
                  </a:lnTo>
                  <a:lnTo>
                    <a:pt x="262" y="2744"/>
                  </a:lnTo>
                  <a:lnTo>
                    <a:pt x="144" y="2744"/>
                  </a:lnTo>
                  <a:lnTo>
                    <a:pt x="67" y="2741"/>
                  </a:lnTo>
                  <a:lnTo>
                    <a:pt x="20" y="2731"/>
                  </a:lnTo>
                  <a:lnTo>
                    <a:pt x="4" y="2724"/>
                  </a:lnTo>
                  <a:lnTo>
                    <a:pt x="0" y="2711"/>
                  </a:lnTo>
                  <a:lnTo>
                    <a:pt x="7" y="2701"/>
                  </a:lnTo>
                  <a:lnTo>
                    <a:pt x="17" y="2694"/>
                  </a:lnTo>
                  <a:lnTo>
                    <a:pt x="24" y="2694"/>
                  </a:lnTo>
                  <a:close/>
                </a:path>
              </a:pathLst>
            </a:custGeom>
            <a:solidFill>
              <a:srgbClr val="82A18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162"/>
            <p:cNvSpPr>
              <a:spLocks/>
            </p:cNvSpPr>
            <p:nvPr/>
          </p:nvSpPr>
          <p:spPr bwMode="auto">
            <a:xfrm>
              <a:off x="1296" y="6288"/>
              <a:ext cx="1993" cy="2737"/>
            </a:xfrm>
            <a:custGeom>
              <a:avLst/>
              <a:gdLst/>
              <a:ahLst/>
              <a:cxnLst>
                <a:cxn ang="0">
                  <a:pos x="24" y="2687"/>
                </a:cxn>
                <a:cxn ang="0">
                  <a:pos x="24" y="2367"/>
                </a:cxn>
                <a:cxn ang="0">
                  <a:pos x="24" y="2046"/>
                </a:cxn>
                <a:cxn ang="0">
                  <a:pos x="24" y="1726"/>
                </a:cxn>
                <a:cxn ang="0">
                  <a:pos x="24" y="1405"/>
                </a:cxn>
                <a:cxn ang="0">
                  <a:pos x="24" y="1085"/>
                </a:cxn>
                <a:cxn ang="0">
                  <a:pos x="24" y="764"/>
                </a:cxn>
                <a:cxn ang="0">
                  <a:pos x="24" y="444"/>
                </a:cxn>
                <a:cxn ang="0">
                  <a:pos x="24" y="126"/>
                </a:cxn>
                <a:cxn ang="0">
                  <a:pos x="64" y="106"/>
                </a:cxn>
                <a:cxn ang="0">
                  <a:pos x="101" y="86"/>
                </a:cxn>
                <a:cxn ang="0">
                  <a:pos x="128" y="60"/>
                </a:cxn>
                <a:cxn ang="0">
                  <a:pos x="158" y="40"/>
                </a:cxn>
                <a:cxn ang="0">
                  <a:pos x="181" y="16"/>
                </a:cxn>
                <a:cxn ang="0">
                  <a:pos x="212" y="3"/>
                </a:cxn>
                <a:cxn ang="0">
                  <a:pos x="242" y="0"/>
                </a:cxn>
                <a:cxn ang="0">
                  <a:pos x="282" y="13"/>
                </a:cxn>
                <a:cxn ang="0">
                  <a:pos x="326" y="40"/>
                </a:cxn>
                <a:cxn ang="0">
                  <a:pos x="386" y="96"/>
                </a:cxn>
                <a:cxn ang="0">
                  <a:pos x="450" y="177"/>
                </a:cxn>
                <a:cxn ang="0">
                  <a:pos x="520" y="277"/>
                </a:cxn>
                <a:cxn ang="0">
                  <a:pos x="587" y="394"/>
                </a:cxn>
                <a:cxn ang="0">
                  <a:pos x="654" y="534"/>
                </a:cxn>
                <a:cxn ang="0">
                  <a:pos x="715" y="691"/>
                </a:cxn>
                <a:cxn ang="0">
                  <a:pos x="768" y="871"/>
                </a:cxn>
                <a:cxn ang="0">
                  <a:pos x="819" y="1028"/>
                </a:cxn>
                <a:cxn ang="0">
                  <a:pos x="886" y="1151"/>
                </a:cxn>
                <a:cxn ang="0">
                  <a:pos x="963" y="1245"/>
                </a:cxn>
                <a:cxn ang="0">
                  <a:pos x="1044" y="1322"/>
                </a:cxn>
                <a:cxn ang="0">
                  <a:pos x="1117" y="1385"/>
                </a:cxn>
                <a:cxn ang="0">
                  <a:pos x="1191" y="1448"/>
                </a:cxn>
                <a:cxn ang="0">
                  <a:pos x="1251" y="1519"/>
                </a:cxn>
                <a:cxn ang="0">
                  <a:pos x="1302" y="1609"/>
                </a:cxn>
                <a:cxn ang="0">
                  <a:pos x="1366" y="1712"/>
                </a:cxn>
                <a:cxn ang="0">
                  <a:pos x="1473" y="1826"/>
                </a:cxn>
                <a:cxn ang="0">
                  <a:pos x="1607" y="1943"/>
                </a:cxn>
                <a:cxn ang="0">
                  <a:pos x="1748" y="2063"/>
                </a:cxn>
                <a:cxn ang="0">
                  <a:pos x="1869" y="2173"/>
                </a:cxn>
                <a:cxn ang="0">
                  <a:pos x="1959" y="2273"/>
                </a:cxn>
                <a:cxn ang="0">
                  <a:pos x="1993" y="2360"/>
                </a:cxn>
                <a:cxn ang="0">
                  <a:pos x="1953" y="2430"/>
                </a:cxn>
                <a:cxn ang="0">
                  <a:pos x="1825" y="2483"/>
                </a:cxn>
                <a:cxn ang="0">
                  <a:pos x="1637" y="2537"/>
                </a:cxn>
                <a:cxn ang="0">
                  <a:pos x="1402" y="2587"/>
                </a:cxn>
                <a:cxn ang="0">
                  <a:pos x="1144" y="2634"/>
                </a:cxn>
                <a:cxn ang="0">
                  <a:pos x="876" y="2670"/>
                </a:cxn>
                <a:cxn ang="0">
                  <a:pos x="628" y="2700"/>
                </a:cxn>
                <a:cxn ang="0">
                  <a:pos x="409" y="2720"/>
                </a:cxn>
                <a:cxn ang="0">
                  <a:pos x="248" y="2737"/>
                </a:cxn>
                <a:cxn ang="0">
                  <a:pos x="134" y="2737"/>
                </a:cxn>
                <a:cxn ang="0">
                  <a:pos x="64" y="2734"/>
                </a:cxn>
                <a:cxn ang="0">
                  <a:pos x="20" y="2724"/>
                </a:cxn>
                <a:cxn ang="0">
                  <a:pos x="4" y="2717"/>
                </a:cxn>
                <a:cxn ang="0">
                  <a:pos x="0" y="2704"/>
                </a:cxn>
                <a:cxn ang="0">
                  <a:pos x="7" y="2694"/>
                </a:cxn>
                <a:cxn ang="0">
                  <a:pos x="17" y="2687"/>
                </a:cxn>
                <a:cxn ang="0">
                  <a:pos x="24" y="2687"/>
                </a:cxn>
              </a:cxnLst>
              <a:rect l="0" t="0" r="r" b="b"/>
              <a:pathLst>
                <a:path w="1993" h="2737">
                  <a:moveTo>
                    <a:pt x="24" y="2687"/>
                  </a:moveTo>
                  <a:lnTo>
                    <a:pt x="24" y="2367"/>
                  </a:lnTo>
                  <a:lnTo>
                    <a:pt x="24" y="2046"/>
                  </a:lnTo>
                  <a:lnTo>
                    <a:pt x="24" y="1726"/>
                  </a:lnTo>
                  <a:lnTo>
                    <a:pt x="24" y="1405"/>
                  </a:lnTo>
                  <a:lnTo>
                    <a:pt x="24" y="1085"/>
                  </a:lnTo>
                  <a:lnTo>
                    <a:pt x="24" y="764"/>
                  </a:lnTo>
                  <a:lnTo>
                    <a:pt x="24" y="444"/>
                  </a:lnTo>
                  <a:lnTo>
                    <a:pt x="24" y="126"/>
                  </a:lnTo>
                  <a:lnTo>
                    <a:pt x="64" y="106"/>
                  </a:lnTo>
                  <a:lnTo>
                    <a:pt x="101" y="86"/>
                  </a:lnTo>
                  <a:lnTo>
                    <a:pt x="128" y="60"/>
                  </a:lnTo>
                  <a:lnTo>
                    <a:pt x="158" y="40"/>
                  </a:lnTo>
                  <a:lnTo>
                    <a:pt x="181" y="16"/>
                  </a:lnTo>
                  <a:lnTo>
                    <a:pt x="212" y="3"/>
                  </a:lnTo>
                  <a:lnTo>
                    <a:pt x="242" y="0"/>
                  </a:lnTo>
                  <a:lnTo>
                    <a:pt x="282" y="13"/>
                  </a:lnTo>
                  <a:lnTo>
                    <a:pt x="326" y="40"/>
                  </a:lnTo>
                  <a:lnTo>
                    <a:pt x="386" y="96"/>
                  </a:lnTo>
                  <a:lnTo>
                    <a:pt x="450" y="177"/>
                  </a:lnTo>
                  <a:lnTo>
                    <a:pt x="520" y="277"/>
                  </a:lnTo>
                  <a:lnTo>
                    <a:pt x="587" y="394"/>
                  </a:lnTo>
                  <a:lnTo>
                    <a:pt x="654" y="534"/>
                  </a:lnTo>
                  <a:lnTo>
                    <a:pt x="715" y="691"/>
                  </a:lnTo>
                  <a:lnTo>
                    <a:pt x="768" y="871"/>
                  </a:lnTo>
                  <a:lnTo>
                    <a:pt x="819" y="1028"/>
                  </a:lnTo>
                  <a:lnTo>
                    <a:pt x="886" y="1151"/>
                  </a:lnTo>
                  <a:lnTo>
                    <a:pt x="963" y="1245"/>
                  </a:lnTo>
                  <a:lnTo>
                    <a:pt x="1044" y="1322"/>
                  </a:lnTo>
                  <a:lnTo>
                    <a:pt x="1117" y="1385"/>
                  </a:lnTo>
                  <a:lnTo>
                    <a:pt x="1191" y="1448"/>
                  </a:lnTo>
                  <a:lnTo>
                    <a:pt x="1251" y="1519"/>
                  </a:lnTo>
                  <a:lnTo>
                    <a:pt x="1302" y="1609"/>
                  </a:lnTo>
                  <a:lnTo>
                    <a:pt x="1366" y="1712"/>
                  </a:lnTo>
                  <a:lnTo>
                    <a:pt x="1473" y="1826"/>
                  </a:lnTo>
                  <a:lnTo>
                    <a:pt x="1607" y="1943"/>
                  </a:lnTo>
                  <a:lnTo>
                    <a:pt x="1748" y="2063"/>
                  </a:lnTo>
                  <a:lnTo>
                    <a:pt x="1869" y="2173"/>
                  </a:lnTo>
                  <a:lnTo>
                    <a:pt x="1959" y="2273"/>
                  </a:lnTo>
                  <a:lnTo>
                    <a:pt x="1993" y="2360"/>
                  </a:lnTo>
                  <a:lnTo>
                    <a:pt x="1953" y="2430"/>
                  </a:lnTo>
                  <a:lnTo>
                    <a:pt x="1825" y="2483"/>
                  </a:lnTo>
                  <a:lnTo>
                    <a:pt x="1637" y="2537"/>
                  </a:lnTo>
                  <a:lnTo>
                    <a:pt x="1402" y="2587"/>
                  </a:lnTo>
                  <a:lnTo>
                    <a:pt x="1144" y="2634"/>
                  </a:lnTo>
                  <a:lnTo>
                    <a:pt x="876" y="2670"/>
                  </a:lnTo>
                  <a:lnTo>
                    <a:pt x="628" y="2700"/>
                  </a:lnTo>
                  <a:lnTo>
                    <a:pt x="409" y="2720"/>
                  </a:lnTo>
                  <a:lnTo>
                    <a:pt x="248" y="2737"/>
                  </a:lnTo>
                  <a:lnTo>
                    <a:pt x="134" y="2737"/>
                  </a:lnTo>
                  <a:lnTo>
                    <a:pt x="64" y="2734"/>
                  </a:lnTo>
                  <a:lnTo>
                    <a:pt x="20" y="2724"/>
                  </a:lnTo>
                  <a:lnTo>
                    <a:pt x="4" y="2717"/>
                  </a:lnTo>
                  <a:lnTo>
                    <a:pt x="0" y="2704"/>
                  </a:lnTo>
                  <a:lnTo>
                    <a:pt x="7" y="2694"/>
                  </a:lnTo>
                  <a:lnTo>
                    <a:pt x="17" y="2687"/>
                  </a:lnTo>
                  <a:lnTo>
                    <a:pt x="24" y="2687"/>
                  </a:lnTo>
                  <a:close/>
                </a:path>
              </a:pathLst>
            </a:custGeom>
            <a:solidFill>
              <a:srgbClr val="8CA88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163"/>
            <p:cNvSpPr>
              <a:spLocks/>
            </p:cNvSpPr>
            <p:nvPr/>
          </p:nvSpPr>
          <p:spPr bwMode="auto">
            <a:xfrm>
              <a:off x="1293" y="6291"/>
              <a:ext cx="1875" cy="2734"/>
            </a:xfrm>
            <a:custGeom>
              <a:avLst/>
              <a:gdLst/>
              <a:ahLst/>
              <a:cxnLst>
                <a:cxn ang="0">
                  <a:pos x="20" y="2684"/>
                </a:cxn>
                <a:cxn ang="0">
                  <a:pos x="20" y="2364"/>
                </a:cxn>
                <a:cxn ang="0">
                  <a:pos x="20" y="2043"/>
                </a:cxn>
                <a:cxn ang="0">
                  <a:pos x="20" y="1726"/>
                </a:cxn>
                <a:cxn ang="0">
                  <a:pos x="20" y="1409"/>
                </a:cxn>
                <a:cxn ang="0">
                  <a:pos x="20" y="1088"/>
                </a:cxn>
                <a:cxn ang="0">
                  <a:pos x="20" y="768"/>
                </a:cxn>
                <a:cxn ang="0">
                  <a:pos x="20" y="451"/>
                </a:cxn>
                <a:cxn ang="0">
                  <a:pos x="20" y="133"/>
                </a:cxn>
                <a:cxn ang="0">
                  <a:pos x="60" y="113"/>
                </a:cxn>
                <a:cxn ang="0">
                  <a:pos x="94" y="90"/>
                </a:cxn>
                <a:cxn ang="0">
                  <a:pos x="121" y="63"/>
                </a:cxn>
                <a:cxn ang="0">
                  <a:pos x="151" y="40"/>
                </a:cxn>
                <a:cxn ang="0">
                  <a:pos x="174" y="17"/>
                </a:cxn>
                <a:cxn ang="0">
                  <a:pos x="201" y="3"/>
                </a:cxn>
                <a:cxn ang="0">
                  <a:pos x="228" y="0"/>
                </a:cxn>
                <a:cxn ang="0">
                  <a:pos x="265" y="13"/>
                </a:cxn>
                <a:cxn ang="0">
                  <a:pos x="305" y="40"/>
                </a:cxn>
                <a:cxn ang="0">
                  <a:pos x="362" y="97"/>
                </a:cxn>
                <a:cxn ang="0">
                  <a:pos x="423" y="177"/>
                </a:cxn>
                <a:cxn ang="0">
                  <a:pos x="490" y="277"/>
                </a:cxn>
                <a:cxn ang="0">
                  <a:pos x="553" y="397"/>
                </a:cxn>
                <a:cxn ang="0">
                  <a:pos x="617" y="537"/>
                </a:cxn>
                <a:cxn ang="0">
                  <a:pos x="674" y="694"/>
                </a:cxn>
                <a:cxn ang="0">
                  <a:pos x="724" y="871"/>
                </a:cxn>
                <a:cxn ang="0">
                  <a:pos x="771" y="1028"/>
                </a:cxn>
                <a:cxn ang="0">
                  <a:pos x="835" y="1152"/>
                </a:cxn>
                <a:cxn ang="0">
                  <a:pos x="906" y="1245"/>
                </a:cxn>
                <a:cxn ang="0">
                  <a:pos x="983" y="1322"/>
                </a:cxn>
                <a:cxn ang="0">
                  <a:pos x="1053" y="1385"/>
                </a:cxn>
                <a:cxn ang="0">
                  <a:pos x="1124" y="1449"/>
                </a:cxn>
                <a:cxn ang="0">
                  <a:pos x="1181" y="1519"/>
                </a:cxn>
                <a:cxn ang="0">
                  <a:pos x="1228" y="1612"/>
                </a:cxn>
                <a:cxn ang="0">
                  <a:pos x="1285" y="1713"/>
                </a:cxn>
                <a:cxn ang="0">
                  <a:pos x="1389" y="1826"/>
                </a:cxn>
                <a:cxn ang="0">
                  <a:pos x="1516" y="1943"/>
                </a:cxn>
                <a:cxn ang="0">
                  <a:pos x="1647" y="2063"/>
                </a:cxn>
                <a:cxn ang="0">
                  <a:pos x="1761" y="2173"/>
                </a:cxn>
                <a:cxn ang="0">
                  <a:pos x="1845" y="2277"/>
                </a:cxn>
                <a:cxn ang="0">
                  <a:pos x="1875" y="2364"/>
                </a:cxn>
                <a:cxn ang="0">
                  <a:pos x="1838" y="2434"/>
                </a:cxn>
                <a:cxn ang="0">
                  <a:pos x="1721" y="2484"/>
                </a:cxn>
                <a:cxn ang="0">
                  <a:pos x="1543" y="2537"/>
                </a:cxn>
                <a:cxn ang="0">
                  <a:pos x="1322" y="2584"/>
                </a:cxn>
                <a:cxn ang="0">
                  <a:pos x="1080" y="2631"/>
                </a:cxn>
                <a:cxn ang="0">
                  <a:pos x="828" y="2667"/>
                </a:cxn>
                <a:cxn ang="0">
                  <a:pos x="594" y="2697"/>
                </a:cxn>
                <a:cxn ang="0">
                  <a:pos x="389" y="2717"/>
                </a:cxn>
                <a:cxn ang="0">
                  <a:pos x="238" y="2734"/>
                </a:cxn>
                <a:cxn ang="0">
                  <a:pos x="131" y="2734"/>
                </a:cxn>
                <a:cxn ang="0">
                  <a:pos x="64" y="2731"/>
                </a:cxn>
                <a:cxn ang="0">
                  <a:pos x="23" y="2721"/>
                </a:cxn>
                <a:cxn ang="0">
                  <a:pos x="7" y="2714"/>
                </a:cxn>
                <a:cxn ang="0">
                  <a:pos x="0" y="2701"/>
                </a:cxn>
                <a:cxn ang="0">
                  <a:pos x="7" y="2691"/>
                </a:cxn>
                <a:cxn ang="0">
                  <a:pos x="13" y="2684"/>
                </a:cxn>
                <a:cxn ang="0">
                  <a:pos x="20" y="2684"/>
                </a:cxn>
              </a:cxnLst>
              <a:rect l="0" t="0" r="r" b="b"/>
              <a:pathLst>
                <a:path w="1875" h="2734">
                  <a:moveTo>
                    <a:pt x="20" y="2684"/>
                  </a:moveTo>
                  <a:lnTo>
                    <a:pt x="20" y="2364"/>
                  </a:lnTo>
                  <a:lnTo>
                    <a:pt x="20" y="2043"/>
                  </a:lnTo>
                  <a:lnTo>
                    <a:pt x="20" y="1726"/>
                  </a:lnTo>
                  <a:lnTo>
                    <a:pt x="20" y="1409"/>
                  </a:lnTo>
                  <a:lnTo>
                    <a:pt x="20" y="1088"/>
                  </a:lnTo>
                  <a:lnTo>
                    <a:pt x="20" y="768"/>
                  </a:lnTo>
                  <a:lnTo>
                    <a:pt x="20" y="451"/>
                  </a:lnTo>
                  <a:lnTo>
                    <a:pt x="20" y="133"/>
                  </a:lnTo>
                  <a:lnTo>
                    <a:pt x="60" y="113"/>
                  </a:lnTo>
                  <a:lnTo>
                    <a:pt x="94" y="90"/>
                  </a:lnTo>
                  <a:lnTo>
                    <a:pt x="121" y="63"/>
                  </a:lnTo>
                  <a:lnTo>
                    <a:pt x="151" y="40"/>
                  </a:lnTo>
                  <a:lnTo>
                    <a:pt x="174" y="17"/>
                  </a:lnTo>
                  <a:lnTo>
                    <a:pt x="201" y="3"/>
                  </a:lnTo>
                  <a:lnTo>
                    <a:pt x="228" y="0"/>
                  </a:lnTo>
                  <a:lnTo>
                    <a:pt x="265" y="13"/>
                  </a:lnTo>
                  <a:lnTo>
                    <a:pt x="305" y="40"/>
                  </a:lnTo>
                  <a:lnTo>
                    <a:pt x="362" y="97"/>
                  </a:lnTo>
                  <a:lnTo>
                    <a:pt x="423" y="177"/>
                  </a:lnTo>
                  <a:lnTo>
                    <a:pt x="490" y="277"/>
                  </a:lnTo>
                  <a:lnTo>
                    <a:pt x="553" y="397"/>
                  </a:lnTo>
                  <a:lnTo>
                    <a:pt x="617" y="537"/>
                  </a:lnTo>
                  <a:lnTo>
                    <a:pt x="674" y="694"/>
                  </a:lnTo>
                  <a:lnTo>
                    <a:pt x="724" y="871"/>
                  </a:lnTo>
                  <a:lnTo>
                    <a:pt x="771" y="1028"/>
                  </a:lnTo>
                  <a:lnTo>
                    <a:pt x="835" y="1152"/>
                  </a:lnTo>
                  <a:lnTo>
                    <a:pt x="906" y="1245"/>
                  </a:lnTo>
                  <a:lnTo>
                    <a:pt x="983" y="1322"/>
                  </a:lnTo>
                  <a:lnTo>
                    <a:pt x="1053" y="1385"/>
                  </a:lnTo>
                  <a:lnTo>
                    <a:pt x="1124" y="1449"/>
                  </a:lnTo>
                  <a:lnTo>
                    <a:pt x="1181" y="1519"/>
                  </a:lnTo>
                  <a:lnTo>
                    <a:pt x="1228" y="1612"/>
                  </a:lnTo>
                  <a:lnTo>
                    <a:pt x="1285" y="1713"/>
                  </a:lnTo>
                  <a:lnTo>
                    <a:pt x="1389" y="1826"/>
                  </a:lnTo>
                  <a:lnTo>
                    <a:pt x="1516" y="1943"/>
                  </a:lnTo>
                  <a:lnTo>
                    <a:pt x="1647" y="2063"/>
                  </a:lnTo>
                  <a:lnTo>
                    <a:pt x="1761" y="2173"/>
                  </a:lnTo>
                  <a:lnTo>
                    <a:pt x="1845" y="2277"/>
                  </a:lnTo>
                  <a:lnTo>
                    <a:pt x="1875" y="2364"/>
                  </a:lnTo>
                  <a:lnTo>
                    <a:pt x="1838" y="2434"/>
                  </a:lnTo>
                  <a:lnTo>
                    <a:pt x="1721" y="2484"/>
                  </a:lnTo>
                  <a:lnTo>
                    <a:pt x="1543" y="2537"/>
                  </a:lnTo>
                  <a:lnTo>
                    <a:pt x="1322" y="2584"/>
                  </a:lnTo>
                  <a:lnTo>
                    <a:pt x="1080" y="2631"/>
                  </a:lnTo>
                  <a:lnTo>
                    <a:pt x="828" y="2667"/>
                  </a:lnTo>
                  <a:lnTo>
                    <a:pt x="594" y="2697"/>
                  </a:lnTo>
                  <a:lnTo>
                    <a:pt x="389" y="2717"/>
                  </a:lnTo>
                  <a:lnTo>
                    <a:pt x="238" y="2734"/>
                  </a:lnTo>
                  <a:lnTo>
                    <a:pt x="131" y="2734"/>
                  </a:lnTo>
                  <a:lnTo>
                    <a:pt x="64" y="2731"/>
                  </a:lnTo>
                  <a:lnTo>
                    <a:pt x="23" y="2721"/>
                  </a:lnTo>
                  <a:lnTo>
                    <a:pt x="7" y="2714"/>
                  </a:lnTo>
                  <a:lnTo>
                    <a:pt x="0" y="2701"/>
                  </a:lnTo>
                  <a:lnTo>
                    <a:pt x="7" y="2691"/>
                  </a:lnTo>
                  <a:lnTo>
                    <a:pt x="13" y="2684"/>
                  </a:lnTo>
                  <a:lnTo>
                    <a:pt x="20" y="2684"/>
                  </a:lnTo>
                  <a:close/>
                </a:path>
              </a:pathLst>
            </a:custGeom>
            <a:solidFill>
              <a:srgbClr val="96B09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164"/>
            <p:cNvSpPr>
              <a:spLocks/>
            </p:cNvSpPr>
            <p:nvPr/>
          </p:nvSpPr>
          <p:spPr bwMode="auto">
            <a:xfrm>
              <a:off x="1293" y="6301"/>
              <a:ext cx="1754" cy="2724"/>
            </a:xfrm>
            <a:custGeom>
              <a:avLst/>
              <a:gdLst/>
              <a:ahLst/>
              <a:cxnLst>
                <a:cxn ang="0">
                  <a:pos x="20" y="2674"/>
                </a:cxn>
                <a:cxn ang="0">
                  <a:pos x="20" y="2354"/>
                </a:cxn>
                <a:cxn ang="0">
                  <a:pos x="20" y="2033"/>
                </a:cxn>
                <a:cxn ang="0">
                  <a:pos x="20" y="1716"/>
                </a:cxn>
                <a:cxn ang="0">
                  <a:pos x="20" y="1399"/>
                </a:cxn>
                <a:cxn ang="0">
                  <a:pos x="20" y="1078"/>
                </a:cxn>
                <a:cxn ang="0">
                  <a:pos x="20" y="764"/>
                </a:cxn>
                <a:cxn ang="0">
                  <a:pos x="20" y="444"/>
                </a:cxn>
                <a:cxn ang="0">
                  <a:pos x="20" y="130"/>
                </a:cxn>
                <a:cxn ang="0">
                  <a:pos x="57" y="110"/>
                </a:cxn>
                <a:cxn ang="0">
                  <a:pos x="90" y="90"/>
                </a:cxn>
                <a:cxn ang="0">
                  <a:pos x="114" y="63"/>
                </a:cxn>
                <a:cxn ang="0">
                  <a:pos x="141" y="40"/>
                </a:cxn>
                <a:cxn ang="0">
                  <a:pos x="164" y="17"/>
                </a:cxn>
                <a:cxn ang="0">
                  <a:pos x="188" y="3"/>
                </a:cxn>
                <a:cxn ang="0">
                  <a:pos x="215" y="0"/>
                </a:cxn>
                <a:cxn ang="0">
                  <a:pos x="251" y="13"/>
                </a:cxn>
                <a:cxn ang="0">
                  <a:pos x="292" y="40"/>
                </a:cxn>
                <a:cxn ang="0">
                  <a:pos x="342" y="97"/>
                </a:cxn>
                <a:cxn ang="0">
                  <a:pos x="399" y="174"/>
                </a:cxn>
                <a:cxn ang="0">
                  <a:pos x="459" y="274"/>
                </a:cxn>
                <a:cxn ang="0">
                  <a:pos x="520" y="391"/>
                </a:cxn>
                <a:cxn ang="0">
                  <a:pos x="580" y="531"/>
                </a:cxn>
                <a:cxn ang="0">
                  <a:pos x="634" y="688"/>
                </a:cxn>
                <a:cxn ang="0">
                  <a:pos x="681" y="868"/>
                </a:cxn>
                <a:cxn ang="0">
                  <a:pos x="724" y="1025"/>
                </a:cxn>
                <a:cxn ang="0">
                  <a:pos x="785" y="1145"/>
                </a:cxn>
                <a:cxn ang="0">
                  <a:pos x="849" y="1239"/>
                </a:cxn>
                <a:cxn ang="0">
                  <a:pos x="919" y="1315"/>
                </a:cxn>
                <a:cxn ang="0">
                  <a:pos x="986" y="1379"/>
                </a:cxn>
                <a:cxn ang="0">
                  <a:pos x="1050" y="1442"/>
                </a:cxn>
                <a:cxn ang="0">
                  <a:pos x="1104" y="1512"/>
                </a:cxn>
                <a:cxn ang="0">
                  <a:pos x="1147" y="1602"/>
                </a:cxn>
                <a:cxn ang="0">
                  <a:pos x="1201" y="1706"/>
                </a:cxn>
                <a:cxn ang="0">
                  <a:pos x="1298" y="1819"/>
                </a:cxn>
                <a:cxn ang="0">
                  <a:pos x="1416" y="1936"/>
                </a:cxn>
                <a:cxn ang="0">
                  <a:pos x="1540" y="2053"/>
                </a:cxn>
                <a:cxn ang="0">
                  <a:pos x="1647" y="2163"/>
                </a:cxn>
                <a:cxn ang="0">
                  <a:pos x="1727" y="2267"/>
                </a:cxn>
                <a:cxn ang="0">
                  <a:pos x="1754" y="2354"/>
                </a:cxn>
                <a:cxn ang="0">
                  <a:pos x="1724" y="2424"/>
                </a:cxn>
                <a:cxn ang="0">
                  <a:pos x="1613" y="2474"/>
                </a:cxn>
                <a:cxn ang="0">
                  <a:pos x="1446" y="2527"/>
                </a:cxn>
                <a:cxn ang="0">
                  <a:pos x="1238" y="2574"/>
                </a:cxn>
                <a:cxn ang="0">
                  <a:pos x="1010" y="2621"/>
                </a:cxn>
                <a:cxn ang="0">
                  <a:pos x="775" y="2657"/>
                </a:cxn>
                <a:cxn ang="0">
                  <a:pos x="557" y="2687"/>
                </a:cxn>
                <a:cxn ang="0">
                  <a:pos x="366" y="2707"/>
                </a:cxn>
                <a:cxn ang="0">
                  <a:pos x="225" y="2724"/>
                </a:cxn>
                <a:cxn ang="0">
                  <a:pos x="124" y="2724"/>
                </a:cxn>
                <a:cxn ang="0">
                  <a:pos x="60" y="2721"/>
                </a:cxn>
                <a:cxn ang="0">
                  <a:pos x="23" y="2711"/>
                </a:cxn>
                <a:cxn ang="0">
                  <a:pos x="7" y="2704"/>
                </a:cxn>
                <a:cxn ang="0">
                  <a:pos x="0" y="2691"/>
                </a:cxn>
                <a:cxn ang="0">
                  <a:pos x="7" y="2681"/>
                </a:cxn>
                <a:cxn ang="0">
                  <a:pos x="13" y="2674"/>
                </a:cxn>
                <a:cxn ang="0">
                  <a:pos x="20" y="2674"/>
                </a:cxn>
              </a:cxnLst>
              <a:rect l="0" t="0" r="r" b="b"/>
              <a:pathLst>
                <a:path w="1754" h="2724">
                  <a:moveTo>
                    <a:pt x="20" y="2674"/>
                  </a:moveTo>
                  <a:lnTo>
                    <a:pt x="20" y="2354"/>
                  </a:lnTo>
                  <a:lnTo>
                    <a:pt x="20" y="2033"/>
                  </a:lnTo>
                  <a:lnTo>
                    <a:pt x="20" y="1716"/>
                  </a:lnTo>
                  <a:lnTo>
                    <a:pt x="20" y="1399"/>
                  </a:lnTo>
                  <a:lnTo>
                    <a:pt x="20" y="1078"/>
                  </a:lnTo>
                  <a:lnTo>
                    <a:pt x="20" y="764"/>
                  </a:lnTo>
                  <a:lnTo>
                    <a:pt x="20" y="444"/>
                  </a:lnTo>
                  <a:lnTo>
                    <a:pt x="20" y="130"/>
                  </a:lnTo>
                  <a:lnTo>
                    <a:pt x="57" y="110"/>
                  </a:lnTo>
                  <a:lnTo>
                    <a:pt x="90" y="90"/>
                  </a:lnTo>
                  <a:lnTo>
                    <a:pt x="114" y="63"/>
                  </a:lnTo>
                  <a:lnTo>
                    <a:pt x="141" y="40"/>
                  </a:lnTo>
                  <a:lnTo>
                    <a:pt x="164" y="17"/>
                  </a:lnTo>
                  <a:lnTo>
                    <a:pt x="188" y="3"/>
                  </a:lnTo>
                  <a:lnTo>
                    <a:pt x="215" y="0"/>
                  </a:lnTo>
                  <a:lnTo>
                    <a:pt x="251" y="13"/>
                  </a:lnTo>
                  <a:lnTo>
                    <a:pt x="292" y="40"/>
                  </a:lnTo>
                  <a:lnTo>
                    <a:pt x="342" y="97"/>
                  </a:lnTo>
                  <a:lnTo>
                    <a:pt x="399" y="174"/>
                  </a:lnTo>
                  <a:lnTo>
                    <a:pt x="459" y="274"/>
                  </a:lnTo>
                  <a:lnTo>
                    <a:pt x="520" y="391"/>
                  </a:lnTo>
                  <a:lnTo>
                    <a:pt x="580" y="531"/>
                  </a:lnTo>
                  <a:lnTo>
                    <a:pt x="634" y="688"/>
                  </a:lnTo>
                  <a:lnTo>
                    <a:pt x="681" y="868"/>
                  </a:lnTo>
                  <a:lnTo>
                    <a:pt x="724" y="1025"/>
                  </a:lnTo>
                  <a:lnTo>
                    <a:pt x="785" y="1145"/>
                  </a:lnTo>
                  <a:lnTo>
                    <a:pt x="849" y="1239"/>
                  </a:lnTo>
                  <a:lnTo>
                    <a:pt x="919" y="1315"/>
                  </a:lnTo>
                  <a:lnTo>
                    <a:pt x="986" y="1379"/>
                  </a:lnTo>
                  <a:lnTo>
                    <a:pt x="1050" y="1442"/>
                  </a:lnTo>
                  <a:lnTo>
                    <a:pt x="1104" y="1512"/>
                  </a:lnTo>
                  <a:lnTo>
                    <a:pt x="1147" y="1602"/>
                  </a:lnTo>
                  <a:lnTo>
                    <a:pt x="1201" y="1706"/>
                  </a:lnTo>
                  <a:lnTo>
                    <a:pt x="1298" y="1819"/>
                  </a:lnTo>
                  <a:lnTo>
                    <a:pt x="1416" y="1936"/>
                  </a:lnTo>
                  <a:lnTo>
                    <a:pt x="1540" y="2053"/>
                  </a:lnTo>
                  <a:lnTo>
                    <a:pt x="1647" y="2163"/>
                  </a:lnTo>
                  <a:lnTo>
                    <a:pt x="1727" y="2267"/>
                  </a:lnTo>
                  <a:lnTo>
                    <a:pt x="1754" y="2354"/>
                  </a:lnTo>
                  <a:lnTo>
                    <a:pt x="1724" y="2424"/>
                  </a:lnTo>
                  <a:lnTo>
                    <a:pt x="1613" y="2474"/>
                  </a:lnTo>
                  <a:lnTo>
                    <a:pt x="1446" y="2527"/>
                  </a:lnTo>
                  <a:lnTo>
                    <a:pt x="1238" y="2574"/>
                  </a:lnTo>
                  <a:lnTo>
                    <a:pt x="1010" y="2621"/>
                  </a:lnTo>
                  <a:lnTo>
                    <a:pt x="775" y="2657"/>
                  </a:lnTo>
                  <a:lnTo>
                    <a:pt x="557" y="2687"/>
                  </a:lnTo>
                  <a:lnTo>
                    <a:pt x="366" y="2707"/>
                  </a:lnTo>
                  <a:lnTo>
                    <a:pt x="225" y="2724"/>
                  </a:lnTo>
                  <a:lnTo>
                    <a:pt x="124" y="2724"/>
                  </a:lnTo>
                  <a:lnTo>
                    <a:pt x="60" y="2721"/>
                  </a:lnTo>
                  <a:lnTo>
                    <a:pt x="23" y="2711"/>
                  </a:lnTo>
                  <a:lnTo>
                    <a:pt x="7" y="2704"/>
                  </a:lnTo>
                  <a:lnTo>
                    <a:pt x="0" y="2691"/>
                  </a:lnTo>
                  <a:lnTo>
                    <a:pt x="7" y="2681"/>
                  </a:lnTo>
                  <a:lnTo>
                    <a:pt x="13" y="2674"/>
                  </a:lnTo>
                  <a:lnTo>
                    <a:pt x="20" y="2674"/>
                  </a:lnTo>
                  <a:close/>
                </a:path>
              </a:pathLst>
            </a:custGeom>
            <a:solidFill>
              <a:srgbClr val="A1B8A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165"/>
            <p:cNvSpPr>
              <a:spLocks/>
            </p:cNvSpPr>
            <p:nvPr/>
          </p:nvSpPr>
          <p:spPr bwMode="auto">
            <a:xfrm>
              <a:off x="1293" y="6304"/>
              <a:ext cx="1637" cy="2721"/>
            </a:xfrm>
            <a:custGeom>
              <a:avLst/>
              <a:gdLst/>
              <a:ahLst/>
              <a:cxnLst>
                <a:cxn ang="0">
                  <a:pos x="20" y="2671"/>
                </a:cxn>
                <a:cxn ang="0">
                  <a:pos x="20" y="2351"/>
                </a:cxn>
                <a:cxn ang="0">
                  <a:pos x="20" y="2033"/>
                </a:cxn>
                <a:cxn ang="0">
                  <a:pos x="20" y="1716"/>
                </a:cxn>
                <a:cxn ang="0">
                  <a:pos x="20" y="1399"/>
                </a:cxn>
                <a:cxn ang="0">
                  <a:pos x="20" y="1079"/>
                </a:cxn>
                <a:cxn ang="0">
                  <a:pos x="20" y="765"/>
                </a:cxn>
                <a:cxn ang="0">
                  <a:pos x="20" y="444"/>
                </a:cxn>
                <a:cxn ang="0">
                  <a:pos x="20" y="130"/>
                </a:cxn>
                <a:cxn ang="0">
                  <a:pos x="54" y="110"/>
                </a:cxn>
                <a:cxn ang="0">
                  <a:pos x="84" y="90"/>
                </a:cxn>
                <a:cxn ang="0">
                  <a:pos x="107" y="64"/>
                </a:cxn>
                <a:cxn ang="0">
                  <a:pos x="131" y="40"/>
                </a:cxn>
                <a:cxn ang="0">
                  <a:pos x="151" y="17"/>
                </a:cxn>
                <a:cxn ang="0">
                  <a:pos x="174" y="4"/>
                </a:cxn>
                <a:cxn ang="0">
                  <a:pos x="201" y="0"/>
                </a:cxn>
                <a:cxn ang="0">
                  <a:pos x="235" y="14"/>
                </a:cxn>
                <a:cxn ang="0">
                  <a:pos x="272" y="44"/>
                </a:cxn>
                <a:cxn ang="0">
                  <a:pos x="319" y="100"/>
                </a:cxn>
                <a:cxn ang="0">
                  <a:pos x="369" y="177"/>
                </a:cxn>
                <a:cxn ang="0">
                  <a:pos x="429" y="277"/>
                </a:cxn>
                <a:cxn ang="0">
                  <a:pos x="486" y="394"/>
                </a:cxn>
                <a:cxn ang="0">
                  <a:pos x="543" y="534"/>
                </a:cxn>
                <a:cxn ang="0">
                  <a:pos x="590" y="691"/>
                </a:cxn>
                <a:cxn ang="0">
                  <a:pos x="637" y="865"/>
                </a:cxn>
                <a:cxn ang="0">
                  <a:pos x="678" y="1022"/>
                </a:cxn>
                <a:cxn ang="0">
                  <a:pos x="731" y="1145"/>
                </a:cxn>
                <a:cxn ang="0">
                  <a:pos x="792" y="1239"/>
                </a:cxn>
                <a:cxn ang="0">
                  <a:pos x="859" y="1316"/>
                </a:cxn>
                <a:cxn ang="0">
                  <a:pos x="919" y="1379"/>
                </a:cxn>
                <a:cxn ang="0">
                  <a:pos x="979" y="1442"/>
                </a:cxn>
                <a:cxn ang="0">
                  <a:pos x="1030" y="1513"/>
                </a:cxn>
                <a:cxn ang="0">
                  <a:pos x="1073" y="1603"/>
                </a:cxn>
                <a:cxn ang="0">
                  <a:pos x="1124" y="1703"/>
                </a:cxn>
                <a:cxn ang="0">
                  <a:pos x="1214" y="1816"/>
                </a:cxn>
                <a:cxn ang="0">
                  <a:pos x="1322" y="1933"/>
                </a:cxn>
                <a:cxn ang="0">
                  <a:pos x="1439" y="2050"/>
                </a:cxn>
                <a:cxn ang="0">
                  <a:pos x="1536" y="2160"/>
                </a:cxn>
                <a:cxn ang="0">
                  <a:pos x="1610" y="2264"/>
                </a:cxn>
                <a:cxn ang="0">
                  <a:pos x="1637" y="2351"/>
                </a:cxn>
                <a:cxn ang="0">
                  <a:pos x="1607" y="2421"/>
                </a:cxn>
                <a:cxn ang="0">
                  <a:pos x="1499" y="2471"/>
                </a:cxn>
                <a:cxn ang="0">
                  <a:pos x="1345" y="2524"/>
                </a:cxn>
                <a:cxn ang="0">
                  <a:pos x="1154" y="2571"/>
                </a:cxn>
                <a:cxn ang="0">
                  <a:pos x="943" y="2618"/>
                </a:cxn>
                <a:cxn ang="0">
                  <a:pos x="721" y="2654"/>
                </a:cxn>
                <a:cxn ang="0">
                  <a:pos x="520" y="2684"/>
                </a:cxn>
                <a:cxn ang="0">
                  <a:pos x="342" y="2704"/>
                </a:cxn>
                <a:cxn ang="0">
                  <a:pos x="211" y="2721"/>
                </a:cxn>
                <a:cxn ang="0">
                  <a:pos x="117" y="2721"/>
                </a:cxn>
                <a:cxn ang="0">
                  <a:pos x="57" y="2718"/>
                </a:cxn>
                <a:cxn ang="0">
                  <a:pos x="20" y="2708"/>
                </a:cxn>
                <a:cxn ang="0">
                  <a:pos x="7" y="2701"/>
                </a:cxn>
                <a:cxn ang="0">
                  <a:pos x="0" y="2688"/>
                </a:cxn>
                <a:cxn ang="0">
                  <a:pos x="7" y="2678"/>
                </a:cxn>
                <a:cxn ang="0">
                  <a:pos x="13" y="2671"/>
                </a:cxn>
                <a:cxn ang="0">
                  <a:pos x="20" y="2671"/>
                </a:cxn>
              </a:cxnLst>
              <a:rect l="0" t="0" r="r" b="b"/>
              <a:pathLst>
                <a:path w="1637" h="2721">
                  <a:moveTo>
                    <a:pt x="20" y="2671"/>
                  </a:moveTo>
                  <a:lnTo>
                    <a:pt x="20" y="2351"/>
                  </a:lnTo>
                  <a:lnTo>
                    <a:pt x="20" y="2033"/>
                  </a:lnTo>
                  <a:lnTo>
                    <a:pt x="20" y="1716"/>
                  </a:lnTo>
                  <a:lnTo>
                    <a:pt x="20" y="1399"/>
                  </a:lnTo>
                  <a:lnTo>
                    <a:pt x="20" y="1079"/>
                  </a:lnTo>
                  <a:lnTo>
                    <a:pt x="20" y="765"/>
                  </a:lnTo>
                  <a:lnTo>
                    <a:pt x="20" y="444"/>
                  </a:lnTo>
                  <a:lnTo>
                    <a:pt x="20" y="130"/>
                  </a:lnTo>
                  <a:lnTo>
                    <a:pt x="54" y="110"/>
                  </a:lnTo>
                  <a:lnTo>
                    <a:pt x="84" y="90"/>
                  </a:lnTo>
                  <a:lnTo>
                    <a:pt x="107" y="64"/>
                  </a:lnTo>
                  <a:lnTo>
                    <a:pt x="131" y="40"/>
                  </a:lnTo>
                  <a:lnTo>
                    <a:pt x="151" y="17"/>
                  </a:lnTo>
                  <a:lnTo>
                    <a:pt x="174" y="4"/>
                  </a:lnTo>
                  <a:lnTo>
                    <a:pt x="201" y="0"/>
                  </a:lnTo>
                  <a:lnTo>
                    <a:pt x="235" y="14"/>
                  </a:lnTo>
                  <a:lnTo>
                    <a:pt x="272" y="44"/>
                  </a:lnTo>
                  <a:lnTo>
                    <a:pt x="319" y="100"/>
                  </a:lnTo>
                  <a:lnTo>
                    <a:pt x="369" y="177"/>
                  </a:lnTo>
                  <a:lnTo>
                    <a:pt x="429" y="277"/>
                  </a:lnTo>
                  <a:lnTo>
                    <a:pt x="486" y="394"/>
                  </a:lnTo>
                  <a:lnTo>
                    <a:pt x="543" y="534"/>
                  </a:lnTo>
                  <a:lnTo>
                    <a:pt x="590" y="691"/>
                  </a:lnTo>
                  <a:lnTo>
                    <a:pt x="637" y="865"/>
                  </a:lnTo>
                  <a:lnTo>
                    <a:pt x="678" y="1022"/>
                  </a:lnTo>
                  <a:lnTo>
                    <a:pt x="731" y="1145"/>
                  </a:lnTo>
                  <a:lnTo>
                    <a:pt x="792" y="1239"/>
                  </a:lnTo>
                  <a:lnTo>
                    <a:pt x="859" y="1316"/>
                  </a:lnTo>
                  <a:lnTo>
                    <a:pt x="919" y="1379"/>
                  </a:lnTo>
                  <a:lnTo>
                    <a:pt x="979" y="1442"/>
                  </a:lnTo>
                  <a:lnTo>
                    <a:pt x="1030" y="1513"/>
                  </a:lnTo>
                  <a:lnTo>
                    <a:pt x="1073" y="1603"/>
                  </a:lnTo>
                  <a:lnTo>
                    <a:pt x="1124" y="1703"/>
                  </a:lnTo>
                  <a:lnTo>
                    <a:pt x="1214" y="1816"/>
                  </a:lnTo>
                  <a:lnTo>
                    <a:pt x="1322" y="1933"/>
                  </a:lnTo>
                  <a:lnTo>
                    <a:pt x="1439" y="2050"/>
                  </a:lnTo>
                  <a:lnTo>
                    <a:pt x="1536" y="2160"/>
                  </a:lnTo>
                  <a:lnTo>
                    <a:pt x="1610" y="2264"/>
                  </a:lnTo>
                  <a:lnTo>
                    <a:pt x="1637" y="2351"/>
                  </a:lnTo>
                  <a:lnTo>
                    <a:pt x="1607" y="2421"/>
                  </a:lnTo>
                  <a:lnTo>
                    <a:pt x="1499" y="2471"/>
                  </a:lnTo>
                  <a:lnTo>
                    <a:pt x="1345" y="2524"/>
                  </a:lnTo>
                  <a:lnTo>
                    <a:pt x="1154" y="2571"/>
                  </a:lnTo>
                  <a:lnTo>
                    <a:pt x="943" y="2618"/>
                  </a:lnTo>
                  <a:lnTo>
                    <a:pt x="721" y="2654"/>
                  </a:lnTo>
                  <a:lnTo>
                    <a:pt x="520" y="2684"/>
                  </a:lnTo>
                  <a:lnTo>
                    <a:pt x="342" y="2704"/>
                  </a:lnTo>
                  <a:lnTo>
                    <a:pt x="211" y="2721"/>
                  </a:lnTo>
                  <a:lnTo>
                    <a:pt x="117" y="2721"/>
                  </a:lnTo>
                  <a:lnTo>
                    <a:pt x="57" y="2718"/>
                  </a:lnTo>
                  <a:lnTo>
                    <a:pt x="20" y="2708"/>
                  </a:lnTo>
                  <a:lnTo>
                    <a:pt x="7" y="2701"/>
                  </a:lnTo>
                  <a:lnTo>
                    <a:pt x="0" y="2688"/>
                  </a:lnTo>
                  <a:lnTo>
                    <a:pt x="7" y="2678"/>
                  </a:lnTo>
                  <a:lnTo>
                    <a:pt x="13" y="2671"/>
                  </a:lnTo>
                  <a:lnTo>
                    <a:pt x="20" y="2671"/>
                  </a:lnTo>
                  <a:close/>
                </a:path>
              </a:pathLst>
            </a:custGeom>
            <a:solidFill>
              <a:srgbClr val="ABBFA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166"/>
            <p:cNvSpPr>
              <a:spLocks/>
            </p:cNvSpPr>
            <p:nvPr/>
          </p:nvSpPr>
          <p:spPr bwMode="auto">
            <a:xfrm>
              <a:off x="1296" y="6311"/>
              <a:ext cx="1516" cy="2714"/>
            </a:xfrm>
            <a:custGeom>
              <a:avLst/>
              <a:gdLst/>
              <a:ahLst/>
              <a:cxnLst>
                <a:cxn ang="0">
                  <a:pos x="17" y="2664"/>
                </a:cxn>
                <a:cxn ang="0">
                  <a:pos x="17" y="2344"/>
                </a:cxn>
                <a:cxn ang="0">
                  <a:pos x="17" y="2026"/>
                </a:cxn>
                <a:cxn ang="0">
                  <a:pos x="17" y="1709"/>
                </a:cxn>
                <a:cxn ang="0">
                  <a:pos x="17" y="1392"/>
                </a:cxn>
                <a:cxn ang="0">
                  <a:pos x="17" y="1075"/>
                </a:cxn>
                <a:cxn ang="0">
                  <a:pos x="17" y="761"/>
                </a:cxn>
                <a:cxn ang="0">
                  <a:pos x="17" y="444"/>
                </a:cxn>
                <a:cxn ang="0">
                  <a:pos x="17" y="134"/>
                </a:cxn>
                <a:cxn ang="0">
                  <a:pos x="47" y="113"/>
                </a:cxn>
                <a:cxn ang="0">
                  <a:pos x="74" y="90"/>
                </a:cxn>
                <a:cxn ang="0">
                  <a:pos x="98" y="63"/>
                </a:cxn>
                <a:cxn ang="0">
                  <a:pos x="121" y="40"/>
                </a:cxn>
                <a:cxn ang="0">
                  <a:pos x="141" y="17"/>
                </a:cxn>
                <a:cxn ang="0">
                  <a:pos x="161" y="7"/>
                </a:cxn>
                <a:cxn ang="0">
                  <a:pos x="185" y="0"/>
                </a:cxn>
                <a:cxn ang="0">
                  <a:pos x="218" y="13"/>
                </a:cxn>
                <a:cxn ang="0">
                  <a:pos x="248" y="40"/>
                </a:cxn>
                <a:cxn ang="0">
                  <a:pos x="292" y="97"/>
                </a:cxn>
                <a:cxn ang="0">
                  <a:pos x="342" y="174"/>
                </a:cxn>
                <a:cxn ang="0">
                  <a:pos x="396" y="274"/>
                </a:cxn>
                <a:cxn ang="0">
                  <a:pos x="446" y="394"/>
                </a:cxn>
                <a:cxn ang="0">
                  <a:pos x="500" y="534"/>
                </a:cxn>
                <a:cxn ang="0">
                  <a:pos x="547" y="691"/>
                </a:cxn>
                <a:cxn ang="0">
                  <a:pos x="587" y="868"/>
                </a:cxn>
                <a:cxn ang="0">
                  <a:pos x="624" y="1022"/>
                </a:cxn>
                <a:cxn ang="0">
                  <a:pos x="675" y="1145"/>
                </a:cxn>
                <a:cxn ang="0">
                  <a:pos x="732" y="1235"/>
                </a:cxn>
                <a:cxn ang="0">
                  <a:pos x="795" y="1312"/>
                </a:cxn>
                <a:cxn ang="0">
                  <a:pos x="852" y="1372"/>
                </a:cxn>
                <a:cxn ang="0">
                  <a:pos x="909" y="1435"/>
                </a:cxn>
                <a:cxn ang="0">
                  <a:pos x="956" y="1506"/>
                </a:cxn>
                <a:cxn ang="0">
                  <a:pos x="993" y="1596"/>
                </a:cxn>
                <a:cxn ang="0">
                  <a:pos x="1040" y="1699"/>
                </a:cxn>
                <a:cxn ang="0">
                  <a:pos x="1124" y="1813"/>
                </a:cxn>
                <a:cxn ang="0">
                  <a:pos x="1225" y="1930"/>
                </a:cxn>
                <a:cxn ang="0">
                  <a:pos x="1332" y="2046"/>
                </a:cxn>
                <a:cxn ang="0">
                  <a:pos x="1423" y="2153"/>
                </a:cxn>
                <a:cxn ang="0">
                  <a:pos x="1490" y="2257"/>
                </a:cxn>
                <a:cxn ang="0">
                  <a:pos x="1516" y="2344"/>
                </a:cxn>
                <a:cxn ang="0">
                  <a:pos x="1486" y="2414"/>
                </a:cxn>
                <a:cxn ang="0">
                  <a:pos x="1389" y="2464"/>
                </a:cxn>
                <a:cxn ang="0">
                  <a:pos x="1245" y="2517"/>
                </a:cxn>
                <a:cxn ang="0">
                  <a:pos x="1067" y="2564"/>
                </a:cxn>
                <a:cxn ang="0">
                  <a:pos x="869" y="2611"/>
                </a:cxn>
                <a:cxn ang="0">
                  <a:pos x="668" y="2647"/>
                </a:cxn>
                <a:cxn ang="0">
                  <a:pos x="477" y="2677"/>
                </a:cxn>
                <a:cxn ang="0">
                  <a:pos x="309" y="2697"/>
                </a:cxn>
                <a:cxn ang="0">
                  <a:pos x="188" y="2714"/>
                </a:cxn>
                <a:cxn ang="0">
                  <a:pos x="101" y="2714"/>
                </a:cxn>
                <a:cxn ang="0">
                  <a:pos x="47" y="2711"/>
                </a:cxn>
                <a:cxn ang="0">
                  <a:pos x="14" y="2701"/>
                </a:cxn>
                <a:cxn ang="0">
                  <a:pos x="0" y="2694"/>
                </a:cxn>
                <a:cxn ang="0">
                  <a:pos x="4" y="2671"/>
                </a:cxn>
                <a:cxn ang="0">
                  <a:pos x="17" y="2664"/>
                </a:cxn>
              </a:cxnLst>
              <a:rect l="0" t="0" r="r" b="b"/>
              <a:pathLst>
                <a:path w="1516" h="2714">
                  <a:moveTo>
                    <a:pt x="17" y="2664"/>
                  </a:moveTo>
                  <a:lnTo>
                    <a:pt x="17" y="2344"/>
                  </a:lnTo>
                  <a:lnTo>
                    <a:pt x="17" y="2026"/>
                  </a:lnTo>
                  <a:lnTo>
                    <a:pt x="17" y="1709"/>
                  </a:lnTo>
                  <a:lnTo>
                    <a:pt x="17" y="1392"/>
                  </a:lnTo>
                  <a:lnTo>
                    <a:pt x="17" y="1075"/>
                  </a:lnTo>
                  <a:lnTo>
                    <a:pt x="17" y="761"/>
                  </a:lnTo>
                  <a:lnTo>
                    <a:pt x="17" y="444"/>
                  </a:lnTo>
                  <a:lnTo>
                    <a:pt x="17" y="134"/>
                  </a:lnTo>
                  <a:lnTo>
                    <a:pt x="47" y="113"/>
                  </a:lnTo>
                  <a:lnTo>
                    <a:pt x="74" y="90"/>
                  </a:lnTo>
                  <a:lnTo>
                    <a:pt x="98" y="63"/>
                  </a:lnTo>
                  <a:lnTo>
                    <a:pt x="121" y="40"/>
                  </a:lnTo>
                  <a:lnTo>
                    <a:pt x="141" y="17"/>
                  </a:lnTo>
                  <a:lnTo>
                    <a:pt x="161" y="7"/>
                  </a:lnTo>
                  <a:lnTo>
                    <a:pt x="185" y="0"/>
                  </a:lnTo>
                  <a:lnTo>
                    <a:pt x="218" y="13"/>
                  </a:lnTo>
                  <a:lnTo>
                    <a:pt x="248" y="40"/>
                  </a:lnTo>
                  <a:lnTo>
                    <a:pt x="292" y="97"/>
                  </a:lnTo>
                  <a:lnTo>
                    <a:pt x="342" y="174"/>
                  </a:lnTo>
                  <a:lnTo>
                    <a:pt x="396" y="274"/>
                  </a:lnTo>
                  <a:lnTo>
                    <a:pt x="446" y="394"/>
                  </a:lnTo>
                  <a:lnTo>
                    <a:pt x="500" y="534"/>
                  </a:lnTo>
                  <a:lnTo>
                    <a:pt x="547" y="691"/>
                  </a:lnTo>
                  <a:lnTo>
                    <a:pt x="587" y="868"/>
                  </a:lnTo>
                  <a:lnTo>
                    <a:pt x="624" y="1022"/>
                  </a:lnTo>
                  <a:lnTo>
                    <a:pt x="675" y="1145"/>
                  </a:lnTo>
                  <a:lnTo>
                    <a:pt x="732" y="1235"/>
                  </a:lnTo>
                  <a:lnTo>
                    <a:pt x="795" y="1312"/>
                  </a:lnTo>
                  <a:lnTo>
                    <a:pt x="852" y="1372"/>
                  </a:lnTo>
                  <a:lnTo>
                    <a:pt x="909" y="1435"/>
                  </a:lnTo>
                  <a:lnTo>
                    <a:pt x="956" y="1506"/>
                  </a:lnTo>
                  <a:lnTo>
                    <a:pt x="993" y="1596"/>
                  </a:lnTo>
                  <a:lnTo>
                    <a:pt x="1040" y="1699"/>
                  </a:lnTo>
                  <a:lnTo>
                    <a:pt x="1124" y="1813"/>
                  </a:lnTo>
                  <a:lnTo>
                    <a:pt x="1225" y="1930"/>
                  </a:lnTo>
                  <a:lnTo>
                    <a:pt x="1332" y="2046"/>
                  </a:lnTo>
                  <a:lnTo>
                    <a:pt x="1423" y="2153"/>
                  </a:lnTo>
                  <a:lnTo>
                    <a:pt x="1490" y="2257"/>
                  </a:lnTo>
                  <a:lnTo>
                    <a:pt x="1516" y="2344"/>
                  </a:lnTo>
                  <a:lnTo>
                    <a:pt x="1486" y="2414"/>
                  </a:lnTo>
                  <a:lnTo>
                    <a:pt x="1389" y="2464"/>
                  </a:lnTo>
                  <a:lnTo>
                    <a:pt x="1245" y="2517"/>
                  </a:lnTo>
                  <a:lnTo>
                    <a:pt x="1067" y="2564"/>
                  </a:lnTo>
                  <a:lnTo>
                    <a:pt x="869" y="2611"/>
                  </a:lnTo>
                  <a:lnTo>
                    <a:pt x="668" y="2647"/>
                  </a:lnTo>
                  <a:lnTo>
                    <a:pt x="477" y="2677"/>
                  </a:lnTo>
                  <a:lnTo>
                    <a:pt x="309" y="2697"/>
                  </a:lnTo>
                  <a:lnTo>
                    <a:pt x="188" y="2714"/>
                  </a:lnTo>
                  <a:lnTo>
                    <a:pt x="101" y="2714"/>
                  </a:lnTo>
                  <a:lnTo>
                    <a:pt x="47" y="2711"/>
                  </a:lnTo>
                  <a:lnTo>
                    <a:pt x="14" y="2701"/>
                  </a:lnTo>
                  <a:lnTo>
                    <a:pt x="0" y="2694"/>
                  </a:lnTo>
                  <a:lnTo>
                    <a:pt x="4" y="2671"/>
                  </a:lnTo>
                  <a:lnTo>
                    <a:pt x="17" y="2664"/>
                  </a:lnTo>
                  <a:close/>
                </a:path>
              </a:pathLst>
            </a:custGeom>
            <a:solidFill>
              <a:srgbClr val="B5C7B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167"/>
            <p:cNvSpPr>
              <a:spLocks/>
            </p:cNvSpPr>
            <p:nvPr/>
          </p:nvSpPr>
          <p:spPr bwMode="auto">
            <a:xfrm>
              <a:off x="1300" y="6321"/>
              <a:ext cx="1395" cy="2704"/>
            </a:xfrm>
            <a:custGeom>
              <a:avLst/>
              <a:gdLst/>
              <a:ahLst/>
              <a:cxnLst>
                <a:cxn ang="0">
                  <a:pos x="13" y="2654"/>
                </a:cxn>
                <a:cxn ang="0">
                  <a:pos x="13" y="2337"/>
                </a:cxn>
                <a:cxn ang="0">
                  <a:pos x="13" y="2020"/>
                </a:cxn>
                <a:cxn ang="0">
                  <a:pos x="13" y="1703"/>
                </a:cxn>
                <a:cxn ang="0">
                  <a:pos x="13" y="1389"/>
                </a:cxn>
                <a:cxn ang="0">
                  <a:pos x="13" y="1072"/>
                </a:cxn>
                <a:cxn ang="0">
                  <a:pos x="13" y="758"/>
                </a:cxn>
                <a:cxn ang="0">
                  <a:pos x="13" y="441"/>
                </a:cxn>
                <a:cxn ang="0">
                  <a:pos x="13" y="127"/>
                </a:cxn>
                <a:cxn ang="0">
                  <a:pos x="40" y="107"/>
                </a:cxn>
                <a:cxn ang="0">
                  <a:pos x="67" y="87"/>
                </a:cxn>
                <a:cxn ang="0">
                  <a:pos x="87" y="60"/>
                </a:cxn>
                <a:cxn ang="0">
                  <a:pos x="107" y="37"/>
                </a:cxn>
                <a:cxn ang="0">
                  <a:pos x="124" y="13"/>
                </a:cxn>
                <a:cxn ang="0">
                  <a:pos x="144" y="3"/>
                </a:cxn>
                <a:cxn ang="0">
                  <a:pos x="167" y="0"/>
                </a:cxn>
                <a:cxn ang="0">
                  <a:pos x="194" y="13"/>
                </a:cxn>
                <a:cxn ang="0">
                  <a:pos x="224" y="40"/>
                </a:cxn>
                <a:cxn ang="0">
                  <a:pos x="268" y="97"/>
                </a:cxn>
                <a:cxn ang="0">
                  <a:pos x="315" y="174"/>
                </a:cxn>
                <a:cxn ang="0">
                  <a:pos x="365" y="274"/>
                </a:cxn>
                <a:cxn ang="0">
                  <a:pos x="412" y="391"/>
                </a:cxn>
                <a:cxn ang="0">
                  <a:pos x="459" y="527"/>
                </a:cxn>
                <a:cxn ang="0">
                  <a:pos x="499" y="684"/>
                </a:cxn>
                <a:cxn ang="0">
                  <a:pos x="536" y="858"/>
                </a:cxn>
                <a:cxn ang="0">
                  <a:pos x="570" y="1015"/>
                </a:cxn>
                <a:cxn ang="0">
                  <a:pos x="617" y="1135"/>
                </a:cxn>
                <a:cxn ang="0">
                  <a:pos x="671" y="1229"/>
                </a:cxn>
                <a:cxn ang="0">
                  <a:pos x="728" y="1302"/>
                </a:cxn>
                <a:cxn ang="0">
                  <a:pos x="778" y="1365"/>
                </a:cxn>
                <a:cxn ang="0">
                  <a:pos x="832" y="1429"/>
                </a:cxn>
                <a:cxn ang="0">
                  <a:pos x="872" y="1499"/>
                </a:cxn>
                <a:cxn ang="0">
                  <a:pos x="909" y="1589"/>
                </a:cxn>
                <a:cxn ang="0">
                  <a:pos x="952" y="1689"/>
                </a:cxn>
                <a:cxn ang="0">
                  <a:pos x="1029" y="1803"/>
                </a:cxn>
                <a:cxn ang="0">
                  <a:pos x="1123" y="1920"/>
                </a:cxn>
                <a:cxn ang="0">
                  <a:pos x="1224" y="2040"/>
                </a:cxn>
                <a:cxn ang="0">
                  <a:pos x="1308" y="2147"/>
                </a:cxn>
                <a:cxn ang="0">
                  <a:pos x="1372" y="2250"/>
                </a:cxn>
                <a:cxn ang="0">
                  <a:pos x="1395" y="2337"/>
                </a:cxn>
                <a:cxn ang="0">
                  <a:pos x="1368" y="2404"/>
                </a:cxn>
                <a:cxn ang="0">
                  <a:pos x="1278" y="2454"/>
                </a:cxn>
                <a:cxn ang="0">
                  <a:pos x="1147" y="2507"/>
                </a:cxn>
                <a:cxn ang="0">
                  <a:pos x="979" y="2554"/>
                </a:cxn>
                <a:cxn ang="0">
                  <a:pos x="798" y="2601"/>
                </a:cxn>
                <a:cxn ang="0">
                  <a:pos x="610" y="2637"/>
                </a:cxn>
                <a:cxn ang="0">
                  <a:pos x="436" y="2667"/>
                </a:cxn>
                <a:cxn ang="0">
                  <a:pos x="281" y="2687"/>
                </a:cxn>
                <a:cxn ang="0">
                  <a:pos x="171" y="2704"/>
                </a:cxn>
                <a:cxn ang="0">
                  <a:pos x="90" y="2704"/>
                </a:cxn>
                <a:cxn ang="0">
                  <a:pos x="40" y="2701"/>
                </a:cxn>
                <a:cxn ang="0">
                  <a:pos x="10" y="2691"/>
                </a:cxn>
                <a:cxn ang="0">
                  <a:pos x="0" y="2684"/>
                </a:cxn>
                <a:cxn ang="0">
                  <a:pos x="0" y="2661"/>
                </a:cxn>
                <a:cxn ang="0">
                  <a:pos x="13" y="2654"/>
                </a:cxn>
              </a:cxnLst>
              <a:rect l="0" t="0" r="r" b="b"/>
              <a:pathLst>
                <a:path w="1395" h="2704">
                  <a:moveTo>
                    <a:pt x="13" y="2654"/>
                  </a:moveTo>
                  <a:lnTo>
                    <a:pt x="13" y="2337"/>
                  </a:lnTo>
                  <a:lnTo>
                    <a:pt x="13" y="2020"/>
                  </a:lnTo>
                  <a:lnTo>
                    <a:pt x="13" y="1703"/>
                  </a:lnTo>
                  <a:lnTo>
                    <a:pt x="13" y="1389"/>
                  </a:lnTo>
                  <a:lnTo>
                    <a:pt x="13" y="1072"/>
                  </a:lnTo>
                  <a:lnTo>
                    <a:pt x="13" y="758"/>
                  </a:lnTo>
                  <a:lnTo>
                    <a:pt x="13" y="441"/>
                  </a:lnTo>
                  <a:lnTo>
                    <a:pt x="13" y="127"/>
                  </a:lnTo>
                  <a:lnTo>
                    <a:pt x="40" y="107"/>
                  </a:lnTo>
                  <a:lnTo>
                    <a:pt x="67" y="87"/>
                  </a:lnTo>
                  <a:lnTo>
                    <a:pt x="87" y="60"/>
                  </a:lnTo>
                  <a:lnTo>
                    <a:pt x="107" y="37"/>
                  </a:lnTo>
                  <a:lnTo>
                    <a:pt x="124" y="13"/>
                  </a:lnTo>
                  <a:lnTo>
                    <a:pt x="144" y="3"/>
                  </a:lnTo>
                  <a:lnTo>
                    <a:pt x="167" y="0"/>
                  </a:lnTo>
                  <a:lnTo>
                    <a:pt x="194" y="13"/>
                  </a:lnTo>
                  <a:lnTo>
                    <a:pt x="224" y="40"/>
                  </a:lnTo>
                  <a:lnTo>
                    <a:pt x="268" y="97"/>
                  </a:lnTo>
                  <a:lnTo>
                    <a:pt x="315" y="174"/>
                  </a:lnTo>
                  <a:lnTo>
                    <a:pt x="365" y="274"/>
                  </a:lnTo>
                  <a:lnTo>
                    <a:pt x="412" y="391"/>
                  </a:lnTo>
                  <a:lnTo>
                    <a:pt x="459" y="527"/>
                  </a:lnTo>
                  <a:lnTo>
                    <a:pt x="499" y="684"/>
                  </a:lnTo>
                  <a:lnTo>
                    <a:pt x="536" y="858"/>
                  </a:lnTo>
                  <a:lnTo>
                    <a:pt x="570" y="1015"/>
                  </a:lnTo>
                  <a:lnTo>
                    <a:pt x="617" y="1135"/>
                  </a:lnTo>
                  <a:lnTo>
                    <a:pt x="671" y="1229"/>
                  </a:lnTo>
                  <a:lnTo>
                    <a:pt x="728" y="1302"/>
                  </a:lnTo>
                  <a:lnTo>
                    <a:pt x="778" y="1365"/>
                  </a:lnTo>
                  <a:lnTo>
                    <a:pt x="832" y="1429"/>
                  </a:lnTo>
                  <a:lnTo>
                    <a:pt x="872" y="1499"/>
                  </a:lnTo>
                  <a:lnTo>
                    <a:pt x="909" y="1589"/>
                  </a:lnTo>
                  <a:lnTo>
                    <a:pt x="952" y="1689"/>
                  </a:lnTo>
                  <a:lnTo>
                    <a:pt x="1029" y="1803"/>
                  </a:lnTo>
                  <a:lnTo>
                    <a:pt x="1123" y="1920"/>
                  </a:lnTo>
                  <a:lnTo>
                    <a:pt x="1224" y="2040"/>
                  </a:lnTo>
                  <a:lnTo>
                    <a:pt x="1308" y="2147"/>
                  </a:lnTo>
                  <a:lnTo>
                    <a:pt x="1372" y="2250"/>
                  </a:lnTo>
                  <a:lnTo>
                    <a:pt x="1395" y="2337"/>
                  </a:lnTo>
                  <a:lnTo>
                    <a:pt x="1368" y="2404"/>
                  </a:lnTo>
                  <a:lnTo>
                    <a:pt x="1278" y="2454"/>
                  </a:lnTo>
                  <a:lnTo>
                    <a:pt x="1147" y="2507"/>
                  </a:lnTo>
                  <a:lnTo>
                    <a:pt x="979" y="2554"/>
                  </a:lnTo>
                  <a:lnTo>
                    <a:pt x="798" y="2601"/>
                  </a:lnTo>
                  <a:lnTo>
                    <a:pt x="610" y="2637"/>
                  </a:lnTo>
                  <a:lnTo>
                    <a:pt x="436" y="2667"/>
                  </a:lnTo>
                  <a:lnTo>
                    <a:pt x="281" y="2687"/>
                  </a:lnTo>
                  <a:lnTo>
                    <a:pt x="171" y="2704"/>
                  </a:lnTo>
                  <a:lnTo>
                    <a:pt x="90" y="2704"/>
                  </a:lnTo>
                  <a:lnTo>
                    <a:pt x="40" y="2701"/>
                  </a:lnTo>
                  <a:lnTo>
                    <a:pt x="10" y="2691"/>
                  </a:lnTo>
                  <a:lnTo>
                    <a:pt x="0" y="2684"/>
                  </a:lnTo>
                  <a:lnTo>
                    <a:pt x="0" y="2661"/>
                  </a:lnTo>
                  <a:lnTo>
                    <a:pt x="13" y="2654"/>
                  </a:lnTo>
                  <a:close/>
                </a:path>
              </a:pathLst>
            </a:custGeom>
            <a:solidFill>
              <a:srgbClr val="BFCFB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168"/>
            <p:cNvSpPr>
              <a:spLocks/>
            </p:cNvSpPr>
            <p:nvPr/>
          </p:nvSpPr>
          <p:spPr bwMode="auto">
            <a:xfrm>
              <a:off x="1300" y="6324"/>
              <a:ext cx="1274" cy="2701"/>
            </a:xfrm>
            <a:custGeom>
              <a:avLst/>
              <a:gdLst/>
              <a:ahLst/>
              <a:cxnLst>
                <a:cxn ang="0">
                  <a:pos x="10" y="2651"/>
                </a:cxn>
                <a:cxn ang="0">
                  <a:pos x="10" y="2334"/>
                </a:cxn>
                <a:cxn ang="0">
                  <a:pos x="10" y="2020"/>
                </a:cxn>
                <a:cxn ang="0">
                  <a:pos x="10" y="1703"/>
                </a:cxn>
                <a:cxn ang="0">
                  <a:pos x="10" y="1389"/>
                </a:cxn>
                <a:cxn ang="0">
                  <a:pos x="10" y="1072"/>
                </a:cxn>
                <a:cxn ang="0">
                  <a:pos x="10" y="758"/>
                </a:cxn>
                <a:cxn ang="0">
                  <a:pos x="10" y="441"/>
                </a:cxn>
                <a:cxn ang="0">
                  <a:pos x="10" y="131"/>
                </a:cxn>
                <a:cxn ang="0">
                  <a:pos x="33" y="110"/>
                </a:cxn>
                <a:cxn ang="0">
                  <a:pos x="57" y="90"/>
                </a:cxn>
                <a:cxn ang="0">
                  <a:pos x="77" y="64"/>
                </a:cxn>
                <a:cxn ang="0">
                  <a:pos x="97" y="40"/>
                </a:cxn>
                <a:cxn ang="0">
                  <a:pos x="110" y="17"/>
                </a:cxn>
                <a:cxn ang="0">
                  <a:pos x="130" y="4"/>
                </a:cxn>
                <a:cxn ang="0">
                  <a:pos x="151" y="0"/>
                </a:cxn>
                <a:cxn ang="0">
                  <a:pos x="177" y="14"/>
                </a:cxn>
                <a:cxn ang="0">
                  <a:pos x="204" y="40"/>
                </a:cxn>
                <a:cxn ang="0">
                  <a:pos x="241" y="97"/>
                </a:cxn>
                <a:cxn ang="0">
                  <a:pos x="281" y="174"/>
                </a:cxn>
                <a:cxn ang="0">
                  <a:pos x="328" y="274"/>
                </a:cxn>
                <a:cxn ang="0">
                  <a:pos x="372" y="391"/>
                </a:cxn>
                <a:cxn ang="0">
                  <a:pos x="419" y="528"/>
                </a:cxn>
                <a:cxn ang="0">
                  <a:pos x="456" y="685"/>
                </a:cxn>
                <a:cxn ang="0">
                  <a:pos x="493" y="858"/>
                </a:cxn>
                <a:cxn ang="0">
                  <a:pos x="523" y="1015"/>
                </a:cxn>
                <a:cxn ang="0">
                  <a:pos x="567" y="1135"/>
                </a:cxn>
                <a:cxn ang="0">
                  <a:pos x="613" y="1229"/>
                </a:cxn>
                <a:cxn ang="0">
                  <a:pos x="667" y="1306"/>
                </a:cxn>
                <a:cxn ang="0">
                  <a:pos x="714" y="1366"/>
                </a:cxn>
                <a:cxn ang="0">
                  <a:pos x="761" y="1429"/>
                </a:cxn>
                <a:cxn ang="0">
                  <a:pos x="801" y="1496"/>
                </a:cxn>
                <a:cxn ang="0">
                  <a:pos x="835" y="1586"/>
                </a:cxn>
                <a:cxn ang="0">
                  <a:pos x="872" y="1690"/>
                </a:cxn>
                <a:cxn ang="0">
                  <a:pos x="942" y="1803"/>
                </a:cxn>
                <a:cxn ang="0">
                  <a:pos x="1026" y="1920"/>
                </a:cxn>
                <a:cxn ang="0">
                  <a:pos x="1117" y="2037"/>
                </a:cxn>
                <a:cxn ang="0">
                  <a:pos x="1194" y="2147"/>
                </a:cxn>
                <a:cxn ang="0">
                  <a:pos x="1254" y="2247"/>
                </a:cxn>
                <a:cxn ang="0">
                  <a:pos x="1274" y="2334"/>
                </a:cxn>
                <a:cxn ang="0">
                  <a:pos x="1251" y="2401"/>
                </a:cxn>
                <a:cxn ang="0">
                  <a:pos x="1167" y="2451"/>
                </a:cxn>
                <a:cxn ang="0">
                  <a:pos x="1046" y="2504"/>
                </a:cxn>
                <a:cxn ang="0">
                  <a:pos x="895" y="2551"/>
                </a:cxn>
                <a:cxn ang="0">
                  <a:pos x="731" y="2598"/>
                </a:cxn>
                <a:cxn ang="0">
                  <a:pos x="560" y="2634"/>
                </a:cxn>
                <a:cxn ang="0">
                  <a:pos x="399" y="2664"/>
                </a:cxn>
                <a:cxn ang="0">
                  <a:pos x="258" y="2684"/>
                </a:cxn>
                <a:cxn ang="0">
                  <a:pos x="157" y="2701"/>
                </a:cxn>
                <a:cxn ang="0">
                  <a:pos x="83" y="2701"/>
                </a:cxn>
                <a:cxn ang="0">
                  <a:pos x="40" y="2698"/>
                </a:cxn>
                <a:cxn ang="0">
                  <a:pos x="10" y="2688"/>
                </a:cxn>
                <a:cxn ang="0">
                  <a:pos x="0" y="2681"/>
                </a:cxn>
                <a:cxn ang="0">
                  <a:pos x="0" y="2658"/>
                </a:cxn>
                <a:cxn ang="0">
                  <a:pos x="10" y="2651"/>
                </a:cxn>
              </a:cxnLst>
              <a:rect l="0" t="0" r="r" b="b"/>
              <a:pathLst>
                <a:path w="1274" h="2701">
                  <a:moveTo>
                    <a:pt x="10" y="2651"/>
                  </a:moveTo>
                  <a:lnTo>
                    <a:pt x="10" y="2334"/>
                  </a:lnTo>
                  <a:lnTo>
                    <a:pt x="10" y="2020"/>
                  </a:lnTo>
                  <a:lnTo>
                    <a:pt x="10" y="1703"/>
                  </a:lnTo>
                  <a:lnTo>
                    <a:pt x="10" y="1389"/>
                  </a:lnTo>
                  <a:lnTo>
                    <a:pt x="10" y="1072"/>
                  </a:lnTo>
                  <a:lnTo>
                    <a:pt x="10" y="758"/>
                  </a:lnTo>
                  <a:lnTo>
                    <a:pt x="10" y="441"/>
                  </a:lnTo>
                  <a:lnTo>
                    <a:pt x="10" y="131"/>
                  </a:lnTo>
                  <a:lnTo>
                    <a:pt x="33" y="110"/>
                  </a:lnTo>
                  <a:lnTo>
                    <a:pt x="57" y="90"/>
                  </a:lnTo>
                  <a:lnTo>
                    <a:pt x="77" y="64"/>
                  </a:lnTo>
                  <a:lnTo>
                    <a:pt x="97" y="40"/>
                  </a:lnTo>
                  <a:lnTo>
                    <a:pt x="110" y="17"/>
                  </a:lnTo>
                  <a:lnTo>
                    <a:pt x="130" y="4"/>
                  </a:lnTo>
                  <a:lnTo>
                    <a:pt x="151" y="0"/>
                  </a:lnTo>
                  <a:lnTo>
                    <a:pt x="177" y="14"/>
                  </a:lnTo>
                  <a:lnTo>
                    <a:pt x="204" y="40"/>
                  </a:lnTo>
                  <a:lnTo>
                    <a:pt x="241" y="97"/>
                  </a:lnTo>
                  <a:lnTo>
                    <a:pt x="281" y="174"/>
                  </a:lnTo>
                  <a:lnTo>
                    <a:pt x="328" y="274"/>
                  </a:lnTo>
                  <a:lnTo>
                    <a:pt x="372" y="391"/>
                  </a:lnTo>
                  <a:lnTo>
                    <a:pt x="419" y="528"/>
                  </a:lnTo>
                  <a:lnTo>
                    <a:pt x="456" y="685"/>
                  </a:lnTo>
                  <a:lnTo>
                    <a:pt x="493" y="858"/>
                  </a:lnTo>
                  <a:lnTo>
                    <a:pt x="523" y="1015"/>
                  </a:lnTo>
                  <a:lnTo>
                    <a:pt x="567" y="1135"/>
                  </a:lnTo>
                  <a:lnTo>
                    <a:pt x="613" y="1229"/>
                  </a:lnTo>
                  <a:lnTo>
                    <a:pt x="667" y="1306"/>
                  </a:lnTo>
                  <a:lnTo>
                    <a:pt x="714" y="1366"/>
                  </a:lnTo>
                  <a:lnTo>
                    <a:pt x="761" y="1429"/>
                  </a:lnTo>
                  <a:lnTo>
                    <a:pt x="801" y="1496"/>
                  </a:lnTo>
                  <a:lnTo>
                    <a:pt x="835" y="1586"/>
                  </a:lnTo>
                  <a:lnTo>
                    <a:pt x="872" y="1690"/>
                  </a:lnTo>
                  <a:lnTo>
                    <a:pt x="942" y="1803"/>
                  </a:lnTo>
                  <a:lnTo>
                    <a:pt x="1026" y="1920"/>
                  </a:lnTo>
                  <a:lnTo>
                    <a:pt x="1117" y="2037"/>
                  </a:lnTo>
                  <a:lnTo>
                    <a:pt x="1194" y="2147"/>
                  </a:lnTo>
                  <a:lnTo>
                    <a:pt x="1254" y="2247"/>
                  </a:lnTo>
                  <a:lnTo>
                    <a:pt x="1274" y="2334"/>
                  </a:lnTo>
                  <a:lnTo>
                    <a:pt x="1251" y="2401"/>
                  </a:lnTo>
                  <a:lnTo>
                    <a:pt x="1167" y="2451"/>
                  </a:lnTo>
                  <a:lnTo>
                    <a:pt x="1046" y="2504"/>
                  </a:lnTo>
                  <a:lnTo>
                    <a:pt x="895" y="2551"/>
                  </a:lnTo>
                  <a:lnTo>
                    <a:pt x="731" y="2598"/>
                  </a:lnTo>
                  <a:lnTo>
                    <a:pt x="560" y="2634"/>
                  </a:lnTo>
                  <a:lnTo>
                    <a:pt x="399" y="2664"/>
                  </a:lnTo>
                  <a:lnTo>
                    <a:pt x="258" y="2684"/>
                  </a:lnTo>
                  <a:lnTo>
                    <a:pt x="157" y="2701"/>
                  </a:lnTo>
                  <a:lnTo>
                    <a:pt x="83" y="2701"/>
                  </a:lnTo>
                  <a:lnTo>
                    <a:pt x="40" y="2698"/>
                  </a:lnTo>
                  <a:lnTo>
                    <a:pt x="10" y="2688"/>
                  </a:lnTo>
                  <a:lnTo>
                    <a:pt x="0" y="2681"/>
                  </a:lnTo>
                  <a:lnTo>
                    <a:pt x="0" y="2658"/>
                  </a:lnTo>
                  <a:lnTo>
                    <a:pt x="10" y="2651"/>
                  </a:lnTo>
                  <a:close/>
                </a:path>
              </a:pathLst>
            </a:custGeom>
            <a:solidFill>
              <a:srgbClr val="C9D6C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169"/>
            <p:cNvSpPr>
              <a:spLocks/>
            </p:cNvSpPr>
            <p:nvPr/>
          </p:nvSpPr>
          <p:spPr bwMode="auto">
            <a:xfrm>
              <a:off x="1300" y="6328"/>
              <a:ext cx="1157" cy="2697"/>
            </a:xfrm>
            <a:custGeom>
              <a:avLst/>
              <a:gdLst/>
              <a:ahLst/>
              <a:cxnLst>
                <a:cxn ang="0">
                  <a:pos x="10" y="2647"/>
                </a:cxn>
                <a:cxn ang="0">
                  <a:pos x="10" y="2330"/>
                </a:cxn>
                <a:cxn ang="0">
                  <a:pos x="10" y="2016"/>
                </a:cxn>
                <a:cxn ang="0">
                  <a:pos x="10" y="1702"/>
                </a:cxn>
                <a:cxn ang="0">
                  <a:pos x="10" y="1388"/>
                </a:cxn>
                <a:cxn ang="0">
                  <a:pos x="10" y="1071"/>
                </a:cxn>
                <a:cxn ang="0">
                  <a:pos x="10" y="761"/>
                </a:cxn>
                <a:cxn ang="0">
                  <a:pos x="10" y="444"/>
                </a:cxn>
                <a:cxn ang="0">
                  <a:pos x="10" y="133"/>
                </a:cxn>
                <a:cxn ang="0">
                  <a:pos x="30" y="113"/>
                </a:cxn>
                <a:cxn ang="0">
                  <a:pos x="53" y="90"/>
                </a:cxn>
                <a:cxn ang="0">
                  <a:pos x="70" y="63"/>
                </a:cxn>
                <a:cxn ang="0">
                  <a:pos x="87" y="40"/>
                </a:cxn>
                <a:cxn ang="0">
                  <a:pos x="100" y="16"/>
                </a:cxn>
                <a:cxn ang="0">
                  <a:pos x="117" y="6"/>
                </a:cxn>
                <a:cxn ang="0">
                  <a:pos x="137" y="0"/>
                </a:cxn>
                <a:cxn ang="0">
                  <a:pos x="161" y="13"/>
                </a:cxn>
                <a:cxn ang="0">
                  <a:pos x="184" y="43"/>
                </a:cxn>
                <a:cxn ang="0">
                  <a:pos x="218" y="96"/>
                </a:cxn>
                <a:cxn ang="0">
                  <a:pos x="258" y="173"/>
                </a:cxn>
                <a:cxn ang="0">
                  <a:pos x="298" y="273"/>
                </a:cxn>
                <a:cxn ang="0">
                  <a:pos x="335" y="390"/>
                </a:cxn>
                <a:cxn ang="0">
                  <a:pos x="375" y="530"/>
                </a:cxn>
                <a:cxn ang="0">
                  <a:pos x="412" y="684"/>
                </a:cxn>
                <a:cxn ang="0">
                  <a:pos x="446" y="858"/>
                </a:cxn>
                <a:cxn ang="0">
                  <a:pos x="473" y="1015"/>
                </a:cxn>
                <a:cxn ang="0">
                  <a:pos x="513" y="1135"/>
                </a:cxn>
                <a:cxn ang="0">
                  <a:pos x="556" y="1228"/>
                </a:cxn>
                <a:cxn ang="0">
                  <a:pos x="603" y="1302"/>
                </a:cxn>
                <a:cxn ang="0">
                  <a:pos x="647" y="1365"/>
                </a:cxn>
                <a:cxn ang="0">
                  <a:pos x="691" y="1429"/>
                </a:cxn>
                <a:cxn ang="0">
                  <a:pos x="728" y="1499"/>
                </a:cxn>
                <a:cxn ang="0">
                  <a:pos x="754" y="1589"/>
                </a:cxn>
                <a:cxn ang="0">
                  <a:pos x="788" y="1689"/>
                </a:cxn>
                <a:cxn ang="0">
                  <a:pos x="855" y="1802"/>
                </a:cxn>
                <a:cxn ang="0">
                  <a:pos x="932" y="1919"/>
                </a:cxn>
                <a:cxn ang="0">
                  <a:pos x="1016" y="2036"/>
                </a:cxn>
                <a:cxn ang="0">
                  <a:pos x="1086" y="2143"/>
                </a:cxn>
                <a:cxn ang="0">
                  <a:pos x="1137" y="2243"/>
                </a:cxn>
                <a:cxn ang="0">
                  <a:pos x="1157" y="2330"/>
                </a:cxn>
                <a:cxn ang="0">
                  <a:pos x="1137" y="2397"/>
                </a:cxn>
                <a:cxn ang="0">
                  <a:pos x="1063" y="2447"/>
                </a:cxn>
                <a:cxn ang="0">
                  <a:pos x="949" y="2500"/>
                </a:cxn>
                <a:cxn ang="0">
                  <a:pos x="811" y="2547"/>
                </a:cxn>
                <a:cxn ang="0">
                  <a:pos x="664" y="2594"/>
                </a:cxn>
                <a:cxn ang="0">
                  <a:pos x="506" y="2630"/>
                </a:cxn>
                <a:cxn ang="0">
                  <a:pos x="362" y="2660"/>
                </a:cxn>
                <a:cxn ang="0">
                  <a:pos x="234" y="2680"/>
                </a:cxn>
                <a:cxn ang="0">
                  <a:pos x="144" y="2697"/>
                </a:cxn>
                <a:cxn ang="0">
                  <a:pos x="77" y="2697"/>
                </a:cxn>
                <a:cxn ang="0">
                  <a:pos x="33" y="2694"/>
                </a:cxn>
                <a:cxn ang="0">
                  <a:pos x="10" y="2684"/>
                </a:cxn>
                <a:cxn ang="0">
                  <a:pos x="0" y="2677"/>
                </a:cxn>
                <a:cxn ang="0">
                  <a:pos x="0" y="2654"/>
                </a:cxn>
                <a:cxn ang="0">
                  <a:pos x="10" y="2647"/>
                </a:cxn>
              </a:cxnLst>
              <a:rect l="0" t="0" r="r" b="b"/>
              <a:pathLst>
                <a:path w="1157" h="2697">
                  <a:moveTo>
                    <a:pt x="10" y="2647"/>
                  </a:moveTo>
                  <a:lnTo>
                    <a:pt x="10" y="2330"/>
                  </a:lnTo>
                  <a:lnTo>
                    <a:pt x="10" y="2016"/>
                  </a:lnTo>
                  <a:lnTo>
                    <a:pt x="10" y="1702"/>
                  </a:lnTo>
                  <a:lnTo>
                    <a:pt x="10" y="1388"/>
                  </a:lnTo>
                  <a:lnTo>
                    <a:pt x="10" y="1071"/>
                  </a:lnTo>
                  <a:lnTo>
                    <a:pt x="10" y="761"/>
                  </a:lnTo>
                  <a:lnTo>
                    <a:pt x="10" y="444"/>
                  </a:lnTo>
                  <a:lnTo>
                    <a:pt x="10" y="133"/>
                  </a:lnTo>
                  <a:lnTo>
                    <a:pt x="30" y="113"/>
                  </a:lnTo>
                  <a:lnTo>
                    <a:pt x="53" y="90"/>
                  </a:lnTo>
                  <a:lnTo>
                    <a:pt x="70" y="63"/>
                  </a:lnTo>
                  <a:lnTo>
                    <a:pt x="87" y="40"/>
                  </a:lnTo>
                  <a:lnTo>
                    <a:pt x="100" y="16"/>
                  </a:lnTo>
                  <a:lnTo>
                    <a:pt x="117" y="6"/>
                  </a:lnTo>
                  <a:lnTo>
                    <a:pt x="137" y="0"/>
                  </a:lnTo>
                  <a:lnTo>
                    <a:pt x="161" y="13"/>
                  </a:lnTo>
                  <a:lnTo>
                    <a:pt x="184" y="43"/>
                  </a:lnTo>
                  <a:lnTo>
                    <a:pt x="218" y="96"/>
                  </a:lnTo>
                  <a:lnTo>
                    <a:pt x="258" y="173"/>
                  </a:lnTo>
                  <a:lnTo>
                    <a:pt x="298" y="273"/>
                  </a:lnTo>
                  <a:lnTo>
                    <a:pt x="335" y="390"/>
                  </a:lnTo>
                  <a:lnTo>
                    <a:pt x="375" y="530"/>
                  </a:lnTo>
                  <a:lnTo>
                    <a:pt x="412" y="684"/>
                  </a:lnTo>
                  <a:lnTo>
                    <a:pt x="446" y="858"/>
                  </a:lnTo>
                  <a:lnTo>
                    <a:pt x="473" y="1015"/>
                  </a:lnTo>
                  <a:lnTo>
                    <a:pt x="513" y="1135"/>
                  </a:lnTo>
                  <a:lnTo>
                    <a:pt x="556" y="1228"/>
                  </a:lnTo>
                  <a:lnTo>
                    <a:pt x="603" y="1302"/>
                  </a:lnTo>
                  <a:lnTo>
                    <a:pt x="647" y="1365"/>
                  </a:lnTo>
                  <a:lnTo>
                    <a:pt x="691" y="1429"/>
                  </a:lnTo>
                  <a:lnTo>
                    <a:pt x="728" y="1499"/>
                  </a:lnTo>
                  <a:lnTo>
                    <a:pt x="754" y="1589"/>
                  </a:lnTo>
                  <a:lnTo>
                    <a:pt x="788" y="1689"/>
                  </a:lnTo>
                  <a:lnTo>
                    <a:pt x="855" y="1802"/>
                  </a:lnTo>
                  <a:lnTo>
                    <a:pt x="932" y="1919"/>
                  </a:lnTo>
                  <a:lnTo>
                    <a:pt x="1016" y="2036"/>
                  </a:lnTo>
                  <a:lnTo>
                    <a:pt x="1086" y="2143"/>
                  </a:lnTo>
                  <a:lnTo>
                    <a:pt x="1137" y="2243"/>
                  </a:lnTo>
                  <a:lnTo>
                    <a:pt x="1157" y="2330"/>
                  </a:lnTo>
                  <a:lnTo>
                    <a:pt x="1137" y="2397"/>
                  </a:lnTo>
                  <a:lnTo>
                    <a:pt x="1063" y="2447"/>
                  </a:lnTo>
                  <a:lnTo>
                    <a:pt x="949" y="2500"/>
                  </a:lnTo>
                  <a:lnTo>
                    <a:pt x="811" y="2547"/>
                  </a:lnTo>
                  <a:lnTo>
                    <a:pt x="664" y="2594"/>
                  </a:lnTo>
                  <a:lnTo>
                    <a:pt x="506" y="2630"/>
                  </a:lnTo>
                  <a:lnTo>
                    <a:pt x="362" y="2660"/>
                  </a:lnTo>
                  <a:lnTo>
                    <a:pt x="234" y="2680"/>
                  </a:lnTo>
                  <a:lnTo>
                    <a:pt x="144" y="2697"/>
                  </a:lnTo>
                  <a:lnTo>
                    <a:pt x="77" y="2697"/>
                  </a:lnTo>
                  <a:lnTo>
                    <a:pt x="33" y="2694"/>
                  </a:lnTo>
                  <a:lnTo>
                    <a:pt x="10" y="2684"/>
                  </a:lnTo>
                  <a:lnTo>
                    <a:pt x="0" y="2677"/>
                  </a:lnTo>
                  <a:lnTo>
                    <a:pt x="0" y="2654"/>
                  </a:lnTo>
                  <a:lnTo>
                    <a:pt x="10" y="2647"/>
                  </a:lnTo>
                  <a:close/>
                </a:path>
              </a:pathLst>
            </a:custGeom>
            <a:solidFill>
              <a:srgbClr val="D4DED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170"/>
            <p:cNvSpPr>
              <a:spLocks/>
            </p:cNvSpPr>
            <p:nvPr/>
          </p:nvSpPr>
          <p:spPr bwMode="auto">
            <a:xfrm>
              <a:off x="1300" y="6338"/>
              <a:ext cx="1036" cy="2687"/>
            </a:xfrm>
            <a:custGeom>
              <a:avLst/>
              <a:gdLst/>
              <a:ahLst/>
              <a:cxnLst>
                <a:cxn ang="0">
                  <a:pos x="10" y="2637"/>
                </a:cxn>
                <a:cxn ang="0">
                  <a:pos x="10" y="2320"/>
                </a:cxn>
                <a:cxn ang="0">
                  <a:pos x="10" y="2006"/>
                </a:cxn>
                <a:cxn ang="0">
                  <a:pos x="10" y="1692"/>
                </a:cxn>
                <a:cxn ang="0">
                  <a:pos x="10" y="1382"/>
                </a:cxn>
                <a:cxn ang="0">
                  <a:pos x="10" y="1068"/>
                </a:cxn>
                <a:cxn ang="0">
                  <a:pos x="10" y="754"/>
                </a:cxn>
                <a:cxn ang="0">
                  <a:pos x="10" y="440"/>
                </a:cxn>
                <a:cxn ang="0">
                  <a:pos x="10" y="130"/>
                </a:cxn>
                <a:cxn ang="0">
                  <a:pos x="26" y="110"/>
                </a:cxn>
                <a:cxn ang="0">
                  <a:pos x="47" y="90"/>
                </a:cxn>
                <a:cxn ang="0">
                  <a:pos x="60" y="63"/>
                </a:cxn>
                <a:cxn ang="0">
                  <a:pos x="77" y="40"/>
                </a:cxn>
                <a:cxn ang="0">
                  <a:pos x="90" y="16"/>
                </a:cxn>
                <a:cxn ang="0">
                  <a:pos x="104" y="3"/>
                </a:cxn>
                <a:cxn ang="0">
                  <a:pos x="120" y="0"/>
                </a:cxn>
                <a:cxn ang="0">
                  <a:pos x="144" y="13"/>
                </a:cxn>
                <a:cxn ang="0">
                  <a:pos x="167" y="40"/>
                </a:cxn>
                <a:cxn ang="0">
                  <a:pos x="198" y="96"/>
                </a:cxn>
                <a:cxn ang="0">
                  <a:pos x="231" y="170"/>
                </a:cxn>
                <a:cxn ang="0">
                  <a:pos x="271" y="270"/>
                </a:cxn>
                <a:cxn ang="0">
                  <a:pos x="305" y="387"/>
                </a:cxn>
                <a:cxn ang="0">
                  <a:pos x="338" y="524"/>
                </a:cxn>
                <a:cxn ang="0">
                  <a:pos x="369" y="681"/>
                </a:cxn>
                <a:cxn ang="0">
                  <a:pos x="399" y="854"/>
                </a:cxn>
                <a:cxn ang="0">
                  <a:pos x="422" y="1011"/>
                </a:cxn>
                <a:cxn ang="0">
                  <a:pos x="459" y="1131"/>
                </a:cxn>
                <a:cxn ang="0">
                  <a:pos x="499" y="1222"/>
                </a:cxn>
                <a:cxn ang="0">
                  <a:pos x="543" y="1298"/>
                </a:cxn>
                <a:cxn ang="0">
                  <a:pos x="580" y="1358"/>
                </a:cxn>
                <a:cxn ang="0">
                  <a:pos x="620" y="1422"/>
                </a:cxn>
                <a:cxn ang="0">
                  <a:pos x="650" y="1492"/>
                </a:cxn>
                <a:cxn ang="0">
                  <a:pos x="677" y="1582"/>
                </a:cxn>
                <a:cxn ang="0">
                  <a:pos x="707" y="1682"/>
                </a:cxn>
                <a:cxn ang="0">
                  <a:pos x="764" y="1796"/>
                </a:cxn>
                <a:cxn ang="0">
                  <a:pos x="835" y="1909"/>
                </a:cxn>
                <a:cxn ang="0">
                  <a:pos x="909" y="2026"/>
                </a:cxn>
                <a:cxn ang="0">
                  <a:pos x="972" y="2133"/>
                </a:cxn>
                <a:cxn ang="0">
                  <a:pos x="1019" y="2233"/>
                </a:cxn>
                <a:cxn ang="0">
                  <a:pos x="1036" y="2320"/>
                </a:cxn>
                <a:cxn ang="0">
                  <a:pos x="1019" y="2387"/>
                </a:cxn>
                <a:cxn ang="0">
                  <a:pos x="952" y="2437"/>
                </a:cxn>
                <a:cxn ang="0">
                  <a:pos x="852" y="2490"/>
                </a:cxn>
                <a:cxn ang="0">
                  <a:pos x="728" y="2537"/>
                </a:cxn>
                <a:cxn ang="0">
                  <a:pos x="597" y="2584"/>
                </a:cxn>
                <a:cxn ang="0">
                  <a:pos x="456" y="2620"/>
                </a:cxn>
                <a:cxn ang="0">
                  <a:pos x="328" y="2650"/>
                </a:cxn>
                <a:cxn ang="0">
                  <a:pos x="214" y="2670"/>
                </a:cxn>
                <a:cxn ang="0">
                  <a:pos x="130" y="2687"/>
                </a:cxn>
                <a:cxn ang="0">
                  <a:pos x="70" y="2687"/>
                </a:cxn>
                <a:cxn ang="0">
                  <a:pos x="33" y="2684"/>
                </a:cxn>
                <a:cxn ang="0">
                  <a:pos x="10" y="2674"/>
                </a:cxn>
                <a:cxn ang="0">
                  <a:pos x="0" y="2667"/>
                </a:cxn>
                <a:cxn ang="0">
                  <a:pos x="0" y="2644"/>
                </a:cxn>
                <a:cxn ang="0">
                  <a:pos x="10" y="2637"/>
                </a:cxn>
              </a:cxnLst>
              <a:rect l="0" t="0" r="r" b="b"/>
              <a:pathLst>
                <a:path w="1036" h="2687">
                  <a:moveTo>
                    <a:pt x="10" y="2637"/>
                  </a:moveTo>
                  <a:lnTo>
                    <a:pt x="10" y="2320"/>
                  </a:lnTo>
                  <a:lnTo>
                    <a:pt x="10" y="2006"/>
                  </a:lnTo>
                  <a:lnTo>
                    <a:pt x="10" y="1692"/>
                  </a:lnTo>
                  <a:lnTo>
                    <a:pt x="10" y="1382"/>
                  </a:lnTo>
                  <a:lnTo>
                    <a:pt x="10" y="1068"/>
                  </a:lnTo>
                  <a:lnTo>
                    <a:pt x="10" y="754"/>
                  </a:lnTo>
                  <a:lnTo>
                    <a:pt x="10" y="440"/>
                  </a:lnTo>
                  <a:lnTo>
                    <a:pt x="10" y="130"/>
                  </a:lnTo>
                  <a:lnTo>
                    <a:pt x="26" y="110"/>
                  </a:lnTo>
                  <a:lnTo>
                    <a:pt x="47" y="90"/>
                  </a:lnTo>
                  <a:lnTo>
                    <a:pt x="60" y="63"/>
                  </a:lnTo>
                  <a:lnTo>
                    <a:pt x="77" y="40"/>
                  </a:lnTo>
                  <a:lnTo>
                    <a:pt x="90" y="16"/>
                  </a:lnTo>
                  <a:lnTo>
                    <a:pt x="104" y="3"/>
                  </a:lnTo>
                  <a:lnTo>
                    <a:pt x="120" y="0"/>
                  </a:lnTo>
                  <a:lnTo>
                    <a:pt x="144" y="13"/>
                  </a:lnTo>
                  <a:lnTo>
                    <a:pt x="167" y="40"/>
                  </a:lnTo>
                  <a:lnTo>
                    <a:pt x="198" y="96"/>
                  </a:lnTo>
                  <a:lnTo>
                    <a:pt x="231" y="170"/>
                  </a:lnTo>
                  <a:lnTo>
                    <a:pt x="271" y="270"/>
                  </a:lnTo>
                  <a:lnTo>
                    <a:pt x="305" y="387"/>
                  </a:lnTo>
                  <a:lnTo>
                    <a:pt x="338" y="524"/>
                  </a:lnTo>
                  <a:lnTo>
                    <a:pt x="369" y="681"/>
                  </a:lnTo>
                  <a:lnTo>
                    <a:pt x="399" y="854"/>
                  </a:lnTo>
                  <a:lnTo>
                    <a:pt x="422" y="1011"/>
                  </a:lnTo>
                  <a:lnTo>
                    <a:pt x="459" y="1131"/>
                  </a:lnTo>
                  <a:lnTo>
                    <a:pt x="499" y="1222"/>
                  </a:lnTo>
                  <a:lnTo>
                    <a:pt x="543" y="1298"/>
                  </a:lnTo>
                  <a:lnTo>
                    <a:pt x="580" y="1358"/>
                  </a:lnTo>
                  <a:lnTo>
                    <a:pt x="620" y="1422"/>
                  </a:lnTo>
                  <a:lnTo>
                    <a:pt x="650" y="1492"/>
                  </a:lnTo>
                  <a:lnTo>
                    <a:pt x="677" y="1582"/>
                  </a:lnTo>
                  <a:lnTo>
                    <a:pt x="707" y="1682"/>
                  </a:lnTo>
                  <a:lnTo>
                    <a:pt x="764" y="1796"/>
                  </a:lnTo>
                  <a:lnTo>
                    <a:pt x="835" y="1909"/>
                  </a:lnTo>
                  <a:lnTo>
                    <a:pt x="909" y="2026"/>
                  </a:lnTo>
                  <a:lnTo>
                    <a:pt x="972" y="2133"/>
                  </a:lnTo>
                  <a:lnTo>
                    <a:pt x="1019" y="2233"/>
                  </a:lnTo>
                  <a:lnTo>
                    <a:pt x="1036" y="2320"/>
                  </a:lnTo>
                  <a:lnTo>
                    <a:pt x="1019" y="2387"/>
                  </a:lnTo>
                  <a:lnTo>
                    <a:pt x="952" y="2437"/>
                  </a:lnTo>
                  <a:lnTo>
                    <a:pt x="852" y="2490"/>
                  </a:lnTo>
                  <a:lnTo>
                    <a:pt x="728" y="2537"/>
                  </a:lnTo>
                  <a:lnTo>
                    <a:pt x="597" y="2584"/>
                  </a:lnTo>
                  <a:lnTo>
                    <a:pt x="456" y="2620"/>
                  </a:lnTo>
                  <a:lnTo>
                    <a:pt x="328" y="2650"/>
                  </a:lnTo>
                  <a:lnTo>
                    <a:pt x="214" y="2670"/>
                  </a:lnTo>
                  <a:lnTo>
                    <a:pt x="130" y="2687"/>
                  </a:lnTo>
                  <a:lnTo>
                    <a:pt x="70" y="2687"/>
                  </a:lnTo>
                  <a:lnTo>
                    <a:pt x="33" y="2684"/>
                  </a:lnTo>
                  <a:lnTo>
                    <a:pt x="10" y="2674"/>
                  </a:lnTo>
                  <a:lnTo>
                    <a:pt x="0" y="2667"/>
                  </a:lnTo>
                  <a:lnTo>
                    <a:pt x="0" y="2644"/>
                  </a:lnTo>
                  <a:lnTo>
                    <a:pt x="10" y="2637"/>
                  </a:lnTo>
                  <a:close/>
                </a:path>
              </a:pathLst>
            </a:custGeom>
            <a:solidFill>
              <a:srgbClr val="E0E8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171"/>
            <p:cNvSpPr>
              <a:spLocks/>
            </p:cNvSpPr>
            <p:nvPr/>
          </p:nvSpPr>
          <p:spPr bwMode="auto">
            <a:xfrm>
              <a:off x="1300" y="6341"/>
              <a:ext cx="919" cy="2684"/>
            </a:xfrm>
            <a:custGeom>
              <a:avLst/>
              <a:gdLst/>
              <a:ahLst/>
              <a:cxnLst>
                <a:cxn ang="0">
                  <a:pos x="10" y="2634"/>
                </a:cxn>
                <a:cxn ang="0">
                  <a:pos x="10" y="2317"/>
                </a:cxn>
                <a:cxn ang="0">
                  <a:pos x="10" y="2003"/>
                </a:cxn>
                <a:cxn ang="0">
                  <a:pos x="10" y="1689"/>
                </a:cxn>
                <a:cxn ang="0">
                  <a:pos x="10" y="1379"/>
                </a:cxn>
                <a:cxn ang="0">
                  <a:pos x="10" y="1065"/>
                </a:cxn>
                <a:cxn ang="0">
                  <a:pos x="10" y="754"/>
                </a:cxn>
                <a:cxn ang="0">
                  <a:pos x="10" y="441"/>
                </a:cxn>
                <a:cxn ang="0">
                  <a:pos x="10" y="130"/>
                </a:cxn>
                <a:cxn ang="0">
                  <a:pos x="26" y="110"/>
                </a:cxn>
                <a:cxn ang="0">
                  <a:pos x="47" y="90"/>
                </a:cxn>
                <a:cxn ang="0">
                  <a:pos x="60" y="63"/>
                </a:cxn>
                <a:cxn ang="0">
                  <a:pos x="73" y="40"/>
                </a:cxn>
                <a:cxn ang="0">
                  <a:pos x="83" y="17"/>
                </a:cxn>
                <a:cxn ang="0">
                  <a:pos x="97" y="7"/>
                </a:cxn>
                <a:cxn ang="0">
                  <a:pos x="110" y="0"/>
                </a:cxn>
                <a:cxn ang="0">
                  <a:pos x="130" y="13"/>
                </a:cxn>
                <a:cxn ang="0">
                  <a:pos x="147" y="43"/>
                </a:cxn>
                <a:cxn ang="0">
                  <a:pos x="177" y="97"/>
                </a:cxn>
                <a:cxn ang="0">
                  <a:pos x="208" y="174"/>
                </a:cxn>
                <a:cxn ang="0">
                  <a:pos x="241" y="274"/>
                </a:cxn>
                <a:cxn ang="0">
                  <a:pos x="271" y="391"/>
                </a:cxn>
                <a:cxn ang="0">
                  <a:pos x="302" y="527"/>
                </a:cxn>
                <a:cxn ang="0">
                  <a:pos x="328" y="681"/>
                </a:cxn>
                <a:cxn ang="0">
                  <a:pos x="355" y="855"/>
                </a:cxn>
                <a:cxn ang="0">
                  <a:pos x="375" y="1012"/>
                </a:cxn>
                <a:cxn ang="0">
                  <a:pos x="409" y="1132"/>
                </a:cxn>
                <a:cxn ang="0">
                  <a:pos x="442" y="1222"/>
                </a:cxn>
                <a:cxn ang="0">
                  <a:pos x="479" y="1295"/>
                </a:cxn>
                <a:cxn ang="0">
                  <a:pos x="513" y="1355"/>
                </a:cxn>
                <a:cxn ang="0">
                  <a:pos x="550" y="1419"/>
                </a:cxn>
                <a:cxn ang="0">
                  <a:pos x="580" y="1489"/>
                </a:cxn>
                <a:cxn ang="0">
                  <a:pos x="603" y="1579"/>
                </a:cxn>
                <a:cxn ang="0">
                  <a:pos x="630" y="1679"/>
                </a:cxn>
                <a:cxn ang="0">
                  <a:pos x="681" y="1793"/>
                </a:cxn>
                <a:cxn ang="0">
                  <a:pos x="741" y="1906"/>
                </a:cxn>
                <a:cxn ang="0">
                  <a:pos x="808" y="2023"/>
                </a:cxn>
                <a:cxn ang="0">
                  <a:pos x="862" y="2130"/>
                </a:cxn>
                <a:cxn ang="0">
                  <a:pos x="905" y="2230"/>
                </a:cxn>
                <a:cxn ang="0">
                  <a:pos x="919" y="2317"/>
                </a:cxn>
                <a:cxn ang="0">
                  <a:pos x="905" y="2387"/>
                </a:cxn>
                <a:cxn ang="0">
                  <a:pos x="845" y="2437"/>
                </a:cxn>
                <a:cxn ang="0">
                  <a:pos x="758" y="2490"/>
                </a:cxn>
                <a:cxn ang="0">
                  <a:pos x="647" y="2537"/>
                </a:cxn>
                <a:cxn ang="0">
                  <a:pos x="530" y="2581"/>
                </a:cxn>
                <a:cxn ang="0">
                  <a:pos x="402" y="2617"/>
                </a:cxn>
                <a:cxn ang="0">
                  <a:pos x="288" y="2647"/>
                </a:cxn>
                <a:cxn ang="0">
                  <a:pos x="187" y="2667"/>
                </a:cxn>
                <a:cxn ang="0">
                  <a:pos x="117" y="2684"/>
                </a:cxn>
                <a:cxn ang="0">
                  <a:pos x="60" y="2684"/>
                </a:cxn>
                <a:cxn ang="0">
                  <a:pos x="26" y="2681"/>
                </a:cxn>
                <a:cxn ang="0">
                  <a:pos x="6" y="2671"/>
                </a:cxn>
                <a:cxn ang="0">
                  <a:pos x="0" y="2664"/>
                </a:cxn>
                <a:cxn ang="0">
                  <a:pos x="0" y="2641"/>
                </a:cxn>
                <a:cxn ang="0">
                  <a:pos x="10" y="2634"/>
                </a:cxn>
              </a:cxnLst>
              <a:rect l="0" t="0" r="r" b="b"/>
              <a:pathLst>
                <a:path w="919" h="2684">
                  <a:moveTo>
                    <a:pt x="10" y="2634"/>
                  </a:moveTo>
                  <a:lnTo>
                    <a:pt x="10" y="2317"/>
                  </a:lnTo>
                  <a:lnTo>
                    <a:pt x="10" y="2003"/>
                  </a:lnTo>
                  <a:lnTo>
                    <a:pt x="10" y="1689"/>
                  </a:lnTo>
                  <a:lnTo>
                    <a:pt x="10" y="1379"/>
                  </a:lnTo>
                  <a:lnTo>
                    <a:pt x="10" y="1065"/>
                  </a:lnTo>
                  <a:lnTo>
                    <a:pt x="10" y="754"/>
                  </a:lnTo>
                  <a:lnTo>
                    <a:pt x="10" y="441"/>
                  </a:lnTo>
                  <a:lnTo>
                    <a:pt x="10" y="130"/>
                  </a:lnTo>
                  <a:lnTo>
                    <a:pt x="26" y="110"/>
                  </a:lnTo>
                  <a:lnTo>
                    <a:pt x="47" y="90"/>
                  </a:lnTo>
                  <a:lnTo>
                    <a:pt x="60" y="63"/>
                  </a:lnTo>
                  <a:lnTo>
                    <a:pt x="73" y="40"/>
                  </a:lnTo>
                  <a:lnTo>
                    <a:pt x="83" y="17"/>
                  </a:lnTo>
                  <a:lnTo>
                    <a:pt x="97" y="7"/>
                  </a:lnTo>
                  <a:lnTo>
                    <a:pt x="110" y="0"/>
                  </a:lnTo>
                  <a:lnTo>
                    <a:pt x="130" y="13"/>
                  </a:lnTo>
                  <a:lnTo>
                    <a:pt x="147" y="43"/>
                  </a:lnTo>
                  <a:lnTo>
                    <a:pt x="177" y="97"/>
                  </a:lnTo>
                  <a:lnTo>
                    <a:pt x="208" y="174"/>
                  </a:lnTo>
                  <a:lnTo>
                    <a:pt x="241" y="274"/>
                  </a:lnTo>
                  <a:lnTo>
                    <a:pt x="271" y="391"/>
                  </a:lnTo>
                  <a:lnTo>
                    <a:pt x="302" y="527"/>
                  </a:lnTo>
                  <a:lnTo>
                    <a:pt x="328" y="681"/>
                  </a:lnTo>
                  <a:lnTo>
                    <a:pt x="355" y="855"/>
                  </a:lnTo>
                  <a:lnTo>
                    <a:pt x="375" y="1012"/>
                  </a:lnTo>
                  <a:lnTo>
                    <a:pt x="409" y="1132"/>
                  </a:lnTo>
                  <a:lnTo>
                    <a:pt x="442" y="1222"/>
                  </a:lnTo>
                  <a:lnTo>
                    <a:pt x="479" y="1295"/>
                  </a:lnTo>
                  <a:lnTo>
                    <a:pt x="513" y="1355"/>
                  </a:lnTo>
                  <a:lnTo>
                    <a:pt x="550" y="1419"/>
                  </a:lnTo>
                  <a:lnTo>
                    <a:pt x="580" y="1489"/>
                  </a:lnTo>
                  <a:lnTo>
                    <a:pt x="603" y="1579"/>
                  </a:lnTo>
                  <a:lnTo>
                    <a:pt x="630" y="1679"/>
                  </a:lnTo>
                  <a:lnTo>
                    <a:pt x="681" y="1793"/>
                  </a:lnTo>
                  <a:lnTo>
                    <a:pt x="741" y="1906"/>
                  </a:lnTo>
                  <a:lnTo>
                    <a:pt x="808" y="2023"/>
                  </a:lnTo>
                  <a:lnTo>
                    <a:pt x="862" y="2130"/>
                  </a:lnTo>
                  <a:lnTo>
                    <a:pt x="905" y="2230"/>
                  </a:lnTo>
                  <a:lnTo>
                    <a:pt x="919" y="2317"/>
                  </a:lnTo>
                  <a:lnTo>
                    <a:pt x="905" y="2387"/>
                  </a:lnTo>
                  <a:lnTo>
                    <a:pt x="845" y="2437"/>
                  </a:lnTo>
                  <a:lnTo>
                    <a:pt x="758" y="2490"/>
                  </a:lnTo>
                  <a:lnTo>
                    <a:pt x="647" y="2537"/>
                  </a:lnTo>
                  <a:lnTo>
                    <a:pt x="530" y="2581"/>
                  </a:lnTo>
                  <a:lnTo>
                    <a:pt x="402" y="2617"/>
                  </a:lnTo>
                  <a:lnTo>
                    <a:pt x="288" y="2647"/>
                  </a:lnTo>
                  <a:lnTo>
                    <a:pt x="187" y="2667"/>
                  </a:lnTo>
                  <a:lnTo>
                    <a:pt x="117" y="2684"/>
                  </a:lnTo>
                  <a:lnTo>
                    <a:pt x="60" y="2684"/>
                  </a:lnTo>
                  <a:lnTo>
                    <a:pt x="26" y="2681"/>
                  </a:lnTo>
                  <a:lnTo>
                    <a:pt x="6" y="2671"/>
                  </a:lnTo>
                  <a:lnTo>
                    <a:pt x="0" y="2664"/>
                  </a:lnTo>
                  <a:lnTo>
                    <a:pt x="0" y="2641"/>
                  </a:lnTo>
                  <a:lnTo>
                    <a:pt x="10" y="2634"/>
                  </a:lnTo>
                  <a:close/>
                </a:path>
              </a:pathLst>
            </a:custGeom>
            <a:solidFill>
              <a:srgbClr val="EBF0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172"/>
            <p:cNvSpPr>
              <a:spLocks/>
            </p:cNvSpPr>
            <p:nvPr/>
          </p:nvSpPr>
          <p:spPr bwMode="auto">
            <a:xfrm>
              <a:off x="1296" y="6351"/>
              <a:ext cx="809" cy="2674"/>
            </a:xfrm>
            <a:custGeom>
              <a:avLst/>
              <a:gdLst/>
              <a:ahLst/>
              <a:cxnLst>
                <a:cxn ang="0">
                  <a:pos x="7" y="2624"/>
                </a:cxn>
                <a:cxn ang="0">
                  <a:pos x="7" y="2310"/>
                </a:cxn>
                <a:cxn ang="0">
                  <a:pos x="7" y="2000"/>
                </a:cxn>
                <a:cxn ang="0">
                  <a:pos x="7" y="1686"/>
                </a:cxn>
                <a:cxn ang="0">
                  <a:pos x="7" y="1375"/>
                </a:cxn>
                <a:cxn ang="0">
                  <a:pos x="7" y="1062"/>
                </a:cxn>
                <a:cxn ang="0">
                  <a:pos x="7" y="748"/>
                </a:cxn>
                <a:cxn ang="0">
                  <a:pos x="7" y="434"/>
                </a:cxn>
                <a:cxn ang="0">
                  <a:pos x="7" y="124"/>
                </a:cxn>
                <a:cxn ang="0">
                  <a:pos x="24" y="104"/>
                </a:cxn>
                <a:cxn ang="0">
                  <a:pos x="40" y="83"/>
                </a:cxn>
                <a:cxn ang="0">
                  <a:pos x="51" y="57"/>
                </a:cxn>
                <a:cxn ang="0">
                  <a:pos x="64" y="37"/>
                </a:cxn>
                <a:cxn ang="0">
                  <a:pos x="74" y="13"/>
                </a:cxn>
                <a:cxn ang="0">
                  <a:pos x="87" y="3"/>
                </a:cxn>
                <a:cxn ang="0">
                  <a:pos x="98" y="0"/>
                </a:cxn>
                <a:cxn ang="0">
                  <a:pos x="114" y="13"/>
                </a:cxn>
                <a:cxn ang="0">
                  <a:pos x="131" y="40"/>
                </a:cxn>
                <a:cxn ang="0">
                  <a:pos x="155" y="97"/>
                </a:cxn>
                <a:cxn ang="0">
                  <a:pos x="178" y="170"/>
                </a:cxn>
                <a:cxn ang="0">
                  <a:pos x="208" y="270"/>
                </a:cxn>
                <a:cxn ang="0">
                  <a:pos x="235" y="387"/>
                </a:cxn>
                <a:cxn ang="0">
                  <a:pos x="265" y="524"/>
                </a:cxn>
                <a:cxn ang="0">
                  <a:pos x="292" y="678"/>
                </a:cxn>
                <a:cxn ang="0">
                  <a:pos x="316" y="851"/>
                </a:cxn>
                <a:cxn ang="0">
                  <a:pos x="332" y="1005"/>
                </a:cxn>
                <a:cxn ang="0">
                  <a:pos x="359" y="1125"/>
                </a:cxn>
                <a:cxn ang="0">
                  <a:pos x="389" y="1215"/>
                </a:cxn>
                <a:cxn ang="0">
                  <a:pos x="423" y="1292"/>
                </a:cxn>
                <a:cxn ang="0">
                  <a:pos x="453" y="1352"/>
                </a:cxn>
                <a:cxn ang="0">
                  <a:pos x="483" y="1416"/>
                </a:cxn>
                <a:cxn ang="0">
                  <a:pos x="507" y="1486"/>
                </a:cxn>
                <a:cxn ang="0">
                  <a:pos x="527" y="1576"/>
                </a:cxn>
                <a:cxn ang="0">
                  <a:pos x="550" y="1676"/>
                </a:cxn>
                <a:cxn ang="0">
                  <a:pos x="597" y="1786"/>
                </a:cxn>
                <a:cxn ang="0">
                  <a:pos x="651" y="1900"/>
                </a:cxn>
                <a:cxn ang="0">
                  <a:pos x="708" y="2016"/>
                </a:cxn>
                <a:cxn ang="0">
                  <a:pos x="755" y="2123"/>
                </a:cxn>
                <a:cxn ang="0">
                  <a:pos x="795" y="2223"/>
                </a:cxn>
                <a:cxn ang="0">
                  <a:pos x="809" y="2310"/>
                </a:cxn>
                <a:cxn ang="0">
                  <a:pos x="792" y="2377"/>
                </a:cxn>
                <a:cxn ang="0">
                  <a:pos x="738" y="2427"/>
                </a:cxn>
                <a:cxn ang="0">
                  <a:pos x="661" y="2480"/>
                </a:cxn>
                <a:cxn ang="0">
                  <a:pos x="567" y="2527"/>
                </a:cxn>
                <a:cxn ang="0">
                  <a:pos x="463" y="2571"/>
                </a:cxn>
                <a:cxn ang="0">
                  <a:pos x="356" y="2607"/>
                </a:cxn>
                <a:cxn ang="0">
                  <a:pos x="255" y="2637"/>
                </a:cxn>
                <a:cxn ang="0">
                  <a:pos x="165" y="2657"/>
                </a:cxn>
                <a:cxn ang="0">
                  <a:pos x="101" y="2674"/>
                </a:cxn>
                <a:cxn ang="0">
                  <a:pos x="54" y="2674"/>
                </a:cxn>
                <a:cxn ang="0">
                  <a:pos x="24" y="2671"/>
                </a:cxn>
                <a:cxn ang="0">
                  <a:pos x="7" y="2661"/>
                </a:cxn>
                <a:cxn ang="0">
                  <a:pos x="0" y="2654"/>
                </a:cxn>
                <a:cxn ang="0">
                  <a:pos x="0" y="2631"/>
                </a:cxn>
                <a:cxn ang="0">
                  <a:pos x="7" y="2624"/>
                </a:cxn>
              </a:cxnLst>
              <a:rect l="0" t="0" r="r" b="b"/>
              <a:pathLst>
                <a:path w="809" h="2674">
                  <a:moveTo>
                    <a:pt x="7" y="2624"/>
                  </a:moveTo>
                  <a:lnTo>
                    <a:pt x="7" y="2310"/>
                  </a:lnTo>
                  <a:lnTo>
                    <a:pt x="7" y="2000"/>
                  </a:lnTo>
                  <a:lnTo>
                    <a:pt x="7" y="1686"/>
                  </a:lnTo>
                  <a:lnTo>
                    <a:pt x="7" y="1375"/>
                  </a:lnTo>
                  <a:lnTo>
                    <a:pt x="7" y="1062"/>
                  </a:lnTo>
                  <a:lnTo>
                    <a:pt x="7" y="748"/>
                  </a:lnTo>
                  <a:lnTo>
                    <a:pt x="7" y="434"/>
                  </a:lnTo>
                  <a:lnTo>
                    <a:pt x="7" y="124"/>
                  </a:lnTo>
                  <a:lnTo>
                    <a:pt x="24" y="104"/>
                  </a:lnTo>
                  <a:lnTo>
                    <a:pt x="40" y="83"/>
                  </a:lnTo>
                  <a:lnTo>
                    <a:pt x="51" y="57"/>
                  </a:lnTo>
                  <a:lnTo>
                    <a:pt x="64" y="37"/>
                  </a:lnTo>
                  <a:lnTo>
                    <a:pt x="74" y="13"/>
                  </a:lnTo>
                  <a:lnTo>
                    <a:pt x="87" y="3"/>
                  </a:lnTo>
                  <a:lnTo>
                    <a:pt x="98" y="0"/>
                  </a:lnTo>
                  <a:lnTo>
                    <a:pt x="114" y="13"/>
                  </a:lnTo>
                  <a:lnTo>
                    <a:pt x="131" y="40"/>
                  </a:lnTo>
                  <a:lnTo>
                    <a:pt x="155" y="97"/>
                  </a:lnTo>
                  <a:lnTo>
                    <a:pt x="178" y="170"/>
                  </a:lnTo>
                  <a:lnTo>
                    <a:pt x="208" y="270"/>
                  </a:lnTo>
                  <a:lnTo>
                    <a:pt x="235" y="387"/>
                  </a:lnTo>
                  <a:lnTo>
                    <a:pt x="265" y="524"/>
                  </a:lnTo>
                  <a:lnTo>
                    <a:pt x="292" y="678"/>
                  </a:lnTo>
                  <a:lnTo>
                    <a:pt x="316" y="851"/>
                  </a:lnTo>
                  <a:lnTo>
                    <a:pt x="332" y="1005"/>
                  </a:lnTo>
                  <a:lnTo>
                    <a:pt x="359" y="1125"/>
                  </a:lnTo>
                  <a:lnTo>
                    <a:pt x="389" y="1215"/>
                  </a:lnTo>
                  <a:lnTo>
                    <a:pt x="423" y="1292"/>
                  </a:lnTo>
                  <a:lnTo>
                    <a:pt x="453" y="1352"/>
                  </a:lnTo>
                  <a:lnTo>
                    <a:pt x="483" y="1416"/>
                  </a:lnTo>
                  <a:lnTo>
                    <a:pt x="507" y="1486"/>
                  </a:lnTo>
                  <a:lnTo>
                    <a:pt x="527" y="1576"/>
                  </a:lnTo>
                  <a:lnTo>
                    <a:pt x="550" y="1676"/>
                  </a:lnTo>
                  <a:lnTo>
                    <a:pt x="597" y="1786"/>
                  </a:lnTo>
                  <a:lnTo>
                    <a:pt x="651" y="1900"/>
                  </a:lnTo>
                  <a:lnTo>
                    <a:pt x="708" y="2016"/>
                  </a:lnTo>
                  <a:lnTo>
                    <a:pt x="755" y="2123"/>
                  </a:lnTo>
                  <a:lnTo>
                    <a:pt x="795" y="2223"/>
                  </a:lnTo>
                  <a:lnTo>
                    <a:pt x="809" y="2310"/>
                  </a:lnTo>
                  <a:lnTo>
                    <a:pt x="792" y="2377"/>
                  </a:lnTo>
                  <a:lnTo>
                    <a:pt x="738" y="2427"/>
                  </a:lnTo>
                  <a:lnTo>
                    <a:pt x="661" y="2480"/>
                  </a:lnTo>
                  <a:lnTo>
                    <a:pt x="567" y="2527"/>
                  </a:lnTo>
                  <a:lnTo>
                    <a:pt x="463" y="2571"/>
                  </a:lnTo>
                  <a:lnTo>
                    <a:pt x="356" y="2607"/>
                  </a:lnTo>
                  <a:lnTo>
                    <a:pt x="255" y="2637"/>
                  </a:lnTo>
                  <a:lnTo>
                    <a:pt x="165" y="2657"/>
                  </a:lnTo>
                  <a:lnTo>
                    <a:pt x="101" y="2674"/>
                  </a:lnTo>
                  <a:lnTo>
                    <a:pt x="54" y="2674"/>
                  </a:lnTo>
                  <a:lnTo>
                    <a:pt x="24" y="2671"/>
                  </a:lnTo>
                  <a:lnTo>
                    <a:pt x="7" y="2661"/>
                  </a:lnTo>
                  <a:lnTo>
                    <a:pt x="0" y="2654"/>
                  </a:lnTo>
                  <a:lnTo>
                    <a:pt x="0" y="2631"/>
                  </a:lnTo>
                  <a:lnTo>
                    <a:pt x="7" y="2624"/>
                  </a:lnTo>
                  <a:close/>
                </a:path>
              </a:pathLst>
            </a:custGeom>
            <a:solidFill>
              <a:srgbClr val="F5F7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173"/>
            <p:cNvSpPr>
              <a:spLocks/>
            </p:cNvSpPr>
            <p:nvPr/>
          </p:nvSpPr>
          <p:spPr bwMode="auto">
            <a:xfrm>
              <a:off x="1296" y="6358"/>
              <a:ext cx="202" cy="2667"/>
            </a:xfrm>
            <a:custGeom>
              <a:avLst/>
              <a:gdLst/>
              <a:ahLst/>
              <a:cxnLst>
                <a:cxn ang="0">
                  <a:pos x="4" y="2617"/>
                </a:cxn>
                <a:cxn ang="0">
                  <a:pos x="4" y="127"/>
                </a:cxn>
                <a:cxn ang="0">
                  <a:pos x="7" y="107"/>
                </a:cxn>
                <a:cxn ang="0">
                  <a:pos x="10" y="87"/>
                </a:cxn>
                <a:cxn ang="0">
                  <a:pos x="14" y="60"/>
                </a:cxn>
                <a:cxn ang="0">
                  <a:pos x="17" y="36"/>
                </a:cxn>
                <a:cxn ang="0">
                  <a:pos x="17" y="13"/>
                </a:cxn>
                <a:cxn ang="0">
                  <a:pos x="20" y="3"/>
                </a:cxn>
                <a:cxn ang="0">
                  <a:pos x="24" y="0"/>
                </a:cxn>
                <a:cxn ang="0">
                  <a:pos x="30" y="13"/>
                </a:cxn>
                <a:cxn ang="0">
                  <a:pos x="30" y="40"/>
                </a:cxn>
                <a:cxn ang="0">
                  <a:pos x="37" y="93"/>
                </a:cxn>
                <a:cxn ang="0">
                  <a:pos x="44" y="167"/>
                </a:cxn>
                <a:cxn ang="0">
                  <a:pos x="54" y="267"/>
                </a:cxn>
                <a:cxn ang="0">
                  <a:pos x="61" y="384"/>
                </a:cxn>
                <a:cxn ang="0">
                  <a:pos x="67" y="520"/>
                </a:cxn>
                <a:cxn ang="0">
                  <a:pos x="74" y="674"/>
                </a:cxn>
                <a:cxn ang="0">
                  <a:pos x="84" y="848"/>
                </a:cxn>
                <a:cxn ang="0">
                  <a:pos x="84" y="1001"/>
                </a:cxn>
                <a:cxn ang="0">
                  <a:pos x="91" y="1121"/>
                </a:cxn>
                <a:cxn ang="0">
                  <a:pos x="98" y="1212"/>
                </a:cxn>
                <a:cxn ang="0">
                  <a:pos x="108" y="1285"/>
                </a:cxn>
                <a:cxn ang="0">
                  <a:pos x="114" y="1345"/>
                </a:cxn>
                <a:cxn ang="0">
                  <a:pos x="121" y="1409"/>
                </a:cxn>
                <a:cxn ang="0">
                  <a:pos x="128" y="1479"/>
                </a:cxn>
                <a:cxn ang="0">
                  <a:pos x="134" y="1569"/>
                </a:cxn>
                <a:cxn ang="0">
                  <a:pos x="141" y="1669"/>
                </a:cxn>
                <a:cxn ang="0">
                  <a:pos x="151" y="1782"/>
                </a:cxn>
                <a:cxn ang="0">
                  <a:pos x="165" y="1896"/>
                </a:cxn>
                <a:cxn ang="0">
                  <a:pos x="181" y="2009"/>
                </a:cxn>
                <a:cxn ang="0">
                  <a:pos x="191" y="2116"/>
                </a:cxn>
                <a:cxn ang="0">
                  <a:pos x="202" y="2216"/>
                </a:cxn>
                <a:cxn ang="0">
                  <a:pos x="202" y="2303"/>
                </a:cxn>
                <a:cxn ang="0">
                  <a:pos x="202" y="2370"/>
                </a:cxn>
                <a:cxn ang="0">
                  <a:pos x="188" y="2420"/>
                </a:cxn>
                <a:cxn ang="0">
                  <a:pos x="168" y="2473"/>
                </a:cxn>
                <a:cxn ang="0">
                  <a:pos x="141" y="2520"/>
                </a:cxn>
                <a:cxn ang="0">
                  <a:pos x="118" y="2564"/>
                </a:cxn>
                <a:cxn ang="0">
                  <a:pos x="91" y="2600"/>
                </a:cxn>
                <a:cxn ang="0">
                  <a:pos x="64" y="2630"/>
                </a:cxn>
                <a:cxn ang="0">
                  <a:pos x="40" y="2650"/>
                </a:cxn>
                <a:cxn ang="0">
                  <a:pos x="27" y="2667"/>
                </a:cxn>
                <a:cxn ang="0">
                  <a:pos x="4" y="2664"/>
                </a:cxn>
                <a:cxn ang="0">
                  <a:pos x="0" y="2647"/>
                </a:cxn>
                <a:cxn ang="0">
                  <a:pos x="0" y="2624"/>
                </a:cxn>
                <a:cxn ang="0">
                  <a:pos x="4" y="2617"/>
                </a:cxn>
              </a:cxnLst>
              <a:rect l="0" t="0" r="r" b="b"/>
              <a:pathLst>
                <a:path w="202" h="2667">
                  <a:moveTo>
                    <a:pt x="4" y="2617"/>
                  </a:moveTo>
                  <a:lnTo>
                    <a:pt x="4" y="127"/>
                  </a:lnTo>
                  <a:lnTo>
                    <a:pt x="7" y="107"/>
                  </a:lnTo>
                  <a:lnTo>
                    <a:pt x="10" y="87"/>
                  </a:lnTo>
                  <a:lnTo>
                    <a:pt x="14" y="60"/>
                  </a:lnTo>
                  <a:lnTo>
                    <a:pt x="17" y="36"/>
                  </a:lnTo>
                  <a:lnTo>
                    <a:pt x="17" y="13"/>
                  </a:lnTo>
                  <a:lnTo>
                    <a:pt x="20" y="3"/>
                  </a:lnTo>
                  <a:lnTo>
                    <a:pt x="24" y="0"/>
                  </a:lnTo>
                  <a:lnTo>
                    <a:pt x="30" y="13"/>
                  </a:lnTo>
                  <a:lnTo>
                    <a:pt x="30" y="40"/>
                  </a:lnTo>
                  <a:lnTo>
                    <a:pt x="37" y="93"/>
                  </a:lnTo>
                  <a:lnTo>
                    <a:pt x="44" y="167"/>
                  </a:lnTo>
                  <a:lnTo>
                    <a:pt x="54" y="267"/>
                  </a:lnTo>
                  <a:lnTo>
                    <a:pt x="61" y="384"/>
                  </a:lnTo>
                  <a:lnTo>
                    <a:pt x="67" y="520"/>
                  </a:lnTo>
                  <a:lnTo>
                    <a:pt x="74" y="674"/>
                  </a:lnTo>
                  <a:lnTo>
                    <a:pt x="84" y="848"/>
                  </a:lnTo>
                  <a:lnTo>
                    <a:pt x="84" y="1001"/>
                  </a:lnTo>
                  <a:lnTo>
                    <a:pt x="91" y="1121"/>
                  </a:lnTo>
                  <a:lnTo>
                    <a:pt x="98" y="1212"/>
                  </a:lnTo>
                  <a:lnTo>
                    <a:pt x="108" y="1285"/>
                  </a:lnTo>
                  <a:lnTo>
                    <a:pt x="114" y="1345"/>
                  </a:lnTo>
                  <a:lnTo>
                    <a:pt x="121" y="1409"/>
                  </a:lnTo>
                  <a:lnTo>
                    <a:pt x="128" y="1479"/>
                  </a:lnTo>
                  <a:lnTo>
                    <a:pt x="134" y="1569"/>
                  </a:lnTo>
                  <a:lnTo>
                    <a:pt x="141" y="1669"/>
                  </a:lnTo>
                  <a:lnTo>
                    <a:pt x="151" y="1782"/>
                  </a:lnTo>
                  <a:lnTo>
                    <a:pt x="165" y="1896"/>
                  </a:lnTo>
                  <a:lnTo>
                    <a:pt x="181" y="2009"/>
                  </a:lnTo>
                  <a:lnTo>
                    <a:pt x="191" y="2116"/>
                  </a:lnTo>
                  <a:lnTo>
                    <a:pt x="202" y="2216"/>
                  </a:lnTo>
                  <a:lnTo>
                    <a:pt x="202" y="2303"/>
                  </a:lnTo>
                  <a:lnTo>
                    <a:pt x="202" y="2370"/>
                  </a:lnTo>
                  <a:lnTo>
                    <a:pt x="188" y="2420"/>
                  </a:lnTo>
                  <a:lnTo>
                    <a:pt x="168" y="2473"/>
                  </a:lnTo>
                  <a:lnTo>
                    <a:pt x="141" y="2520"/>
                  </a:lnTo>
                  <a:lnTo>
                    <a:pt x="118" y="2564"/>
                  </a:lnTo>
                  <a:lnTo>
                    <a:pt x="91" y="2600"/>
                  </a:lnTo>
                  <a:lnTo>
                    <a:pt x="64" y="2630"/>
                  </a:lnTo>
                  <a:lnTo>
                    <a:pt x="40" y="2650"/>
                  </a:lnTo>
                  <a:lnTo>
                    <a:pt x="27" y="2667"/>
                  </a:lnTo>
                  <a:lnTo>
                    <a:pt x="4" y="2664"/>
                  </a:lnTo>
                  <a:lnTo>
                    <a:pt x="0" y="2647"/>
                  </a:lnTo>
                  <a:lnTo>
                    <a:pt x="0" y="2624"/>
                  </a:lnTo>
                  <a:lnTo>
                    <a:pt x="4" y="26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174"/>
            <p:cNvSpPr>
              <a:spLocks/>
            </p:cNvSpPr>
            <p:nvPr/>
          </p:nvSpPr>
          <p:spPr bwMode="auto">
            <a:xfrm>
              <a:off x="7693" y="6111"/>
              <a:ext cx="3294" cy="2784"/>
            </a:xfrm>
            <a:custGeom>
              <a:avLst/>
              <a:gdLst/>
              <a:ahLst/>
              <a:cxnLst>
                <a:cxn ang="0">
                  <a:pos x="3264" y="2720"/>
                </a:cxn>
                <a:cxn ang="0">
                  <a:pos x="2969" y="117"/>
                </a:cxn>
                <a:cxn ang="0">
                  <a:pos x="2892" y="100"/>
                </a:cxn>
                <a:cxn ang="0">
                  <a:pos x="2828" y="80"/>
                </a:cxn>
                <a:cxn ang="0">
                  <a:pos x="2775" y="53"/>
                </a:cxn>
                <a:cxn ang="0">
                  <a:pos x="2728" y="33"/>
                </a:cxn>
                <a:cxn ang="0">
                  <a:pos x="2681" y="13"/>
                </a:cxn>
                <a:cxn ang="0">
                  <a:pos x="2634" y="3"/>
                </a:cxn>
                <a:cxn ang="0">
                  <a:pos x="2583" y="0"/>
                </a:cxn>
                <a:cxn ang="0">
                  <a:pos x="2526" y="13"/>
                </a:cxn>
                <a:cxn ang="0">
                  <a:pos x="2449" y="46"/>
                </a:cxn>
                <a:cxn ang="0">
                  <a:pos x="2362" y="106"/>
                </a:cxn>
                <a:cxn ang="0">
                  <a:pos x="2265" y="190"/>
                </a:cxn>
                <a:cxn ang="0">
                  <a:pos x="2164" y="300"/>
                </a:cxn>
                <a:cxn ang="0">
                  <a:pos x="2063" y="427"/>
                </a:cxn>
                <a:cxn ang="0">
                  <a:pos x="1973" y="574"/>
                </a:cxn>
                <a:cxn ang="0">
                  <a:pos x="1892" y="741"/>
                </a:cxn>
                <a:cxn ang="0">
                  <a:pos x="1832" y="924"/>
                </a:cxn>
                <a:cxn ang="0">
                  <a:pos x="1761" y="1088"/>
                </a:cxn>
                <a:cxn ang="0">
                  <a:pos x="1668" y="1218"/>
                </a:cxn>
                <a:cxn ang="0">
                  <a:pos x="1553" y="1318"/>
                </a:cxn>
                <a:cxn ang="0">
                  <a:pos x="1433" y="1402"/>
                </a:cxn>
                <a:cxn ang="0">
                  <a:pos x="1312" y="1472"/>
                </a:cxn>
                <a:cxn ang="0">
                  <a:pos x="1201" y="1542"/>
                </a:cxn>
                <a:cxn ang="0">
                  <a:pos x="1107" y="1615"/>
                </a:cxn>
                <a:cxn ang="0">
                  <a:pos x="1047" y="1712"/>
                </a:cxn>
                <a:cxn ang="0">
                  <a:pos x="950" y="1822"/>
                </a:cxn>
                <a:cxn ang="0">
                  <a:pos x="782" y="1949"/>
                </a:cxn>
                <a:cxn ang="0">
                  <a:pos x="577" y="2076"/>
                </a:cxn>
                <a:cxn ang="0">
                  <a:pos x="366" y="2210"/>
                </a:cxn>
                <a:cxn ang="0">
                  <a:pos x="175" y="2330"/>
                </a:cxn>
                <a:cxn ang="0">
                  <a:pos x="44" y="2440"/>
                </a:cxn>
                <a:cxn ang="0">
                  <a:pos x="0" y="2530"/>
                </a:cxn>
                <a:cxn ang="0">
                  <a:pos x="77" y="2600"/>
                </a:cxn>
                <a:cxn ang="0">
                  <a:pos x="285" y="2644"/>
                </a:cxn>
                <a:cxn ang="0">
                  <a:pos x="601" y="2687"/>
                </a:cxn>
                <a:cxn ang="0">
                  <a:pos x="987" y="2717"/>
                </a:cxn>
                <a:cxn ang="0">
                  <a:pos x="1419" y="2747"/>
                </a:cxn>
                <a:cxn ang="0">
                  <a:pos x="1855" y="2764"/>
                </a:cxn>
                <a:cxn ang="0">
                  <a:pos x="2268" y="2777"/>
                </a:cxn>
                <a:cxn ang="0">
                  <a:pos x="2627" y="2781"/>
                </a:cxn>
                <a:cxn ang="0">
                  <a:pos x="2899" y="2784"/>
                </a:cxn>
                <a:cxn ang="0">
                  <a:pos x="3073" y="2777"/>
                </a:cxn>
                <a:cxn ang="0">
                  <a:pos x="3190" y="2771"/>
                </a:cxn>
                <a:cxn ang="0">
                  <a:pos x="3258" y="2761"/>
                </a:cxn>
                <a:cxn ang="0">
                  <a:pos x="3291" y="2751"/>
                </a:cxn>
                <a:cxn ang="0">
                  <a:pos x="3294" y="2737"/>
                </a:cxn>
                <a:cxn ang="0">
                  <a:pos x="3284" y="2727"/>
                </a:cxn>
                <a:cxn ang="0">
                  <a:pos x="3268" y="2720"/>
                </a:cxn>
                <a:cxn ang="0">
                  <a:pos x="3264" y="2720"/>
                </a:cxn>
              </a:cxnLst>
              <a:rect l="0" t="0" r="r" b="b"/>
              <a:pathLst>
                <a:path w="3294" h="2784">
                  <a:moveTo>
                    <a:pt x="3264" y="2720"/>
                  </a:moveTo>
                  <a:lnTo>
                    <a:pt x="2969" y="117"/>
                  </a:lnTo>
                  <a:lnTo>
                    <a:pt x="2892" y="100"/>
                  </a:lnTo>
                  <a:lnTo>
                    <a:pt x="2828" y="80"/>
                  </a:lnTo>
                  <a:lnTo>
                    <a:pt x="2775" y="53"/>
                  </a:lnTo>
                  <a:lnTo>
                    <a:pt x="2728" y="33"/>
                  </a:lnTo>
                  <a:lnTo>
                    <a:pt x="2681" y="13"/>
                  </a:lnTo>
                  <a:lnTo>
                    <a:pt x="2634" y="3"/>
                  </a:lnTo>
                  <a:lnTo>
                    <a:pt x="2583" y="0"/>
                  </a:lnTo>
                  <a:lnTo>
                    <a:pt x="2526" y="13"/>
                  </a:lnTo>
                  <a:lnTo>
                    <a:pt x="2449" y="46"/>
                  </a:lnTo>
                  <a:lnTo>
                    <a:pt x="2362" y="106"/>
                  </a:lnTo>
                  <a:lnTo>
                    <a:pt x="2265" y="190"/>
                  </a:lnTo>
                  <a:lnTo>
                    <a:pt x="2164" y="300"/>
                  </a:lnTo>
                  <a:lnTo>
                    <a:pt x="2063" y="427"/>
                  </a:lnTo>
                  <a:lnTo>
                    <a:pt x="1973" y="574"/>
                  </a:lnTo>
                  <a:lnTo>
                    <a:pt x="1892" y="741"/>
                  </a:lnTo>
                  <a:lnTo>
                    <a:pt x="1832" y="924"/>
                  </a:lnTo>
                  <a:lnTo>
                    <a:pt x="1761" y="1088"/>
                  </a:lnTo>
                  <a:lnTo>
                    <a:pt x="1668" y="1218"/>
                  </a:lnTo>
                  <a:lnTo>
                    <a:pt x="1553" y="1318"/>
                  </a:lnTo>
                  <a:lnTo>
                    <a:pt x="1433" y="1402"/>
                  </a:lnTo>
                  <a:lnTo>
                    <a:pt x="1312" y="1472"/>
                  </a:lnTo>
                  <a:lnTo>
                    <a:pt x="1201" y="1542"/>
                  </a:lnTo>
                  <a:lnTo>
                    <a:pt x="1107" y="1615"/>
                  </a:lnTo>
                  <a:lnTo>
                    <a:pt x="1047" y="1712"/>
                  </a:lnTo>
                  <a:lnTo>
                    <a:pt x="950" y="1822"/>
                  </a:lnTo>
                  <a:lnTo>
                    <a:pt x="782" y="1949"/>
                  </a:lnTo>
                  <a:lnTo>
                    <a:pt x="577" y="2076"/>
                  </a:lnTo>
                  <a:lnTo>
                    <a:pt x="366" y="2210"/>
                  </a:lnTo>
                  <a:lnTo>
                    <a:pt x="175" y="2330"/>
                  </a:lnTo>
                  <a:lnTo>
                    <a:pt x="44" y="2440"/>
                  </a:lnTo>
                  <a:lnTo>
                    <a:pt x="0" y="2530"/>
                  </a:lnTo>
                  <a:lnTo>
                    <a:pt x="77" y="2600"/>
                  </a:lnTo>
                  <a:lnTo>
                    <a:pt x="285" y="2644"/>
                  </a:lnTo>
                  <a:lnTo>
                    <a:pt x="601" y="2687"/>
                  </a:lnTo>
                  <a:lnTo>
                    <a:pt x="987" y="2717"/>
                  </a:lnTo>
                  <a:lnTo>
                    <a:pt x="1419" y="2747"/>
                  </a:lnTo>
                  <a:lnTo>
                    <a:pt x="1855" y="2764"/>
                  </a:lnTo>
                  <a:lnTo>
                    <a:pt x="2268" y="2777"/>
                  </a:lnTo>
                  <a:lnTo>
                    <a:pt x="2627" y="2781"/>
                  </a:lnTo>
                  <a:lnTo>
                    <a:pt x="2899" y="2784"/>
                  </a:lnTo>
                  <a:lnTo>
                    <a:pt x="3073" y="2777"/>
                  </a:lnTo>
                  <a:lnTo>
                    <a:pt x="3190" y="2771"/>
                  </a:lnTo>
                  <a:lnTo>
                    <a:pt x="3258" y="2761"/>
                  </a:lnTo>
                  <a:lnTo>
                    <a:pt x="3291" y="2751"/>
                  </a:lnTo>
                  <a:lnTo>
                    <a:pt x="3294" y="2737"/>
                  </a:lnTo>
                  <a:lnTo>
                    <a:pt x="3284" y="2727"/>
                  </a:lnTo>
                  <a:lnTo>
                    <a:pt x="3268" y="2720"/>
                  </a:lnTo>
                  <a:lnTo>
                    <a:pt x="3264" y="2720"/>
                  </a:lnTo>
                  <a:close/>
                </a:path>
              </a:pathLst>
            </a:custGeom>
            <a:solidFill>
              <a:srgbClr val="26592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175"/>
            <p:cNvSpPr>
              <a:spLocks/>
            </p:cNvSpPr>
            <p:nvPr/>
          </p:nvSpPr>
          <p:spPr bwMode="auto">
            <a:xfrm>
              <a:off x="7814" y="6114"/>
              <a:ext cx="3173" cy="2781"/>
            </a:xfrm>
            <a:custGeom>
              <a:avLst/>
              <a:gdLst/>
              <a:ahLst/>
              <a:cxnLst>
                <a:cxn ang="0">
                  <a:pos x="3143" y="2717"/>
                </a:cxn>
                <a:cxn ang="0">
                  <a:pos x="3103" y="2390"/>
                </a:cxn>
                <a:cxn ang="0">
                  <a:pos x="3066" y="2066"/>
                </a:cxn>
                <a:cxn ang="0">
                  <a:pos x="3029" y="1739"/>
                </a:cxn>
                <a:cxn ang="0">
                  <a:pos x="2996" y="1415"/>
                </a:cxn>
                <a:cxn ang="0">
                  <a:pos x="2955" y="1088"/>
                </a:cxn>
                <a:cxn ang="0">
                  <a:pos x="2919" y="764"/>
                </a:cxn>
                <a:cxn ang="0">
                  <a:pos x="2882" y="441"/>
                </a:cxn>
                <a:cxn ang="0">
                  <a:pos x="2848" y="117"/>
                </a:cxn>
                <a:cxn ang="0">
                  <a:pos x="2774" y="100"/>
                </a:cxn>
                <a:cxn ang="0">
                  <a:pos x="2714" y="80"/>
                </a:cxn>
                <a:cxn ang="0">
                  <a:pos x="2660" y="57"/>
                </a:cxn>
                <a:cxn ang="0">
                  <a:pos x="2617" y="37"/>
                </a:cxn>
                <a:cxn ang="0">
                  <a:pos x="2570" y="13"/>
                </a:cxn>
                <a:cxn ang="0">
                  <a:pos x="2526" y="3"/>
                </a:cxn>
                <a:cxn ang="0">
                  <a:pos x="2479" y="0"/>
                </a:cxn>
                <a:cxn ang="0">
                  <a:pos x="2425" y="17"/>
                </a:cxn>
                <a:cxn ang="0">
                  <a:pos x="2352" y="50"/>
                </a:cxn>
                <a:cxn ang="0">
                  <a:pos x="2268" y="110"/>
                </a:cxn>
                <a:cxn ang="0">
                  <a:pos x="2170" y="194"/>
                </a:cxn>
                <a:cxn ang="0">
                  <a:pos x="2077" y="300"/>
                </a:cxn>
                <a:cxn ang="0">
                  <a:pos x="1979" y="427"/>
                </a:cxn>
                <a:cxn ang="0">
                  <a:pos x="1892" y="574"/>
                </a:cxn>
                <a:cxn ang="0">
                  <a:pos x="1815" y="741"/>
                </a:cxn>
                <a:cxn ang="0">
                  <a:pos x="1758" y="925"/>
                </a:cxn>
                <a:cxn ang="0">
                  <a:pos x="1691" y="1088"/>
                </a:cxn>
                <a:cxn ang="0">
                  <a:pos x="1600" y="1215"/>
                </a:cxn>
                <a:cxn ang="0">
                  <a:pos x="1490" y="1315"/>
                </a:cxn>
                <a:cxn ang="0">
                  <a:pos x="1375" y="1399"/>
                </a:cxn>
                <a:cxn ang="0">
                  <a:pos x="1258" y="1469"/>
                </a:cxn>
                <a:cxn ang="0">
                  <a:pos x="1151" y="1539"/>
                </a:cxn>
                <a:cxn ang="0">
                  <a:pos x="1063" y="1612"/>
                </a:cxn>
                <a:cxn ang="0">
                  <a:pos x="1006" y="1709"/>
                </a:cxn>
                <a:cxn ang="0">
                  <a:pos x="913" y="1819"/>
                </a:cxn>
                <a:cxn ang="0">
                  <a:pos x="752" y="1946"/>
                </a:cxn>
                <a:cxn ang="0">
                  <a:pos x="554" y="2073"/>
                </a:cxn>
                <a:cxn ang="0">
                  <a:pos x="352" y="2203"/>
                </a:cxn>
                <a:cxn ang="0">
                  <a:pos x="168" y="2320"/>
                </a:cxn>
                <a:cxn ang="0">
                  <a:pos x="44" y="2430"/>
                </a:cxn>
                <a:cxn ang="0">
                  <a:pos x="0" y="2521"/>
                </a:cxn>
                <a:cxn ang="0">
                  <a:pos x="77" y="2591"/>
                </a:cxn>
                <a:cxn ang="0">
                  <a:pos x="279" y="2637"/>
                </a:cxn>
                <a:cxn ang="0">
                  <a:pos x="580" y="2681"/>
                </a:cxn>
                <a:cxn ang="0">
                  <a:pos x="953" y="2711"/>
                </a:cxn>
                <a:cxn ang="0">
                  <a:pos x="1369" y="2741"/>
                </a:cxn>
                <a:cxn ang="0">
                  <a:pos x="1788" y="2758"/>
                </a:cxn>
                <a:cxn ang="0">
                  <a:pos x="2187" y="2771"/>
                </a:cxn>
                <a:cxn ang="0">
                  <a:pos x="2529" y="2778"/>
                </a:cxn>
                <a:cxn ang="0">
                  <a:pos x="2791" y="2781"/>
                </a:cxn>
                <a:cxn ang="0">
                  <a:pos x="2959" y="2774"/>
                </a:cxn>
                <a:cxn ang="0">
                  <a:pos x="3073" y="2768"/>
                </a:cxn>
                <a:cxn ang="0">
                  <a:pos x="3140" y="2758"/>
                </a:cxn>
                <a:cxn ang="0">
                  <a:pos x="3170" y="2748"/>
                </a:cxn>
                <a:cxn ang="0">
                  <a:pos x="3173" y="2734"/>
                </a:cxn>
                <a:cxn ang="0">
                  <a:pos x="3163" y="2724"/>
                </a:cxn>
                <a:cxn ang="0">
                  <a:pos x="3147" y="2717"/>
                </a:cxn>
                <a:cxn ang="0">
                  <a:pos x="3143" y="2717"/>
                </a:cxn>
              </a:cxnLst>
              <a:rect l="0" t="0" r="r" b="b"/>
              <a:pathLst>
                <a:path w="3173" h="2781">
                  <a:moveTo>
                    <a:pt x="3143" y="2717"/>
                  </a:moveTo>
                  <a:lnTo>
                    <a:pt x="3103" y="2390"/>
                  </a:lnTo>
                  <a:lnTo>
                    <a:pt x="3066" y="2066"/>
                  </a:lnTo>
                  <a:lnTo>
                    <a:pt x="3029" y="1739"/>
                  </a:lnTo>
                  <a:lnTo>
                    <a:pt x="2996" y="1415"/>
                  </a:lnTo>
                  <a:lnTo>
                    <a:pt x="2955" y="1088"/>
                  </a:lnTo>
                  <a:lnTo>
                    <a:pt x="2919" y="764"/>
                  </a:lnTo>
                  <a:lnTo>
                    <a:pt x="2882" y="441"/>
                  </a:lnTo>
                  <a:lnTo>
                    <a:pt x="2848" y="117"/>
                  </a:lnTo>
                  <a:lnTo>
                    <a:pt x="2774" y="100"/>
                  </a:lnTo>
                  <a:lnTo>
                    <a:pt x="2714" y="80"/>
                  </a:lnTo>
                  <a:lnTo>
                    <a:pt x="2660" y="57"/>
                  </a:lnTo>
                  <a:lnTo>
                    <a:pt x="2617" y="37"/>
                  </a:lnTo>
                  <a:lnTo>
                    <a:pt x="2570" y="13"/>
                  </a:lnTo>
                  <a:lnTo>
                    <a:pt x="2526" y="3"/>
                  </a:lnTo>
                  <a:lnTo>
                    <a:pt x="2479" y="0"/>
                  </a:lnTo>
                  <a:lnTo>
                    <a:pt x="2425" y="17"/>
                  </a:lnTo>
                  <a:lnTo>
                    <a:pt x="2352" y="50"/>
                  </a:lnTo>
                  <a:lnTo>
                    <a:pt x="2268" y="110"/>
                  </a:lnTo>
                  <a:lnTo>
                    <a:pt x="2170" y="194"/>
                  </a:lnTo>
                  <a:lnTo>
                    <a:pt x="2077" y="300"/>
                  </a:lnTo>
                  <a:lnTo>
                    <a:pt x="1979" y="427"/>
                  </a:lnTo>
                  <a:lnTo>
                    <a:pt x="1892" y="574"/>
                  </a:lnTo>
                  <a:lnTo>
                    <a:pt x="1815" y="741"/>
                  </a:lnTo>
                  <a:lnTo>
                    <a:pt x="1758" y="925"/>
                  </a:lnTo>
                  <a:lnTo>
                    <a:pt x="1691" y="1088"/>
                  </a:lnTo>
                  <a:lnTo>
                    <a:pt x="1600" y="1215"/>
                  </a:lnTo>
                  <a:lnTo>
                    <a:pt x="1490" y="1315"/>
                  </a:lnTo>
                  <a:lnTo>
                    <a:pt x="1375" y="1399"/>
                  </a:lnTo>
                  <a:lnTo>
                    <a:pt x="1258" y="1469"/>
                  </a:lnTo>
                  <a:lnTo>
                    <a:pt x="1151" y="1539"/>
                  </a:lnTo>
                  <a:lnTo>
                    <a:pt x="1063" y="1612"/>
                  </a:lnTo>
                  <a:lnTo>
                    <a:pt x="1006" y="1709"/>
                  </a:lnTo>
                  <a:lnTo>
                    <a:pt x="913" y="1819"/>
                  </a:lnTo>
                  <a:lnTo>
                    <a:pt x="752" y="1946"/>
                  </a:lnTo>
                  <a:lnTo>
                    <a:pt x="554" y="2073"/>
                  </a:lnTo>
                  <a:lnTo>
                    <a:pt x="352" y="2203"/>
                  </a:lnTo>
                  <a:lnTo>
                    <a:pt x="168" y="2320"/>
                  </a:lnTo>
                  <a:lnTo>
                    <a:pt x="44" y="2430"/>
                  </a:lnTo>
                  <a:lnTo>
                    <a:pt x="0" y="2521"/>
                  </a:lnTo>
                  <a:lnTo>
                    <a:pt x="77" y="2591"/>
                  </a:lnTo>
                  <a:lnTo>
                    <a:pt x="279" y="2637"/>
                  </a:lnTo>
                  <a:lnTo>
                    <a:pt x="580" y="2681"/>
                  </a:lnTo>
                  <a:lnTo>
                    <a:pt x="953" y="2711"/>
                  </a:lnTo>
                  <a:lnTo>
                    <a:pt x="1369" y="2741"/>
                  </a:lnTo>
                  <a:lnTo>
                    <a:pt x="1788" y="2758"/>
                  </a:lnTo>
                  <a:lnTo>
                    <a:pt x="2187" y="2771"/>
                  </a:lnTo>
                  <a:lnTo>
                    <a:pt x="2529" y="2778"/>
                  </a:lnTo>
                  <a:lnTo>
                    <a:pt x="2791" y="2781"/>
                  </a:lnTo>
                  <a:lnTo>
                    <a:pt x="2959" y="2774"/>
                  </a:lnTo>
                  <a:lnTo>
                    <a:pt x="3073" y="2768"/>
                  </a:lnTo>
                  <a:lnTo>
                    <a:pt x="3140" y="2758"/>
                  </a:lnTo>
                  <a:lnTo>
                    <a:pt x="3170" y="2748"/>
                  </a:lnTo>
                  <a:lnTo>
                    <a:pt x="3173" y="2734"/>
                  </a:lnTo>
                  <a:lnTo>
                    <a:pt x="3163" y="2724"/>
                  </a:lnTo>
                  <a:lnTo>
                    <a:pt x="3147" y="2717"/>
                  </a:lnTo>
                  <a:lnTo>
                    <a:pt x="3143" y="2717"/>
                  </a:lnTo>
                  <a:close/>
                </a:path>
              </a:pathLst>
            </a:custGeom>
            <a:solidFill>
              <a:srgbClr val="30613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176"/>
            <p:cNvSpPr>
              <a:spLocks/>
            </p:cNvSpPr>
            <p:nvPr/>
          </p:nvSpPr>
          <p:spPr bwMode="auto">
            <a:xfrm>
              <a:off x="7935" y="6121"/>
              <a:ext cx="3052" cy="2774"/>
            </a:xfrm>
            <a:custGeom>
              <a:avLst/>
              <a:gdLst/>
              <a:ahLst/>
              <a:cxnLst>
                <a:cxn ang="0">
                  <a:pos x="3022" y="2710"/>
                </a:cxn>
                <a:cxn ang="0">
                  <a:pos x="2982" y="2383"/>
                </a:cxn>
                <a:cxn ang="0">
                  <a:pos x="2948" y="2059"/>
                </a:cxn>
                <a:cxn ang="0">
                  <a:pos x="2908" y="1736"/>
                </a:cxn>
                <a:cxn ang="0">
                  <a:pos x="2875" y="1412"/>
                </a:cxn>
                <a:cxn ang="0">
                  <a:pos x="2838" y="1088"/>
                </a:cxn>
                <a:cxn ang="0">
                  <a:pos x="2801" y="764"/>
                </a:cxn>
                <a:cxn ang="0">
                  <a:pos x="2764" y="440"/>
                </a:cxn>
                <a:cxn ang="0">
                  <a:pos x="2730" y="120"/>
                </a:cxn>
                <a:cxn ang="0">
                  <a:pos x="2657" y="103"/>
                </a:cxn>
                <a:cxn ang="0">
                  <a:pos x="2600" y="80"/>
                </a:cxn>
                <a:cxn ang="0">
                  <a:pos x="2546" y="56"/>
                </a:cxn>
                <a:cxn ang="0">
                  <a:pos x="2506" y="33"/>
                </a:cxn>
                <a:cxn ang="0">
                  <a:pos x="2462" y="10"/>
                </a:cxn>
                <a:cxn ang="0">
                  <a:pos x="2418" y="0"/>
                </a:cxn>
                <a:cxn ang="0">
                  <a:pos x="2372" y="0"/>
                </a:cxn>
                <a:cxn ang="0">
                  <a:pos x="2321" y="16"/>
                </a:cxn>
                <a:cxn ang="0">
                  <a:pos x="2251" y="46"/>
                </a:cxn>
                <a:cxn ang="0">
                  <a:pos x="2170" y="107"/>
                </a:cxn>
                <a:cxn ang="0">
                  <a:pos x="2080" y="190"/>
                </a:cxn>
                <a:cxn ang="0">
                  <a:pos x="1989" y="297"/>
                </a:cxn>
                <a:cxn ang="0">
                  <a:pos x="1895" y="424"/>
                </a:cxn>
                <a:cxn ang="0">
                  <a:pos x="1811" y="571"/>
                </a:cxn>
                <a:cxn ang="0">
                  <a:pos x="1734" y="734"/>
                </a:cxn>
                <a:cxn ang="0">
                  <a:pos x="1680" y="918"/>
                </a:cxn>
                <a:cxn ang="0">
                  <a:pos x="1613" y="1081"/>
                </a:cxn>
                <a:cxn ang="0">
                  <a:pos x="1530" y="1212"/>
                </a:cxn>
                <a:cxn ang="0">
                  <a:pos x="1426" y="1312"/>
                </a:cxn>
                <a:cxn ang="0">
                  <a:pos x="1318" y="1395"/>
                </a:cxn>
                <a:cxn ang="0">
                  <a:pos x="1204" y="1462"/>
                </a:cxn>
                <a:cxn ang="0">
                  <a:pos x="1104" y="1532"/>
                </a:cxn>
                <a:cxn ang="0">
                  <a:pos x="1016" y="1605"/>
                </a:cxn>
                <a:cxn ang="0">
                  <a:pos x="963" y="1702"/>
                </a:cxn>
                <a:cxn ang="0">
                  <a:pos x="872" y="1809"/>
                </a:cxn>
                <a:cxn ang="0">
                  <a:pos x="721" y="1933"/>
                </a:cxn>
                <a:cxn ang="0">
                  <a:pos x="530" y="2059"/>
                </a:cxn>
                <a:cxn ang="0">
                  <a:pos x="335" y="2190"/>
                </a:cxn>
                <a:cxn ang="0">
                  <a:pos x="161" y="2310"/>
                </a:cxn>
                <a:cxn ang="0">
                  <a:pos x="40" y="2420"/>
                </a:cxn>
                <a:cxn ang="0">
                  <a:pos x="0" y="2510"/>
                </a:cxn>
                <a:cxn ang="0">
                  <a:pos x="74" y="2580"/>
                </a:cxn>
                <a:cxn ang="0">
                  <a:pos x="265" y="2624"/>
                </a:cxn>
                <a:cxn ang="0">
                  <a:pos x="557" y="2667"/>
                </a:cxn>
                <a:cxn ang="0">
                  <a:pos x="912" y="2697"/>
                </a:cxn>
                <a:cxn ang="0">
                  <a:pos x="1311" y="2727"/>
                </a:cxn>
                <a:cxn ang="0">
                  <a:pos x="1714" y="2747"/>
                </a:cxn>
                <a:cxn ang="0">
                  <a:pos x="2100" y="2761"/>
                </a:cxn>
                <a:cxn ang="0">
                  <a:pos x="2432" y="2771"/>
                </a:cxn>
                <a:cxn ang="0">
                  <a:pos x="2683" y="2774"/>
                </a:cxn>
                <a:cxn ang="0">
                  <a:pos x="2848" y="2767"/>
                </a:cxn>
                <a:cxn ang="0">
                  <a:pos x="2959" y="2761"/>
                </a:cxn>
                <a:cxn ang="0">
                  <a:pos x="3019" y="2751"/>
                </a:cxn>
                <a:cxn ang="0">
                  <a:pos x="3049" y="2741"/>
                </a:cxn>
                <a:cxn ang="0">
                  <a:pos x="3052" y="2727"/>
                </a:cxn>
                <a:cxn ang="0">
                  <a:pos x="3042" y="2717"/>
                </a:cxn>
                <a:cxn ang="0">
                  <a:pos x="3026" y="2710"/>
                </a:cxn>
                <a:cxn ang="0">
                  <a:pos x="3022" y="2710"/>
                </a:cxn>
              </a:cxnLst>
              <a:rect l="0" t="0" r="r" b="b"/>
              <a:pathLst>
                <a:path w="3052" h="2774">
                  <a:moveTo>
                    <a:pt x="3022" y="2710"/>
                  </a:moveTo>
                  <a:lnTo>
                    <a:pt x="2982" y="2383"/>
                  </a:lnTo>
                  <a:lnTo>
                    <a:pt x="2948" y="2059"/>
                  </a:lnTo>
                  <a:lnTo>
                    <a:pt x="2908" y="1736"/>
                  </a:lnTo>
                  <a:lnTo>
                    <a:pt x="2875" y="1412"/>
                  </a:lnTo>
                  <a:lnTo>
                    <a:pt x="2838" y="1088"/>
                  </a:lnTo>
                  <a:lnTo>
                    <a:pt x="2801" y="764"/>
                  </a:lnTo>
                  <a:lnTo>
                    <a:pt x="2764" y="440"/>
                  </a:lnTo>
                  <a:lnTo>
                    <a:pt x="2730" y="120"/>
                  </a:lnTo>
                  <a:lnTo>
                    <a:pt x="2657" y="103"/>
                  </a:lnTo>
                  <a:lnTo>
                    <a:pt x="2600" y="80"/>
                  </a:lnTo>
                  <a:lnTo>
                    <a:pt x="2546" y="56"/>
                  </a:lnTo>
                  <a:lnTo>
                    <a:pt x="2506" y="33"/>
                  </a:lnTo>
                  <a:lnTo>
                    <a:pt x="2462" y="10"/>
                  </a:lnTo>
                  <a:lnTo>
                    <a:pt x="2418" y="0"/>
                  </a:lnTo>
                  <a:lnTo>
                    <a:pt x="2372" y="0"/>
                  </a:lnTo>
                  <a:lnTo>
                    <a:pt x="2321" y="16"/>
                  </a:lnTo>
                  <a:lnTo>
                    <a:pt x="2251" y="46"/>
                  </a:lnTo>
                  <a:lnTo>
                    <a:pt x="2170" y="107"/>
                  </a:lnTo>
                  <a:lnTo>
                    <a:pt x="2080" y="190"/>
                  </a:lnTo>
                  <a:lnTo>
                    <a:pt x="1989" y="297"/>
                  </a:lnTo>
                  <a:lnTo>
                    <a:pt x="1895" y="424"/>
                  </a:lnTo>
                  <a:lnTo>
                    <a:pt x="1811" y="571"/>
                  </a:lnTo>
                  <a:lnTo>
                    <a:pt x="1734" y="734"/>
                  </a:lnTo>
                  <a:lnTo>
                    <a:pt x="1680" y="918"/>
                  </a:lnTo>
                  <a:lnTo>
                    <a:pt x="1613" y="1081"/>
                  </a:lnTo>
                  <a:lnTo>
                    <a:pt x="1530" y="1212"/>
                  </a:lnTo>
                  <a:lnTo>
                    <a:pt x="1426" y="1312"/>
                  </a:lnTo>
                  <a:lnTo>
                    <a:pt x="1318" y="1395"/>
                  </a:lnTo>
                  <a:lnTo>
                    <a:pt x="1204" y="1462"/>
                  </a:lnTo>
                  <a:lnTo>
                    <a:pt x="1104" y="1532"/>
                  </a:lnTo>
                  <a:lnTo>
                    <a:pt x="1016" y="1605"/>
                  </a:lnTo>
                  <a:lnTo>
                    <a:pt x="963" y="1702"/>
                  </a:lnTo>
                  <a:lnTo>
                    <a:pt x="872" y="1809"/>
                  </a:lnTo>
                  <a:lnTo>
                    <a:pt x="721" y="1933"/>
                  </a:lnTo>
                  <a:lnTo>
                    <a:pt x="530" y="2059"/>
                  </a:lnTo>
                  <a:lnTo>
                    <a:pt x="335" y="2190"/>
                  </a:lnTo>
                  <a:lnTo>
                    <a:pt x="161" y="2310"/>
                  </a:lnTo>
                  <a:lnTo>
                    <a:pt x="40" y="2420"/>
                  </a:lnTo>
                  <a:lnTo>
                    <a:pt x="0" y="2510"/>
                  </a:lnTo>
                  <a:lnTo>
                    <a:pt x="74" y="2580"/>
                  </a:lnTo>
                  <a:lnTo>
                    <a:pt x="265" y="2624"/>
                  </a:lnTo>
                  <a:lnTo>
                    <a:pt x="557" y="2667"/>
                  </a:lnTo>
                  <a:lnTo>
                    <a:pt x="912" y="2697"/>
                  </a:lnTo>
                  <a:lnTo>
                    <a:pt x="1311" y="2727"/>
                  </a:lnTo>
                  <a:lnTo>
                    <a:pt x="1714" y="2747"/>
                  </a:lnTo>
                  <a:lnTo>
                    <a:pt x="2100" y="2761"/>
                  </a:lnTo>
                  <a:lnTo>
                    <a:pt x="2432" y="2771"/>
                  </a:lnTo>
                  <a:lnTo>
                    <a:pt x="2683" y="2774"/>
                  </a:lnTo>
                  <a:lnTo>
                    <a:pt x="2848" y="2767"/>
                  </a:lnTo>
                  <a:lnTo>
                    <a:pt x="2959" y="2761"/>
                  </a:lnTo>
                  <a:lnTo>
                    <a:pt x="3019" y="2751"/>
                  </a:lnTo>
                  <a:lnTo>
                    <a:pt x="3049" y="2741"/>
                  </a:lnTo>
                  <a:lnTo>
                    <a:pt x="3052" y="2727"/>
                  </a:lnTo>
                  <a:lnTo>
                    <a:pt x="3042" y="2717"/>
                  </a:lnTo>
                  <a:lnTo>
                    <a:pt x="3026" y="2710"/>
                  </a:lnTo>
                  <a:lnTo>
                    <a:pt x="3022" y="2710"/>
                  </a:lnTo>
                  <a:close/>
                </a:path>
              </a:pathLst>
            </a:custGeom>
            <a:solidFill>
              <a:srgbClr val="3B693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177"/>
            <p:cNvSpPr>
              <a:spLocks/>
            </p:cNvSpPr>
            <p:nvPr/>
          </p:nvSpPr>
          <p:spPr bwMode="auto">
            <a:xfrm>
              <a:off x="8056" y="6127"/>
              <a:ext cx="2928" cy="2768"/>
            </a:xfrm>
            <a:custGeom>
              <a:avLst/>
              <a:gdLst/>
              <a:ahLst/>
              <a:cxnLst>
                <a:cxn ang="0">
                  <a:pos x="2901" y="2704"/>
                </a:cxn>
                <a:cxn ang="0">
                  <a:pos x="2861" y="2377"/>
                </a:cxn>
                <a:cxn ang="0">
                  <a:pos x="2827" y="2053"/>
                </a:cxn>
                <a:cxn ang="0">
                  <a:pos x="2787" y="1730"/>
                </a:cxn>
                <a:cxn ang="0">
                  <a:pos x="2754" y="1409"/>
                </a:cxn>
                <a:cxn ang="0">
                  <a:pos x="2717" y="1085"/>
                </a:cxn>
                <a:cxn ang="0">
                  <a:pos x="2680" y="762"/>
                </a:cxn>
                <a:cxn ang="0">
                  <a:pos x="2643" y="438"/>
                </a:cxn>
                <a:cxn ang="0">
                  <a:pos x="2609" y="117"/>
                </a:cxn>
                <a:cxn ang="0">
                  <a:pos x="2539" y="101"/>
                </a:cxn>
                <a:cxn ang="0">
                  <a:pos x="2485" y="80"/>
                </a:cxn>
                <a:cxn ang="0">
                  <a:pos x="2435" y="54"/>
                </a:cxn>
                <a:cxn ang="0">
                  <a:pos x="2395" y="34"/>
                </a:cxn>
                <a:cxn ang="0">
                  <a:pos x="2355" y="10"/>
                </a:cxn>
                <a:cxn ang="0">
                  <a:pos x="2314" y="0"/>
                </a:cxn>
                <a:cxn ang="0">
                  <a:pos x="2271" y="0"/>
                </a:cxn>
                <a:cxn ang="0">
                  <a:pos x="2220" y="17"/>
                </a:cxn>
                <a:cxn ang="0">
                  <a:pos x="2150" y="47"/>
                </a:cxn>
                <a:cxn ang="0">
                  <a:pos x="2073" y="107"/>
                </a:cxn>
                <a:cxn ang="0">
                  <a:pos x="1986" y="187"/>
                </a:cxn>
                <a:cxn ang="0">
                  <a:pos x="1898" y="297"/>
                </a:cxn>
                <a:cxn ang="0">
                  <a:pos x="1808" y="421"/>
                </a:cxn>
                <a:cxn ang="0">
                  <a:pos x="1731" y="568"/>
                </a:cxn>
                <a:cxn ang="0">
                  <a:pos x="1660" y="728"/>
                </a:cxn>
                <a:cxn ang="0">
                  <a:pos x="1606" y="912"/>
                </a:cxn>
                <a:cxn ang="0">
                  <a:pos x="1546" y="1075"/>
                </a:cxn>
                <a:cxn ang="0">
                  <a:pos x="1466" y="1206"/>
                </a:cxn>
                <a:cxn ang="0">
                  <a:pos x="1365" y="1306"/>
                </a:cxn>
                <a:cxn ang="0">
                  <a:pos x="1261" y="1389"/>
                </a:cxn>
                <a:cxn ang="0">
                  <a:pos x="1154" y="1456"/>
                </a:cxn>
                <a:cxn ang="0">
                  <a:pos x="1056" y="1526"/>
                </a:cxn>
                <a:cxn ang="0">
                  <a:pos x="976" y="1599"/>
                </a:cxn>
                <a:cxn ang="0">
                  <a:pos x="922" y="1696"/>
                </a:cxn>
                <a:cxn ang="0">
                  <a:pos x="835" y="1803"/>
                </a:cxn>
                <a:cxn ang="0">
                  <a:pos x="691" y="1927"/>
                </a:cxn>
                <a:cxn ang="0">
                  <a:pos x="506" y="2053"/>
                </a:cxn>
                <a:cxn ang="0">
                  <a:pos x="322" y="2184"/>
                </a:cxn>
                <a:cxn ang="0">
                  <a:pos x="154" y="2301"/>
                </a:cxn>
                <a:cxn ang="0">
                  <a:pos x="40" y="2411"/>
                </a:cxn>
                <a:cxn ang="0">
                  <a:pos x="0" y="2501"/>
                </a:cxn>
                <a:cxn ang="0">
                  <a:pos x="70" y="2571"/>
                </a:cxn>
                <a:cxn ang="0">
                  <a:pos x="255" y="2614"/>
                </a:cxn>
                <a:cxn ang="0">
                  <a:pos x="536" y="2658"/>
                </a:cxn>
                <a:cxn ang="0">
                  <a:pos x="879" y="2691"/>
                </a:cxn>
                <a:cxn ang="0">
                  <a:pos x="1261" y="2721"/>
                </a:cxn>
                <a:cxn ang="0">
                  <a:pos x="1647" y="2741"/>
                </a:cxn>
                <a:cxn ang="0">
                  <a:pos x="2016" y="2755"/>
                </a:cxn>
                <a:cxn ang="0">
                  <a:pos x="2334" y="2765"/>
                </a:cxn>
                <a:cxn ang="0">
                  <a:pos x="2576" y="2768"/>
                </a:cxn>
                <a:cxn ang="0">
                  <a:pos x="2730" y="2761"/>
                </a:cxn>
                <a:cxn ang="0">
                  <a:pos x="2838" y="2755"/>
                </a:cxn>
                <a:cxn ang="0">
                  <a:pos x="2898" y="2745"/>
                </a:cxn>
                <a:cxn ang="0">
                  <a:pos x="2928" y="2735"/>
                </a:cxn>
                <a:cxn ang="0">
                  <a:pos x="2928" y="2721"/>
                </a:cxn>
                <a:cxn ang="0">
                  <a:pos x="2918" y="2711"/>
                </a:cxn>
                <a:cxn ang="0">
                  <a:pos x="2905" y="2704"/>
                </a:cxn>
                <a:cxn ang="0">
                  <a:pos x="2901" y="2704"/>
                </a:cxn>
              </a:cxnLst>
              <a:rect l="0" t="0" r="r" b="b"/>
              <a:pathLst>
                <a:path w="2928" h="2768">
                  <a:moveTo>
                    <a:pt x="2901" y="2704"/>
                  </a:moveTo>
                  <a:lnTo>
                    <a:pt x="2861" y="2377"/>
                  </a:lnTo>
                  <a:lnTo>
                    <a:pt x="2827" y="2053"/>
                  </a:lnTo>
                  <a:lnTo>
                    <a:pt x="2787" y="1730"/>
                  </a:lnTo>
                  <a:lnTo>
                    <a:pt x="2754" y="1409"/>
                  </a:lnTo>
                  <a:lnTo>
                    <a:pt x="2717" y="1085"/>
                  </a:lnTo>
                  <a:lnTo>
                    <a:pt x="2680" y="762"/>
                  </a:lnTo>
                  <a:lnTo>
                    <a:pt x="2643" y="438"/>
                  </a:lnTo>
                  <a:lnTo>
                    <a:pt x="2609" y="117"/>
                  </a:lnTo>
                  <a:lnTo>
                    <a:pt x="2539" y="101"/>
                  </a:lnTo>
                  <a:lnTo>
                    <a:pt x="2485" y="80"/>
                  </a:lnTo>
                  <a:lnTo>
                    <a:pt x="2435" y="54"/>
                  </a:lnTo>
                  <a:lnTo>
                    <a:pt x="2395" y="34"/>
                  </a:lnTo>
                  <a:lnTo>
                    <a:pt x="2355" y="10"/>
                  </a:lnTo>
                  <a:lnTo>
                    <a:pt x="2314" y="0"/>
                  </a:lnTo>
                  <a:lnTo>
                    <a:pt x="2271" y="0"/>
                  </a:lnTo>
                  <a:lnTo>
                    <a:pt x="2220" y="17"/>
                  </a:lnTo>
                  <a:lnTo>
                    <a:pt x="2150" y="47"/>
                  </a:lnTo>
                  <a:lnTo>
                    <a:pt x="2073" y="107"/>
                  </a:lnTo>
                  <a:lnTo>
                    <a:pt x="1986" y="187"/>
                  </a:lnTo>
                  <a:lnTo>
                    <a:pt x="1898" y="297"/>
                  </a:lnTo>
                  <a:lnTo>
                    <a:pt x="1808" y="421"/>
                  </a:lnTo>
                  <a:lnTo>
                    <a:pt x="1731" y="568"/>
                  </a:lnTo>
                  <a:lnTo>
                    <a:pt x="1660" y="728"/>
                  </a:lnTo>
                  <a:lnTo>
                    <a:pt x="1606" y="912"/>
                  </a:lnTo>
                  <a:lnTo>
                    <a:pt x="1546" y="1075"/>
                  </a:lnTo>
                  <a:lnTo>
                    <a:pt x="1466" y="1206"/>
                  </a:lnTo>
                  <a:lnTo>
                    <a:pt x="1365" y="1306"/>
                  </a:lnTo>
                  <a:lnTo>
                    <a:pt x="1261" y="1389"/>
                  </a:lnTo>
                  <a:lnTo>
                    <a:pt x="1154" y="1456"/>
                  </a:lnTo>
                  <a:lnTo>
                    <a:pt x="1056" y="1526"/>
                  </a:lnTo>
                  <a:lnTo>
                    <a:pt x="976" y="1599"/>
                  </a:lnTo>
                  <a:lnTo>
                    <a:pt x="922" y="1696"/>
                  </a:lnTo>
                  <a:lnTo>
                    <a:pt x="835" y="1803"/>
                  </a:lnTo>
                  <a:lnTo>
                    <a:pt x="691" y="1927"/>
                  </a:lnTo>
                  <a:lnTo>
                    <a:pt x="506" y="2053"/>
                  </a:lnTo>
                  <a:lnTo>
                    <a:pt x="322" y="2184"/>
                  </a:lnTo>
                  <a:lnTo>
                    <a:pt x="154" y="2301"/>
                  </a:lnTo>
                  <a:lnTo>
                    <a:pt x="40" y="2411"/>
                  </a:lnTo>
                  <a:lnTo>
                    <a:pt x="0" y="2501"/>
                  </a:lnTo>
                  <a:lnTo>
                    <a:pt x="70" y="2571"/>
                  </a:lnTo>
                  <a:lnTo>
                    <a:pt x="255" y="2614"/>
                  </a:lnTo>
                  <a:lnTo>
                    <a:pt x="536" y="2658"/>
                  </a:lnTo>
                  <a:lnTo>
                    <a:pt x="879" y="2691"/>
                  </a:lnTo>
                  <a:lnTo>
                    <a:pt x="1261" y="2721"/>
                  </a:lnTo>
                  <a:lnTo>
                    <a:pt x="1647" y="2741"/>
                  </a:lnTo>
                  <a:lnTo>
                    <a:pt x="2016" y="2755"/>
                  </a:lnTo>
                  <a:lnTo>
                    <a:pt x="2334" y="2765"/>
                  </a:lnTo>
                  <a:lnTo>
                    <a:pt x="2576" y="2768"/>
                  </a:lnTo>
                  <a:lnTo>
                    <a:pt x="2730" y="2761"/>
                  </a:lnTo>
                  <a:lnTo>
                    <a:pt x="2838" y="2755"/>
                  </a:lnTo>
                  <a:lnTo>
                    <a:pt x="2898" y="2745"/>
                  </a:lnTo>
                  <a:lnTo>
                    <a:pt x="2928" y="2735"/>
                  </a:lnTo>
                  <a:lnTo>
                    <a:pt x="2928" y="2721"/>
                  </a:lnTo>
                  <a:lnTo>
                    <a:pt x="2918" y="2711"/>
                  </a:lnTo>
                  <a:lnTo>
                    <a:pt x="2905" y="2704"/>
                  </a:lnTo>
                  <a:lnTo>
                    <a:pt x="2901" y="2704"/>
                  </a:lnTo>
                  <a:close/>
                </a:path>
              </a:pathLst>
            </a:custGeom>
            <a:solidFill>
              <a:srgbClr val="45704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178"/>
            <p:cNvSpPr>
              <a:spLocks/>
            </p:cNvSpPr>
            <p:nvPr/>
          </p:nvSpPr>
          <p:spPr bwMode="auto">
            <a:xfrm>
              <a:off x="8180" y="6134"/>
              <a:ext cx="2807" cy="2761"/>
            </a:xfrm>
            <a:custGeom>
              <a:avLst/>
              <a:gdLst/>
              <a:ahLst/>
              <a:cxnLst>
                <a:cxn ang="0">
                  <a:pos x="2781" y="2697"/>
                </a:cxn>
                <a:cxn ang="0">
                  <a:pos x="2740" y="2374"/>
                </a:cxn>
                <a:cxn ang="0">
                  <a:pos x="2707" y="2050"/>
                </a:cxn>
                <a:cxn ang="0">
                  <a:pos x="2667" y="1726"/>
                </a:cxn>
                <a:cxn ang="0">
                  <a:pos x="2633" y="1406"/>
                </a:cxn>
                <a:cxn ang="0">
                  <a:pos x="2593" y="1082"/>
                </a:cxn>
                <a:cxn ang="0">
                  <a:pos x="2559" y="758"/>
                </a:cxn>
                <a:cxn ang="0">
                  <a:pos x="2519" y="437"/>
                </a:cxn>
                <a:cxn ang="0">
                  <a:pos x="2485" y="117"/>
                </a:cxn>
                <a:cxn ang="0">
                  <a:pos x="2422" y="100"/>
                </a:cxn>
                <a:cxn ang="0">
                  <a:pos x="2368" y="80"/>
                </a:cxn>
                <a:cxn ang="0">
                  <a:pos x="2324" y="53"/>
                </a:cxn>
                <a:cxn ang="0">
                  <a:pos x="2284" y="33"/>
                </a:cxn>
                <a:cxn ang="0">
                  <a:pos x="2244" y="13"/>
                </a:cxn>
                <a:cxn ang="0">
                  <a:pos x="2204" y="3"/>
                </a:cxn>
                <a:cxn ang="0">
                  <a:pos x="2160" y="0"/>
                </a:cxn>
                <a:cxn ang="0">
                  <a:pos x="2113" y="13"/>
                </a:cxn>
                <a:cxn ang="0">
                  <a:pos x="2046" y="47"/>
                </a:cxn>
                <a:cxn ang="0">
                  <a:pos x="1972" y="107"/>
                </a:cxn>
                <a:cxn ang="0">
                  <a:pos x="1888" y="187"/>
                </a:cxn>
                <a:cxn ang="0">
                  <a:pos x="1804" y="297"/>
                </a:cxn>
                <a:cxn ang="0">
                  <a:pos x="1721" y="421"/>
                </a:cxn>
                <a:cxn ang="0">
                  <a:pos x="1643" y="568"/>
                </a:cxn>
                <a:cxn ang="0">
                  <a:pos x="1576" y="728"/>
                </a:cxn>
                <a:cxn ang="0">
                  <a:pos x="1529" y="911"/>
                </a:cxn>
                <a:cxn ang="0">
                  <a:pos x="1472" y="1075"/>
                </a:cxn>
                <a:cxn ang="0">
                  <a:pos x="1395" y="1202"/>
                </a:cxn>
                <a:cxn ang="0">
                  <a:pos x="1301" y="1299"/>
                </a:cxn>
                <a:cxn ang="0">
                  <a:pos x="1201" y="1382"/>
                </a:cxn>
                <a:cxn ang="0">
                  <a:pos x="1097" y="1449"/>
                </a:cxn>
                <a:cxn ang="0">
                  <a:pos x="1006" y="1519"/>
                </a:cxn>
                <a:cxn ang="0">
                  <a:pos x="929" y="1592"/>
                </a:cxn>
                <a:cxn ang="0">
                  <a:pos x="875" y="1689"/>
                </a:cxn>
                <a:cxn ang="0">
                  <a:pos x="795" y="1796"/>
                </a:cxn>
                <a:cxn ang="0">
                  <a:pos x="657" y="1920"/>
                </a:cxn>
                <a:cxn ang="0">
                  <a:pos x="486" y="2046"/>
                </a:cxn>
                <a:cxn ang="0">
                  <a:pos x="308" y="2173"/>
                </a:cxn>
                <a:cxn ang="0">
                  <a:pos x="147" y="2290"/>
                </a:cxn>
                <a:cxn ang="0">
                  <a:pos x="37" y="2400"/>
                </a:cxn>
                <a:cxn ang="0">
                  <a:pos x="0" y="2487"/>
                </a:cxn>
                <a:cxn ang="0">
                  <a:pos x="67" y="2557"/>
                </a:cxn>
                <a:cxn ang="0">
                  <a:pos x="245" y="2604"/>
                </a:cxn>
                <a:cxn ang="0">
                  <a:pos x="513" y="2647"/>
                </a:cxn>
                <a:cxn ang="0">
                  <a:pos x="845" y="2681"/>
                </a:cxn>
                <a:cxn ang="0">
                  <a:pos x="1211" y="2711"/>
                </a:cxn>
                <a:cxn ang="0">
                  <a:pos x="1580" y="2731"/>
                </a:cxn>
                <a:cxn ang="0">
                  <a:pos x="1932" y="2748"/>
                </a:cxn>
                <a:cxn ang="0">
                  <a:pos x="2234" y="2754"/>
                </a:cxn>
                <a:cxn ang="0">
                  <a:pos x="2465" y="2761"/>
                </a:cxn>
                <a:cxn ang="0">
                  <a:pos x="2616" y="2754"/>
                </a:cxn>
                <a:cxn ang="0">
                  <a:pos x="2720" y="2748"/>
                </a:cxn>
                <a:cxn ang="0">
                  <a:pos x="2777" y="2738"/>
                </a:cxn>
                <a:cxn ang="0">
                  <a:pos x="2804" y="2728"/>
                </a:cxn>
                <a:cxn ang="0">
                  <a:pos x="2807" y="2714"/>
                </a:cxn>
                <a:cxn ang="0">
                  <a:pos x="2797" y="2704"/>
                </a:cxn>
                <a:cxn ang="0">
                  <a:pos x="2784" y="2697"/>
                </a:cxn>
                <a:cxn ang="0">
                  <a:pos x="2781" y="2697"/>
                </a:cxn>
              </a:cxnLst>
              <a:rect l="0" t="0" r="r" b="b"/>
              <a:pathLst>
                <a:path w="2807" h="2761">
                  <a:moveTo>
                    <a:pt x="2781" y="2697"/>
                  </a:moveTo>
                  <a:lnTo>
                    <a:pt x="2740" y="2374"/>
                  </a:lnTo>
                  <a:lnTo>
                    <a:pt x="2707" y="2050"/>
                  </a:lnTo>
                  <a:lnTo>
                    <a:pt x="2667" y="1726"/>
                  </a:lnTo>
                  <a:lnTo>
                    <a:pt x="2633" y="1406"/>
                  </a:lnTo>
                  <a:lnTo>
                    <a:pt x="2593" y="1082"/>
                  </a:lnTo>
                  <a:lnTo>
                    <a:pt x="2559" y="758"/>
                  </a:lnTo>
                  <a:lnTo>
                    <a:pt x="2519" y="437"/>
                  </a:lnTo>
                  <a:lnTo>
                    <a:pt x="2485" y="117"/>
                  </a:lnTo>
                  <a:lnTo>
                    <a:pt x="2422" y="100"/>
                  </a:lnTo>
                  <a:lnTo>
                    <a:pt x="2368" y="80"/>
                  </a:lnTo>
                  <a:lnTo>
                    <a:pt x="2324" y="53"/>
                  </a:lnTo>
                  <a:lnTo>
                    <a:pt x="2284" y="33"/>
                  </a:lnTo>
                  <a:lnTo>
                    <a:pt x="2244" y="13"/>
                  </a:lnTo>
                  <a:lnTo>
                    <a:pt x="2204" y="3"/>
                  </a:lnTo>
                  <a:lnTo>
                    <a:pt x="2160" y="0"/>
                  </a:lnTo>
                  <a:lnTo>
                    <a:pt x="2113" y="13"/>
                  </a:lnTo>
                  <a:lnTo>
                    <a:pt x="2046" y="47"/>
                  </a:lnTo>
                  <a:lnTo>
                    <a:pt x="1972" y="107"/>
                  </a:lnTo>
                  <a:lnTo>
                    <a:pt x="1888" y="187"/>
                  </a:lnTo>
                  <a:lnTo>
                    <a:pt x="1804" y="297"/>
                  </a:lnTo>
                  <a:lnTo>
                    <a:pt x="1721" y="421"/>
                  </a:lnTo>
                  <a:lnTo>
                    <a:pt x="1643" y="568"/>
                  </a:lnTo>
                  <a:lnTo>
                    <a:pt x="1576" y="728"/>
                  </a:lnTo>
                  <a:lnTo>
                    <a:pt x="1529" y="911"/>
                  </a:lnTo>
                  <a:lnTo>
                    <a:pt x="1472" y="1075"/>
                  </a:lnTo>
                  <a:lnTo>
                    <a:pt x="1395" y="1202"/>
                  </a:lnTo>
                  <a:lnTo>
                    <a:pt x="1301" y="1299"/>
                  </a:lnTo>
                  <a:lnTo>
                    <a:pt x="1201" y="1382"/>
                  </a:lnTo>
                  <a:lnTo>
                    <a:pt x="1097" y="1449"/>
                  </a:lnTo>
                  <a:lnTo>
                    <a:pt x="1006" y="1519"/>
                  </a:lnTo>
                  <a:lnTo>
                    <a:pt x="929" y="1592"/>
                  </a:lnTo>
                  <a:lnTo>
                    <a:pt x="875" y="1689"/>
                  </a:lnTo>
                  <a:lnTo>
                    <a:pt x="795" y="1796"/>
                  </a:lnTo>
                  <a:lnTo>
                    <a:pt x="657" y="1920"/>
                  </a:lnTo>
                  <a:lnTo>
                    <a:pt x="486" y="2046"/>
                  </a:lnTo>
                  <a:lnTo>
                    <a:pt x="308" y="2173"/>
                  </a:lnTo>
                  <a:lnTo>
                    <a:pt x="147" y="2290"/>
                  </a:lnTo>
                  <a:lnTo>
                    <a:pt x="37" y="2400"/>
                  </a:lnTo>
                  <a:lnTo>
                    <a:pt x="0" y="2487"/>
                  </a:lnTo>
                  <a:lnTo>
                    <a:pt x="67" y="2557"/>
                  </a:lnTo>
                  <a:lnTo>
                    <a:pt x="245" y="2604"/>
                  </a:lnTo>
                  <a:lnTo>
                    <a:pt x="513" y="2647"/>
                  </a:lnTo>
                  <a:lnTo>
                    <a:pt x="845" y="2681"/>
                  </a:lnTo>
                  <a:lnTo>
                    <a:pt x="1211" y="2711"/>
                  </a:lnTo>
                  <a:lnTo>
                    <a:pt x="1580" y="2731"/>
                  </a:lnTo>
                  <a:lnTo>
                    <a:pt x="1932" y="2748"/>
                  </a:lnTo>
                  <a:lnTo>
                    <a:pt x="2234" y="2754"/>
                  </a:lnTo>
                  <a:lnTo>
                    <a:pt x="2465" y="2761"/>
                  </a:lnTo>
                  <a:lnTo>
                    <a:pt x="2616" y="2754"/>
                  </a:lnTo>
                  <a:lnTo>
                    <a:pt x="2720" y="2748"/>
                  </a:lnTo>
                  <a:lnTo>
                    <a:pt x="2777" y="2738"/>
                  </a:lnTo>
                  <a:lnTo>
                    <a:pt x="2804" y="2728"/>
                  </a:lnTo>
                  <a:lnTo>
                    <a:pt x="2807" y="2714"/>
                  </a:lnTo>
                  <a:lnTo>
                    <a:pt x="2797" y="2704"/>
                  </a:lnTo>
                  <a:lnTo>
                    <a:pt x="2784" y="2697"/>
                  </a:lnTo>
                  <a:lnTo>
                    <a:pt x="2781" y="2697"/>
                  </a:lnTo>
                  <a:close/>
                </a:path>
              </a:pathLst>
            </a:custGeom>
            <a:solidFill>
              <a:srgbClr val="4F784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0" name="Freeform 179"/>
            <p:cNvSpPr>
              <a:spLocks/>
            </p:cNvSpPr>
            <p:nvPr/>
          </p:nvSpPr>
          <p:spPr bwMode="auto">
            <a:xfrm>
              <a:off x="8297" y="6137"/>
              <a:ext cx="2687" cy="2755"/>
            </a:xfrm>
            <a:custGeom>
              <a:avLst/>
              <a:gdLst/>
              <a:ahLst/>
              <a:cxnLst>
                <a:cxn ang="0">
                  <a:pos x="2664" y="2694"/>
                </a:cxn>
                <a:cxn ang="0">
                  <a:pos x="2623" y="2371"/>
                </a:cxn>
                <a:cxn ang="0">
                  <a:pos x="2590" y="2047"/>
                </a:cxn>
                <a:cxn ang="0">
                  <a:pos x="2550" y="1723"/>
                </a:cxn>
                <a:cxn ang="0">
                  <a:pos x="2516" y="1403"/>
                </a:cxn>
                <a:cxn ang="0">
                  <a:pos x="2479" y="1082"/>
                </a:cxn>
                <a:cxn ang="0">
                  <a:pos x="2442" y="762"/>
                </a:cxn>
                <a:cxn ang="0">
                  <a:pos x="2405" y="441"/>
                </a:cxn>
                <a:cxn ang="0">
                  <a:pos x="2372" y="121"/>
                </a:cxn>
                <a:cxn ang="0">
                  <a:pos x="2308" y="104"/>
                </a:cxn>
                <a:cxn ang="0">
                  <a:pos x="2258" y="84"/>
                </a:cxn>
                <a:cxn ang="0">
                  <a:pos x="2214" y="57"/>
                </a:cxn>
                <a:cxn ang="0">
                  <a:pos x="2177" y="37"/>
                </a:cxn>
                <a:cxn ang="0">
                  <a:pos x="2137" y="14"/>
                </a:cxn>
                <a:cxn ang="0">
                  <a:pos x="2100" y="4"/>
                </a:cxn>
                <a:cxn ang="0">
                  <a:pos x="2056" y="0"/>
                </a:cxn>
                <a:cxn ang="0">
                  <a:pos x="2010" y="17"/>
                </a:cxn>
                <a:cxn ang="0">
                  <a:pos x="1949" y="50"/>
                </a:cxn>
                <a:cxn ang="0">
                  <a:pos x="1882" y="111"/>
                </a:cxn>
                <a:cxn ang="0">
                  <a:pos x="1802" y="191"/>
                </a:cxn>
                <a:cxn ang="0">
                  <a:pos x="1724" y="297"/>
                </a:cxn>
                <a:cxn ang="0">
                  <a:pos x="1644" y="421"/>
                </a:cxn>
                <a:cxn ang="0">
                  <a:pos x="1570" y="568"/>
                </a:cxn>
                <a:cxn ang="0">
                  <a:pos x="1506" y="728"/>
                </a:cxn>
                <a:cxn ang="0">
                  <a:pos x="1463" y="908"/>
                </a:cxn>
                <a:cxn ang="0">
                  <a:pos x="1406" y="1072"/>
                </a:cxn>
                <a:cxn ang="0">
                  <a:pos x="1332" y="1199"/>
                </a:cxn>
                <a:cxn ang="0">
                  <a:pos x="1241" y="1296"/>
                </a:cxn>
                <a:cxn ang="0">
                  <a:pos x="1147" y="1379"/>
                </a:cxn>
                <a:cxn ang="0">
                  <a:pos x="1050" y="1446"/>
                </a:cxn>
                <a:cxn ang="0">
                  <a:pos x="963" y="1516"/>
                </a:cxn>
                <a:cxn ang="0">
                  <a:pos x="886" y="1589"/>
                </a:cxn>
                <a:cxn ang="0">
                  <a:pos x="839" y="1686"/>
                </a:cxn>
                <a:cxn ang="0">
                  <a:pos x="762" y="1793"/>
                </a:cxn>
                <a:cxn ang="0">
                  <a:pos x="631" y="1917"/>
                </a:cxn>
                <a:cxn ang="0">
                  <a:pos x="463" y="2040"/>
                </a:cxn>
                <a:cxn ang="0">
                  <a:pos x="295" y="2167"/>
                </a:cxn>
                <a:cxn ang="0">
                  <a:pos x="141" y="2284"/>
                </a:cxn>
                <a:cxn ang="0">
                  <a:pos x="37" y="2394"/>
                </a:cxn>
                <a:cxn ang="0">
                  <a:pos x="0" y="2481"/>
                </a:cxn>
                <a:cxn ang="0">
                  <a:pos x="67" y="2551"/>
                </a:cxn>
                <a:cxn ang="0">
                  <a:pos x="235" y="2598"/>
                </a:cxn>
                <a:cxn ang="0">
                  <a:pos x="493" y="2638"/>
                </a:cxn>
                <a:cxn ang="0">
                  <a:pos x="809" y="2674"/>
                </a:cxn>
                <a:cxn ang="0">
                  <a:pos x="1161" y="2704"/>
                </a:cxn>
                <a:cxn ang="0">
                  <a:pos x="1516" y="2725"/>
                </a:cxn>
                <a:cxn ang="0">
                  <a:pos x="1855" y="2741"/>
                </a:cxn>
                <a:cxn ang="0">
                  <a:pos x="2147" y="2748"/>
                </a:cxn>
                <a:cxn ang="0">
                  <a:pos x="2368" y="2755"/>
                </a:cxn>
                <a:cxn ang="0">
                  <a:pos x="2513" y="2748"/>
                </a:cxn>
                <a:cxn ang="0">
                  <a:pos x="2607" y="2745"/>
                </a:cxn>
                <a:cxn ang="0">
                  <a:pos x="2660" y="2735"/>
                </a:cxn>
                <a:cxn ang="0">
                  <a:pos x="2687" y="2725"/>
                </a:cxn>
                <a:cxn ang="0">
                  <a:pos x="2687" y="2711"/>
                </a:cxn>
                <a:cxn ang="0">
                  <a:pos x="2680" y="2701"/>
                </a:cxn>
                <a:cxn ang="0">
                  <a:pos x="2667" y="2694"/>
                </a:cxn>
                <a:cxn ang="0">
                  <a:pos x="2664" y="2694"/>
                </a:cxn>
              </a:cxnLst>
              <a:rect l="0" t="0" r="r" b="b"/>
              <a:pathLst>
                <a:path w="2687" h="2755">
                  <a:moveTo>
                    <a:pt x="2664" y="2694"/>
                  </a:moveTo>
                  <a:lnTo>
                    <a:pt x="2623" y="2371"/>
                  </a:lnTo>
                  <a:lnTo>
                    <a:pt x="2590" y="2047"/>
                  </a:lnTo>
                  <a:lnTo>
                    <a:pt x="2550" y="1723"/>
                  </a:lnTo>
                  <a:lnTo>
                    <a:pt x="2516" y="1403"/>
                  </a:lnTo>
                  <a:lnTo>
                    <a:pt x="2479" y="1082"/>
                  </a:lnTo>
                  <a:lnTo>
                    <a:pt x="2442" y="762"/>
                  </a:lnTo>
                  <a:lnTo>
                    <a:pt x="2405" y="441"/>
                  </a:lnTo>
                  <a:lnTo>
                    <a:pt x="2372" y="121"/>
                  </a:lnTo>
                  <a:lnTo>
                    <a:pt x="2308" y="104"/>
                  </a:lnTo>
                  <a:lnTo>
                    <a:pt x="2258" y="84"/>
                  </a:lnTo>
                  <a:lnTo>
                    <a:pt x="2214" y="57"/>
                  </a:lnTo>
                  <a:lnTo>
                    <a:pt x="2177" y="37"/>
                  </a:lnTo>
                  <a:lnTo>
                    <a:pt x="2137" y="14"/>
                  </a:lnTo>
                  <a:lnTo>
                    <a:pt x="2100" y="4"/>
                  </a:lnTo>
                  <a:lnTo>
                    <a:pt x="2056" y="0"/>
                  </a:lnTo>
                  <a:lnTo>
                    <a:pt x="2010" y="17"/>
                  </a:lnTo>
                  <a:lnTo>
                    <a:pt x="1949" y="50"/>
                  </a:lnTo>
                  <a:lnTo>
                    <a:pt x="1882" y="111"/>
                  </a:lnTo>
                  <a:lnTo>
                    <a:pt x="1802" y="191"/>
                  </a:lnTo>
                  <a:lnTo>
                    <a:pt x="1724" y="297"/>
                  </a:lnTo>
                  <a:lnTo>
                    <a:pt x="1644" y="421"/>
                  </a:lnTo>
                  <a:lnTo>
                    <a:pt x="1570" y="568"/>
                  </a:lnTo>
                  <a:lnTo>
                    <a:pt x="1506" y="728"/>
                  </a:lnTo>
                  <a:lnTo>
                    <a:pt x="1463" y="908"/>
                  </a:lnTo>
                  <a:lnTo>
                    <a:pt x="1406" y="1072"/>
                  </a:lnTo>
                  <a:lnTo>
                    <a:pt x="1332" y="1199"/>
                  </a:lnTo>
                  <a:lnTo>
                    <a:pt x="1241" y="1296"/>
                  </a:lnTo>
                  <a:lnTo>
                    <a:pt x="1147" y="1379"/>
                  </a:lnTo>
                  <a:lnTo>
                    <a:pt x="1050" y="1446"/>
                  </a:lnTo>
                  <a:lnTo>
                    <a:pt x="963" y="1516"/>
                  </a:lnTo>
                  <a:lnTo>
                    <a:pt x="886" y="1589"/>
                  </a:lnTo>
                  <a:lnTo>
                    <a:pt x="839" y="1686"/>
                  </a:lnTo>
                  <a:lnTo>
                    <a:pt x="762" y="1793"/>
                  </a:lnTo>
                  <a:lnTo>
                    <a:pt x="631" y="1917"/>
                  </a:lnTo>
                  <a:lnTo>
                    <a:pt x="463" y="2040"/>
                  </a:lnTo>
                  <a:lnTo>
                    <a:pt x="295" y="2167"/>
                  </a:lnTo>
                  <a:lnTo>
                    <a:pt x="141" y="2284"/>
                  </a:lnTo>
                  <a:lnTo>
                    <a:pt x="37" y="2394"/>
                  </a:lnTo>
                  <a:lnTo>
                    <a:pt x="0" y="2481"/>
                  </a:lnTo>
                  <a:lnTo>
                    <a:pt x="67" y="2551"/>
                  </a:lnTo>
                  <a:lnTo>
                    <a:pt x="235" y="2598"/>
                  </a:lnTo>
                  <a:lnTo>
                    <a:pt x="493" y="2638"/>
                  </a:lnTo>
                  <a:lnTo>
                    <a:pt x="809" y="2674"/>
                  </a:lnTo>
                  <a:lnTo>
                    <a:pt x="1161" y="2704"/>
                  </a:lnTo>
                  <a:lnTo>
                    <a:pt x="1516" y="2725"/>
                  </a:lnTo>
                  <a:lnTo>
                    <a:pt x="1855" y="2741"/>
                  </a:lnTo>
                  <a:lnTo>
                    <a:pt x="2147" y="2748"/>
                  </a:lnTo>
                  <a:lnTo>
                    <a:pt x="2368" y="2755"/>
                  </a:lnTo>
                  <a:lnTo>
                    <a:pt x="2513" y="2748"/>
                  </a:lnTo>
                  <a:lnTo>
                    <a:pt x="2607" y="2745"/>
                  </a:lnTo>
                  <a:lnTo>
                    <a:pt x="2660" y="2735"/>
                  </a:lnTo>
                  <a:lnTo>
                    <a:pt x="2687" y="2725"/>
                  </a:lnTo>
                  <a:lnTo>
                    <a:pt x="2687" y="2711"/>
                  </a:lnTo>
                  <a:lnTo>
                    <a:pt x="2680" y="2701"/>
                  </a:lnTo>
                  <a:lnTo>
                    <a:pt x="2667" y="2694"/>
                  </a:lnTo>
                  <a:lnTo>
                    <a:pt x="2664" y="2694"/>
                  </a:lnTo>
                  <a:close/>
                </a:path>
              </a:pathLst>
            </a:custGeom>
            <a:solidFill>
              <a:srgbClr val="59805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180"/>
            <p:cNvSpPr>
              <a:spLocks/>
            </p:cNvSpPr>
            <p:nvPr/>
          </p:nvSpPr>
          <p:spPr bwMode="auto">
            <a:xfrm>
              <a:off x="8421" y="6144"/>
              <a:ext cx="2563" cy="2748"/>
            </a:xfrm>
            <a:custGeom>
              <a:avLst/>
              <a:gdLst/>
              <a:ahLst/>
              <a:cxnLst>
                <a:cxn ang="0">
                  <a:pos x="2540" y="2687"/>
                </a:cxn>
                <a:cxn ang="0">
                  <a:pos x="2499" y="2364"/>
                </a:cxn>
                <a:cxn ang="0">
                  <a:pos x="2466" y="2043"/>
                </a:cxn>
                <a:cxn ang="0">
                  <a:pos x="2426" y="1723"/>
                </a:cxn>
                <a:cxn ang="0">
                  <a:pos x="2392" y="1402"/>
                </a:cxn>
                <a:cxn ang="0">
                  <a:pos x="2355" y="1082"/>
                </a:cxn>
                <a:cxn ang="0">
                  <a:pos x="2318" y="761"/>
                </a:cxn>
                <a:cxn ang="0">
                  <a:pos x="2281" y="441"/>
                </a:cxn>
                <a:cxn ang="0">
                  <a:pos x="2248" y="120"/>
                </a:cxn>
                <a:cxn ang="0">
                  <a:pos x="2187" y="104"/>
                </a:cxn>
                <a:cxn ang="0">
                  <a:pos x="2140" y="80"/>
                </a:cxn>
                <a:cxn ang="0">
                  <a:pos x="2097" y="57"/>
                </a:cxn>
                <a:cxn ang="0">
                  <a:pos x="2063" y="33"/>
                </a:cxn>
                <a:cxn ang="0">
                  <a:pos x="2026" y="10"/>
                </a:cxn>
                <a:cxn ang="0">
                  <a:pos x="1990" y="0"/>
                </a:cxn>
                <a:cxn ang="0">
                  <a:pos x="1949" y="0"/>
                </a:cxn>
                <a:cxn ang="0">
                  <a:pos x="1906" y="17"/>
                </a:cxn>
                <a:cxn ang="0">
                  <a:pos x="1845" y="47"/>
                </a:cxn>
                <a:cxn ang="0">
                  <a:pos x="1778" y="107"/>
                </a:cxn>
                <a:cxn ang="0">
                  <a:pos x="1704" y="187"/>
                </a:cxn>
                <a:cxn ang="0">
                  <a:pos x="1631" y="294"/>
                </a:cxn>
                <a:cxn ang="0">
                  <a:pos x="1553" y="417"/>
                </a:cxn>
                <a:cxn ang="0">
                  <a:pos x="1486" y="564"/>
                </a:cxn>
                <a:cxn ang="0">
                  <a:pos x="1426" y="724"/>
                </a:cxn>
                <a:cxn ang="0">
                  <a:pos x="1386" y="905"/>
                </a:cxn>
                <a:cxn ang="0">
                  <a:pos x="1332" y="1065"/>
                </a:cxn>
                <a:cxn ang="0">
                  <a:pos x="1262" y="1192"/>
                </a:cxn>
                <a:cxn ang="0">
                  <a:pos x="1178" y="1292"/>
                </a:cxn>
                <a:cxn ang="0">
                  <a:pos x="1087" y="1372"/>
                </a:cxn>
                <a:cxn ang="0">
                  <a:pos x="993" y="1439"/>
                </a:cxn>
                <a:cxn ang="0">
                  <a:pos x="909" y="1509"/>
                </a:cxn>
                <a:cxn ang="0">
                  <a:pos x="842" y="1582"/>
                </a:cxn>
                <a:cxn ang="0">
                  <a:pos x="795" y="1676"/>
                </a:cxn>
                <a:cxn ang="0">
                  <a:pos x="721" y="1783"/>
                </a:cxn>
                <a:cxn ang="0">
                  <a:pos x="597" y="1906"/>
                </a:cxn>
                <a:cxn ang="0">
                  <a:pos x="440" y="2030"/>
                </a:cxn>
                <a:cxn ang="0">
                  <a:pos x="279" y="2157"/>
                </a:cxn>
                <a:cxn ang="0">
                  <a:pos x="134" y="2274"/>
                </a:cxn>
                <a:cxn ang="0">
                  <a:pos x="34" y="2380"/>
                </a:cxn>
                <a:cxn ang="0">
                  <a:pos x="0" y="2467"/>
                </a:cxn>
                <a:cxn ang="0">
                  <a:pos x="64" y="2537"/>
                </a:cxn>
                <a:cxn ang="0">
                  <a:pos x="225" y="2584"/>
                </a:cxn>
                <a:cxn ang="0">
                  <a:pos x="470" y="2627"/>
                </a:cxn>
                <a:cxn ang="0">
                  <a:pos x="775" y="2664"/>
                </a:cxn>
                <a:cxn ang="0">
                  <a:pos x="1111" y="2694"/>
                </a:cxn>
                <a:cxn ang="0">
                  <a:pos x="1446" y="2714"/>
                </a:cxn>
                <a:cxn ang="0">
                  <a:pos x="1768" y="2734"/>
                </a:cxn>
                <a:cxn ang="0">
                  <a:pos x="2047" y="2741"/>
                </a:cxn>
                <a:cxn ang="0">
                  <a:pos x="2258" y="2748"/>
                </a:cxn>
                <a:cxn ang="0">
                  <a:pos x="2392" y="2741"/>
                </a:cxn>
                <a:cxn ang="0">
                  <a:pos x="2486" y="2738"/>
                </a:cxn>
                <a:cxn ang="0">
                  <a:pos x="2536" y="2728"/>
                </a:cxn>
                <a:cxn ang="0">
                  <a:pos x="2563" y="2718"/>
                </a:cxn>
                <a:cxn ang="0">
                  <a:pos x="2563" y="2704"/>
                </a:cxn>
                <a:cxn ang="0">
                  <a:pos x="2556" y="2694"/>
                </a:cxn>
                <a:cxn ang="0">
                  <a:pos x="2543" y="2687"/>
                </a:cxn>
                <a:cxn ang="0">
                  <a:pos x="2540" y="2687"/>
                </a:cxn>
              </a:cxnLst>
              <a:rect l="0" t="0" r="r" b="b"/>
              <a:pathLst>
                <a:path w="2563" h="2748">
                  <a:moveTo>
                    <a:pt x="2540" y="2687"/>
                  </a:moveTo>
                  <a:lnTo>
                    <a:pt x="2499" y="2364"/>
                  </a:lnTo>
                  <a:lnTo>
                    <a:pt x="2466" y="2043"/>
                  </a:lnTo>
                  <a:lnTo>
                    <a:pt x="2426" y="1723"/>
                  </a:lnTo>
                  <a:lnTo>
                    <a:pt x="2392" y="1402"/>
                  </a:lnTo>
                  <a:lnTo>
                    <a:pt x="2355" y="1082"/>
                  </a:lnTo>
                  <a:lnTo>
                    <a:pt x="2318" y="761"/>
                  </a:lnTo>
                  <a:lnTo>
                    <a:pt x="2281" y="441"/>
                  </a:lnTo>
                  <a:lnTo>
                    <a:pt x="2248" y="120"/>
                  </a:lnTo>
                  <a:lnTo>
                    <a:pt x="2187" y="104"/>
                  </a:lnTo>
                  <a:lnTo>
                    <a:pt x="2140" y="80"/>
                  </a:lnTo>
                  <a:lnTo>
                    <a:pt x="2097" y="57"/>
                  </a:lnTo>
                  <a:lnTo>
                    <a:pt x="2063" y="33"/>
                  </a:lnTo>
                  <a:lnTo>
                    <a:pt x="2026" y="10"/>
                  </a:lnTo>
                  <a:lnTo>
                    <a:pt x="1990" y="0"/>
                  </a:lnTo>
                  <a:lnTo>
                    <a:pt x="1949" y="0"/>
                  </a:lnTo>
                  <a:lnTo>
                    <a:pt x="1906" y="17"/>
                  </a:lnTo>
                  <a:lnTo>
                    <a:pt x="1845" y="47"/>
                  </a:lnTo>
                  <a:lnTo>
                    <a:pt x="1778" y="107"/>
                  </a:lnTo>
                  <a:lnTo>
                    <a:pt x="1704" y="187"/>
                  </a:lnTo>
                  <a:lnTo>
                    <a:pt x="1631" y="294"/>
                  </a:lnTo>
                  <a:lnTo>
                    <a:pt x="1553" y="417"/>
                  </a:lnTo>
                  <a:lnTo>
                    <a:pt x="1486" y="564"/>
                  </a:lnTo>
                  <a:lnTo>
                    <a:pt x="1426" y="724"/>
                  </a:lnTo>
                  <a:lnTo>
                    <a:pt x="1386" y="905"/>
                  </a:lnTo>
                  <a:lnTo>
                    <a:pt x="1332" y="1065"/>
                  </a:lnTo>
                  <a:lnTo>
                    <a:pt x="1262" y="1192"/>
                  </a:lnTo>
                  <a:lnTo>
                    <a:pt x="1178" y="1292"/>
                  </a:lnTo>
                  <a:lnTo>
                    <a:pt x="1087" y="1372"/>
                  </a:lnTo>
                  <a:lnTo>
                    <a:pt x="993" y="1439"/>
                  </a:lnTo>
                  <a:lnTo>
                    <a:pt x="909" y="1509"/>
                  </a:lnTo>
                  <a:lnTo>
                    <a:pt x="842" y="1582"/>
                  </a:lnTo>
                  <a:lnTo>
                    <a:pt x="795" y="1676"/>
                  </a:lnTo>
                  <a:lnTo>
                    <a:pt x="721" y="1783"/>
                  </a:lnTo>
                  <a:lnTo>
                    <a:pt x="597" y="1906"/>
                  </a:lnTo>
                  <a:lnTo>
                    <a:pt x="440" y="2030"/>
                  </a:lnTo>
                  <a:lnTo>
                    <a:pt x="279" y="2157"/>
                  </a:lnTo>
                  <a:lnTo>
                    <a:pt x="134" y="2274"/>
                  </a:lnTo>
                  <a:lnTo>
                    <a:pt x="34" y="2380"/>
                  </a:lnTo>
                  <a:lnTo>
                    <a:pt x="0" y="2467"/>
                  </a:lnTo>
                  <a:lnTo>
                    <a:pt x="64" y="2537"/>
                  </a:lnTo>
                  <a:lnTo>
                    <a:pt x="225" y="2584"/>
                  </a:lnTo>
                  <a:lnTo>
                    <a:pt x="470" y="2627"/>
                  </a:lnTo>
                  <a:lnTo>
                    <a:pt x="775" y="2664"/>
                  </a:lnTo>
                  <a:lnTo>
                    <a:pt x="1111" y="2694"/>
                  </a:lnTo>
                  <a:lnTo>
                    <a:pt x="1446" y="2714"/>
                  </a:lnTo>
                  <a:lnTo>
                    <a:pt x="1768" y="2734"/>
                  </a:lnTo>
                  <a:lnTo>
                    <a:pt x="2047" y="2741"/>
                  </a:lnTo>
                  <a:lnTo>
                    <a:pt x="2258" y="2748"/>
                  </a:lnTo>
                  <a:lnTo>
                    <a:pt x="2392" y="2741"/>
                  </a:lnTo>
                  <a:lnTo>
                    <a:pt x="2486" y="2738"/>
                  </a:lnTo>
                  <a:lnTo>
                    <a:pt x="2536" y="2728"/>
                  </a:lnTo>
                  <a:lnTo>
                    <a:pt x="2563" y="2718"/>
                  </a:lnTo>
                  <a:lnTo>
                    <a:pt x="2563" y="2704"/>
                  </a:lnTo>
                  <a:lnTo>
                    <a:pt x="2556" y="2694"/>
                  </a:lnTo>
                  <a:lnTo>
                    <a:pt x="2543" y="2687"/>
                  </a:lnTo>
                  <a:lnTo>
                    <a:pt x="2540" y="2687"/>
                  </a:lnTo>
                  <a:close/>
                </a:path>
              </a:pathLst>
            </a:custGeom>
            <a:solidFill>
              <a:srgbClr val="61876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181"/>
            <p:cNvSpPr>
              <a:spLocks/>
            </p:cNvSpPr>
            <p:nvPr/>
          </p:nvSpPr>
          <p:spPr bwMode="auto">
            <a:xfrm>
              <a:off x="8542" y="6151"/>
              <a:ext cx="2442" cy="2741"/>
            </a:xfrm>
            <a:custGeom>
              <a:avLst/>
              <a:gdLst/>
              <a:ahLst/>
              <a:cxnLst>
                <a:cxn ang="0">
                  <a:pos x="2419" y="2680"/>
                </a:cxn>
                <a:cxn ang="0">
                  <a:pos x="2378" y="2360"/>
                </a:cxn>
                <a:cxn ang="0">
                  <a:pos x="2345" y="2039"/>
                </a:cxn>
                <a:cxn ang="0">
                  <a:pos x="2308" y="1719"/>
                </a:cxn>
                <a:cxn ang="0">
                  <a:pos x="2274" y="1399"/>
                </a:cxn>
                <a:cxn ang="0">
                  <a:pos x="2238" y="1078"/>
                </a:cxn>
                <a:cxn ang="0">
                  <a:pos x="2204" y="758"/>
                </a:cxn>
                <a:cxn ang="0">
                  <a:pos x="2167" y="437"/>
                </a:cxn>
                <a:cxn ang="0">
                  <a:pos x="2134" y="117"/>
                </a:cxn>
                <a:cxn ang="0">
                  <a:pos x="2073" y="100"/>
                </a:cxn>
                <a:cxn ang="0">
                  <a:pos x="2026" y="80"/>
                </a:cxn>
                <a:cxn ang="0">
                  <a:pos x="1986" y="53"/>
                </a:cxn>
                <a:cxn ang="0">
                  <a:pos x="1952" y="33"/>
                </a:cxn>
                <a:cxn ang="0">
                  <a:pos x="1915" y="10"/>
                </a:cxn>
                <a:cxn ang="0">
                  <a:pos x="1882" y="0"/>
                </a:cxn>
                <a:cxn ang="0">
                  <a:pos x="1842" y="0"/>
                </a:cxn>
                <a:cxn ang="0">
                  <a:pos x="1801" y="16"/>
                </a:cxn>
                <a:cxn ang="0">
                  <a:pos x="1744" y="46"/>
                </a:cxn>
                <a:cxn ang="0">
                  <a:pos x="1681" y="107"/>
                </a:cxn>
                <a:cxn ang="0">
                  <a:pos x="1610" y="187"/>
                </a:cxn>
                <a:cxn ang="0">
                  <a:pos x="1540" y="290"/>
                </a:cxn>
                <a:cxn ang="0">
                  <a:pos x="1469" y="414"/>
                </a:cxn>
                <a:cxn ang="0">
                  <a:pos x="1406" y="557"/>
                </a:cxn>
                <a:cxn ang="0">
                  <a:pos x="1349" y="717"/>
                </a:cxn>
                <a:cxn ang="0">
                  <a:pos x="1312" y="901"/>
                </a:cxn>
                <a:cxn ang="0">
                  <a:pos x="1265" y="1061"/>
                </a:cxn>
                <a:cxn ang="0">
                  <a:pos x="1198" y="1188"/>
                </a:cxn>
                <a:cxn ang="0">
                  <a:pos x="1117" y="1285"/>
                </a:cxn>
                <a:cxn ang="0">
                  <a:pos x="1033" y="1365"/>
                </a:cxn>
                <a:cxn ang="0">
                  <a:pos x="943" y="1432"/>
                </a:cxn>
                <a:cxn ang="0">
                  <a:pos x="865" y="1502"/>
                </a:cxn>
                <a:cxn ang="0">
                  <a:pos x="798" y="1575"/>
                </a:cxn>
                <a:cxn ang="0">
                  <a:pos x="755" y="1669"/>
                </a:cxn>
                <a:cxn ang="0">
                  <a:pos x="684" y="1776"/>
                </a:cxn>
                <a:cxn ang="0">
                  <a:pos x="567" y="1896"/>
                </a:cxn>
                <a:cxn ang="0">
                  <a:pos x="416" y="2019"/>
                </a:cxn>
                <a:cxn ang="0">
                  <a:pos x="262" y="2146"/>
                </a:cxn>
                <a:cxn ang="0">
                  <a:pos x="124" y="2263"/>
                </a:cxn>
                <a:cxn ang="0">
                  <a:pos x="30" y="2370"/>
                </a:cxn>
                <a:cxn ang="0">
                  <a:pos x="0" y="2457"/>
                </a:cxn>
                <a:cxn ang="0">
                  <a:pos x="64" y="2527"/>
                </a:cxn>
                <a:cxn ang="0">
                  <a:pos x="218" y="2574"/>
                </a:cxn>
                <a:cxn ang="0">
                  <a:pos x="453" y="2617"/>
                </a:cxn>
                <a:cxn ang="0">
                  <a:pos x="741" y="2654"/>
                </a:cxn>
                <a:cxn ang="0">
                  <a:pos x="1060" y="2687"/>
                </a:cxn>
                <a:cxn ang="0">
                  <a:pos x="1382" y="2707"/>
                </a:cxn>
                <a:cxn ang="0">
                  <a:pos x="1687" y="2727"/>
                </a:cxn>
                <a:cxn ang="0">
                  <a:pos x="1952" y="2734"/>
                </a:cxn>
                <a:cxn ang="0">
                  <a:pos x="2150" y="2741"/>
                </a:cxn>
                <a:cxn ang="0">
                  <a:pos x="2281" y="2734"/>
                </a:cxn>
                <a:cxn ang="0">
                  <a:pos x="2368" y="2731"/>
                </a:cxn>
                <a:cxn ang="0">
                  <a:pos x="2419" y="2721"/>
                </a:cxn>
                <a:cxn ang="0">
                  <a:pos x="2442" y="2711"/>
                </a:cxn>
                <a:cxn ang="0">
                  <a:pos x="2442" y="2697"/>
                </a:cxn>
                <a:cxn ang="0">
                  <a:pos x="2435" y="2687"/>
                </a:cxn>
                <a:cxn ang="0">
                  <a:pos x="2422" y="2680"/>
                </a:cxn>
                <a:cxn ang="0">
                  <a:pos x="2419" y="2680"/>
                </a:cxn>
              </a:cxnLst>
              <a:rect l="0" t="0" r="r" b="b"/>
              <a:pathLst>
                <a:path w="2442" h="2741">
                  <a:moveTo>
                    <a:pt x="2419" y="2680"/>
                  </a:moveTo>
                  <a:lnTo>
                    <a:pt x="2378" y="2360"/>
                  </a:lnTo>
                  <a:lnTo>
                    <a:pt x="2345" y="2039"/>
                  </a:lnTo>
                  <a:lnTo>
                    <a:pt x="2308" y="1719"/>
                  </a:lnTo>
                  <a:lnTo>
                    <a:pt x="2274" y="1399"/>
                  </a:lnTo>
                  <a:lnTo>
                    <a:pt x="2238" y="1078"/>
                  </a:lnTo>
                  <a:lnTo>
                    <a:pt x="2204" y="758"/>
                  </a:lnTo>
                  <a:lnTo>
                    <a:pt x="2167" y="437"/>
                  </a:lnTo>
                  <a:lnTo>
                    <a:pt x="2134" y="117"/>
                  </a:lnTo>
                  <a:lnTo>
                    <a:pt x="2073" y="100"/>
                  </a:lnTo>
                  <a:lnTo>
                    <a:pt x="2026" y="80"/>
                  </a:lnTo>
                  <a:lnTo>
                    <a:pt x="1986" y="53"/>
                  </a:lnTo>
                  <a:lnTo>
                    <a:pt x="1952" y="33"/>
                  </a:lnTo>
                  <a:lnTo>
                    <a:pt x="1915" y="10"/>
                  </a:lnTo>
                  <a:lnTo>
                    <a:pt x="1882" y="0"/>
                  </a:lnTo>
                  <a:lnTo>
                    <a:pt x="1842" y="0"/>
                  </a:lnTo>
                  <a:lnTo>
                    <a:pt x="1801" y="16"/>
                  </a:lnTo>
                  <a:lnTo>
                    <a:pt x="1744" y="46"/>
                  </a:lnTo>
                  <a:lnTo>
                    <a:pt x="1681" y="107"/>
                  </a:lnTo>
                  <a:lnTo>
                    <a:pt x="1610" y="187"/>
                  </a:lnTo>
                  <a:lnTo>
                    <a:pt x="1540" y="290"/>
                  </a:lnTo>
                  <a:lnTo>
                    <a:pt x="1469" y="414"/>
                  </a:lnTo>
                  <a:lnTo>
                    <a:pt x="1406" y="557"/>
                  </a:lnTo>
                  <a:lnTo>
                    <a:pt x="1349" y="717"/>
                  </a:lnTo>
                  <a:lnTo>
                    <a:pt x="1312" y="901"/>
                  </a:lnTo>
                  <a:lnTo>
                    <a:pt x="1265" y="1061"/>
                  </a:lnTo>
                  <a:lnTo>
                    <a:pt x="1198" y="1188"/>
                  </a:lnTo>
                  <a:lnTo>
                    <a:pt x="1117" y="1285"/>
                  </a:lnTo>
                  <a:lnTo>
                    <a:pt x="1033" y="1365"/>
                  </a:lnTo>
                  <a:lnTo>
                    <a:pt x="943" y="1432"/>
                  </a:lnTo>
                  <a:lnTo>
                    <a:pt x="865" y="1502"/>
                  </a:lnTo>
                  <a:lnTo>
                    <a:pt x="798" y="1575"/>
                  </a:lnTo>
                  <a:lnTo>
                    <a:pt x="755" y="1669"/>
                  </a:lnTo>
                  <a:lnTo>
                    <a:pt x="684" y="1776"/>
                  </a:lnTo>
                  <a:lnTo>
                    <a:pt x="567" y="1896"/>
                  </a:lnTo>
                  <a:lnTo>
                    <a:pt x="416" y="2019"/>
                  </a:lnTo>
                  <a:lnTo>
                    <a:pt x="262" y="2146"/>
                  </a:lnTo>
                  <a:lnTo>
                    <a:pt x="124" y="2263"/>
                  </a:lnTo>
                  <a:lnTo>
                    <a:pt x="30" y="2370"/>
                  </a:lnTo>
                  <a:lnTo>
                    <a:pt x="0" y="2457"/>
                  </a:lnTo>
                  <a:lnTo>
                    <a:pt x="64" y="2527"/>
                  </a:lnTo>
                  <a:lnTo>
                    <a:pt x="218" y="2574"/>
                  </a:lnTo>
                  <a:lnTo>
                    <a:pt x="453" y="2617"/>
                  </a:lnTo>
                  <a:lnTo>
                    <a:pt x="741" y="2654"/>
                  </a:lnTo>
                  <a:lnTo>
                    <a:pt x="1060" y="2687"/>
                  </a:lnTo>
                  <a:lnTo>
                    <a:pt x="1382" y="2707"/>
                  </a:lnTo>
                  <a:lnTo>
                    <a:pt x="1687" y="2727"/>
                  </a:lnTo>
                  <a:lnTo>
                    <a:pt x="1952" y="2734"/>
                  </a:lnTo>
                  <a:lnTo>
                    <a:pt x="2150" y="2741"/>
                  </a:lnTo>
                  <a:lnTo>
                    <a:pt x="2281" y="2734"/>
                  </a:lnTo>
                  <a:lnTo>
                    <a:pt x="2368" y="2731"/>
                  </a:lnTo>
                  <a:lnTo>
                    <a:pt x="2419" y="2721"/>
                  </a:lnTo>
                  <a:lnTo>
                    <a:pt x="2442" y="2711"/>
                  </a:lnTo>
                  <a:lnTo>
                    <a:pt x="2442" y="2697"/>
                  </a:lnTo>
                  <a:lnTo>
                    <a:pt x="2435" y="2687"/>
                  </a:lnTo>
                  <a:lnTo>
                    <a:pt x="2422" y="2680"/>
                  </a:lnTo>
                  <a:lnTo>
                    <a:pt x="2419" y="2680"/>
                  </a:lnTo>
                  <a:close/>
                </a:path>
              </a:pathLst>
            </a:custGeom>
            <a:solidFill>
              <a:srgbClr val="6E8F6E"/>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182"/>
            <p:cNvSpPr>
              <a:spLocks/>
            </p:cNvSpPr>
            <p:nvPr/>
          </p:nvSpPr>
          <p:spPr bwMode="auto">
            <a:xfrm>
              <a:off x="8663" y="6157"/>
              <a:ext cx="2324" cy="2735"/>
            </a:xfrm>
            <a:custGeom>
              <a:avLst/>
              <a:gdLst/>
              <a:ahLst/>
              <a:cxnLst>
                <a:cxn ang="0">
                  <a:pos x="2304" y="2674"/>
                </a:cxn>
                <a:cxn ang="0">
                  <a:pos x="2264" y="2354"/>
                </a:cxn>
                <a:cxn ang="0">
                  <a:pos x="2231" y="2033"/>
                </a:cxn>
                <a:cxn ang="0">
                  <a:pos x="2190" y="1713"/>
                </a:cxn>
                <a:cxn ang="0">
                  <a:pos x="2157" y="1396"/>
                </a:cxn>
                <a:cxn ang="0">
                  <a:pos x="2120" y="1075"/>
                </a:cxn>
                <a:cxn ang="0">
                  <a:pos x="2083" y="755"/>
                </a:cxn>
                <a:cxn ang="0">
                  <a:pos x="2046" y="434"/>
                </a:cxn>
                <a:cxn ang="0">
                  <a:pos x="2013" y="117"/>
                </a:cxn>
                <a:cxn ang="0">
                  <a:pos x="1955" y="101"/>
                </a:cxn>
                <a:cxn ang="0">
                  <a:pos x="1912" y="81"/>
                </a:cxn>
                <a:cxn ang="0">
                  <a:pos x="1872" y="54"/>
                </a:cxn>
                <a:cxn ang="0">
                  <a:pos x="1841" y="34"/>
                </a:cxn>
                <a:cxn ang="0">
                  <a:pos x="1808" y="14"/>
                </a:cxn>
                <a:cxn ang="0">
                  <a:pos x="1774" y="4"/>
                </a:cxn>
                <a:cxn ang="0">
                  <a:pos x="1737" y="0"/>
                </a:cxn>
                <a:cxn ang="0">
                  <a:pos x="1701" y="14"/>
                </a:cxn>
                <a:cxn ang="0">
                  <a:pos x="1647" y="44"/>
                </a:cxn>
                <a:cxn ang="0">
                  <a:pos x="1586" y="104"/>
                </a:cxn>
                <a:cxn ang="0">
                  <a:pos x="1519" y="184"/>
                </a:cxn>
                <a:cxn ang="0">
                  <a:pos x="1452" y="288"/>
                </a:cxn>
                <a:cxn ang="0">
                  <a:pos x="1385" y="411"/>
                </a:cxn>
                <a:cxn ang="0">
                  <a:pos x="1325" y="555"/>
                </a:cxn>
                <a:cxn ang="0">
                  <a:pos x="1275" y="715"/>
                </a:cxn>
                <a:cxn ang="0">
                  <a:pos x="1238" y="895"/>
                </a:cxn>
                <a:cxn ang="0">
                  <a:pos x="1194" y="1055"/>
                </a:cxn>
                <a:cxn ang="0">
                  <a:pos x="1130" y="1182"/>
                </a:cxn>
                <a:cxn ang="0">
                  <a:pos x="1053" y="1279"/>
                </a:cxn>
                <a:cxn ang="0">
                  <a:pos x="973" y="1359"/>
                </a:cxn>
                <a:cxn ang="0">
                  <a:pos x="889" y="1426"/>
                </a:cxn>
                <a:cxn ang="0">
                  <a:pos x="815" y="1496"/>
                </a:cxn>
                <a:cxn ang="0">
                  <a:pos x="751" y="1569"/>
                </a:cxn>
                <a:cxn ang="0">
                  <a:pos x="711" y="1663"/>
                </a:cxn>
                <a:cxn ang="0">
                  <a:pos x="647" y="1770"/>
                </a:cxn>
                <a:cxn ang="0">
                  <a:pos x="533" y="1890"/>
                </a:cxn>
                <a:cxn ang="0">
                  <a:pos x="392" y="2013"/>
                </a:cxn>
                <a:cxn ang="0">
                  <a:pos x="248" y="2137"/>
                </a:cxn>
                <a:cxn ang="0">
                  <a:pos x="117" y="2254"/>
                </a:cxn>
                <a:cxn ang="0">
                  <a:pos x="30" y="2361"/>
                </a:cxn>
                <a:cxn ang="0">
                  <a:pos x="0" y="2447"/>
                </a:cxn>
                <a:cxn ang="0">
                  <a:pos x="57" y="2518"/>
                </a:cxn>
                <a:cxn ang="0">
                  <a:pos x="201" y="2564"/>
                </a:cxn>
                <a:cxn ang="0">
                  <a:pos x="426" y="2604"/>
                </a:cxn>
                <a:cxn ang="0">
                  <a:pos x="698" y="2641"/>
                </a:cxn>
                <a:cxn ang="0">
                  <a:pos x="1003" y="2674"/>
                </a:cxn>
                <a:cxn ang="0">
                  <a:pos x="1308" y="2698"/>
                </a:cxn>
                <a:cxn ang="0">
                  <a:pos x="1603" y="2718"/>
                </a:cxn>
                <a:cxn ang="0">
                  <a:pos x="1855" y="2728"/>
                </a:cxn>
                <a:cxn ang="0">
                  <a:pos x="2049" y="2735"/>
                </a:cxn>
                <a:cxn ang="0">
                  <a:pos x="2170" y="2728"/>
                </a:cxn>
                <a:cxn ang="0">
                  <a:pos x="2254" y="2725"/>
                </a:cxn>
                <a:cxn ang="0">
                  <a:pos x="2301" y="2715"/>
                </a:cxn>
                <a:cxn ang="0">
                  <a:pos x="2324" y="2705"/>
                </a:cxn>
                <a:cxn ang="0">
                  <a:pos x="2324" y="2691"/>
                </a:cxn>
                <a:cxn ang="0">
                  <a:pos x="2318" y="2681"/>
                </a:cxn>
                <a:cxn ang="0">
                  <a:pos x="2308" y="2674"/>
                </a:cxn>
                <a:cxn ang="0">
                  <a:pos x="2304" y="2674"/>
                </a:cxn>
              </a:cxnLst>
              <a:rect l="0" t="0" r="r" b="b"/>
              <a:pathLst>
                <a:path w="2324" h="2735">
                  <a:moveTo>
                    <a:pt x="2304" y="2674"/>
                  </a:moveTo>
                  <a:lnTo>
                    <a:pt x="2264" y="2354"/>
                  </a:lnTo>
                  <a:lnTo>
                    <a:pt x="2231" y="2033"/>
                  </a:lnTo>
                  <a:lnTo>
                    <a:pt x="2190" y="1713"/>
                  </a:lnTo>
                  <a:lnTo>
                    <a:pt x="2157" y="1396"/>
                  </a:lnTo>
                  <a:lnTo>
                    <a:pt x="2120" y="1075"/>
                  </a:lnTo>
                  <a:lnTo>
                    <a:pt x="2083" y="755"/>
                  </a:lnTo>
                  <a:lnTo>
                    <a:pt x="2046" y="434"/>
                  </a:lnTo>
                  <a:lnTo>
                    <a:pt x="2013" y="117"/>
                  </a:lnTo>
                  <a:lnTo>
                    <a:pt x="1955" y="101"/>
                  </a:lnTo>
                  <a:lnTo>
                    <a:pt x="1912" y="81"/>
                  </a:lnTo>
                  <a:lnTo>
                    <a:pt x="1872" y="54"/>
                  </a:lnTo>
                  <a:lnTo>
                    <a:pt x="1841" y="34"/>
                  </a:lnTo>
                  <a:lnTo>
                    <a:pt x="1808" y="14"/>
                  </a:lnTo>
                  <a:lnTo>
                    <a:pt x="1774" y="4"/>
                  </a:lnTo>
                  <a:lnTo>
                    <a:pt x="1737" y="0"/>
                  </a:lnTo>
                  <a:lnTo>
                    <a:pt x="1701" y="14"/>
                  </a:lnTo>
                  <a:lnTo>
                    <a:pt x="1647" y="44"/>
                  </a:lnTo>
                  <a:lnTo>
                    <a:pt x="1586" y="104"/>
                  </a:lnTo>
                  <a:lnTo>
                    <a:pt x="1519" y="184"/>
                  </a:lnTo>
                  <a:lnTo>
                    <a:pt x="1452" y="288"/>
                  </a:lnTo>
                  <a:lnTo>
                    <a:pt x="1385" y="411"/>
                  </a:lnTo>
                  <a:lnTo>
                    <a:pt x="1325" y="555"/>
                  </a:lnTo>
                  <a:lnTo>
                    <a:pt x="1275" y="715"/>
                  </a:lnTo>
                  <a:lnTo>
                    <a:pt x="1238" y="895"/>
                  </a:lnTo>
                  <a:lnTo>
                    <a:pt x="1194" y="1055"/>
                  </a:lnTo>
                  <a:lnTo>
                    <a:pt x="1130" y="1182"/>
                  </a:lnTo>
                  <a:lnTo>
                    <a:pt x="1053" y="1279"/>
                  </a:lnTo>
                  <a:lnTo>
                    <a:pt x="973" y="1359"/>
                  </a:lnTo>
                  <a:lnTo>
                    <a:pt x="889" y="1426"/>
                  </a:lnTo>
                  <a:lnTo>
                    <a:pt x="815" y="1496"/>
                  </a:lnTo>
                  <a:lnTo>
                    <a:pt x="751" y="1569"/>
                  </a:lnTo>
                  <a:lnTo>
                    <a:pt x="711" y="1663"/>
                  </a:lnTo>
                  <a:lnTo>
                    <a:pt x="647" y="1770"/>
                  </a:lnTo>
                  <a:lnTo>
                    <a:pt x="533" y="1890"/>
                  </a:lnTo>
                  <a:lnTo>
                    <a:pt x="392" y="2013"/>
                  </a:lnTo>
                  <a:lnTo>
                    <a:pt x="248" y="2137"/>
                  </a:lnTo>
                  <a:lnTo>
                    <a:pt x="117" y="2254"/>
                  </a:lnTo>
                  <a:lnTo>
                    <a:pt x="30" y="2361"/>
                  </a:lnTo>
                  <a:lnTo>
                    <a:pt x="0" y="2447"/>
                  </a:lnTo>
                  <a:lnTo>
                    <a:pt x="57" y="2518"/>
                  </a:lnTo>
                  <a:lnTo>
                    <a:pt x="201" y="2564"/>
                  </a:lnTo>
                  <a:lnTo>
                    <a:pt x="426" y="2604"/>
                  </a:lnTo>
                  <a:lnTo>
                    <a:pt x="698" y="2641"/>
                  </a:lnTo>
                  <a:lnTo>
                    <a:pt x="1003" y="2674"/>
                  </a:lnTo>
                  <a:lnTo>
                    <a:pt x="1308" y="2698"/>
                  </a:lnTo>
                  <a:lnTo>
                    <a:pt x="1603" y="2718"/>
                  </a:lnTo>
                  <a:lnTo>
                    <a:pt x="1855" y="2728"/>
                  </a:lnTo>
                  <a:lnTo>
                    <a:pt x="2049" y="2735"/>
                  </a:lnTo>
                  <a:lnTo>
                    <a:pt x="2170" y="2728"/>
                  </a:lnTo>
                  <a:lnTo>
                    <a:pt x="2254" y="2725"/>
                  </a:lnTo>
                  <a:lnTo>
                    <a:pt x="2301" y="2715"/>
                  </a:lnTo>
                  <a:lnTo>
                    <a:pt x="2324" y="2705"/>
                  </a:lnTo>
                  <a:lnTo>
                    <a:pt x="2324" y="2691"/>
                  </a:lnTo>
                  <a:lnTo>
                    <a:pt x="2318" y="2681"/>
                  </a:lnTo>
                  <a:lnTo>
                    <a:pt x="2308" y="2674"/>
                  </a:lnTo>
                  <a:lnTo>
                    <a:pt x="2304" y="2674"/>
                  </a:lnTo>
                  <a:close/>
                </a:path>
              </a:pathLst>
            </a:custGeom>
            <a:solidFill>
              <a:srgbClr val="789978"/>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183"/>
            <p:cNvSpPr>
              <a:spLocks/>
            </p:cNvSpPr>
            <p:nvPr/>
          </p:nvSpPr>
          <p:spPr bwMode="auto">
            <a:xfrm>
              <a:off x="8787" y="6161"/>
              <a:ext cx="2200" cy="2731"/>
            </a:xfrm>
            <a:custGeom>
              <a:avLst/>
              <a:gdLst/>
              <a:ahLst/>
              <a:cxnLst>
                <a:cxn ang="0">
                  <a:pos x="2180" y="2670"/>
                </a:cxn>
                <a:cxn ang="0">
                  <a:pos x="2140" y="2350"/>
                </a:cxn>
                <a:cxn ang="0">
                  <a:pos x="2107" y="2029"/>
                </a:cxn>
                <a:cxn ang="0">
                  <a:pos x="2066" y="1712"/>
                </a:cxn>
                <a:cxn ang="0">
                  <a:pos x="2033" y="1395"/>
                </a:cxn>
                <a:cxn ang="0">
                  <a:pos x="1996" y="1075"/>
                </a:cxn>
                <a:cxn ang="0">
                  <a:pos x="1962" y="754"/>
                </a:cxn>
                <a:cxn ang="0">
                  <a:pos x="1925" y="437"/>
                </a:cxn>
                <a:cxn ang="0">
                  <a:pos x="1892" y="120"/>
                </a:cxn>
                <a:cxn ang="0">
                  <a:pos x="1838" y="103"/>
                </a:cxn>
                <a:cxn ang="0">
                  <a:pos x="1798" y="83"/>
                </a:cxn>
                <a:cxn ang="0">
                  <a:pos x="1758" y="56"/>
                </a:cxn>
                <a:cxn ang="0">
                  <a:pos x="1727" y="36"/>
                </a:cxn>
                <a:cxn ang="0">
                  <a:pos x="1697" y="13"/>
                </a:cxn>
                <a:cxn ang="0">
                  <a:pos x="1667" y="3"/>
                </a:cxn>
                <a:cxn ang="0">
                  <a:pos x="1630" y="0"/>
                </a:cxn>
                <a:cxn ang="0">
                  <a:pos x="1597" y="16"/>
                </a:cxn>
                <a:cxn ang="0">
                  <a:pos x="1543" y="46"/>
                </a:cxn>
                <a:cxn ang="0">
                  <a:pos x="1486" y="107"/>
                </a:cxn>
                <a:cxn ang="0">
                  <a:pos x="1422" y="187"/>
                </a:cxn>
                <a:cxn ang="0">
                  <a:pos x="1362" y="290"/>
                </a:cxn>
                <a:cxn ang="0">
                  <a:pos x="1295" y="410"/>
                </a:cxn>
                <a:cxn ang="0">
                  <a:pos x="1241" y="554"/>
                </a:cxn>
                <a:cxn ang="0">
                  <a:pos x="1194" y="711"/>
                </a:cxn>
                <a:cxn ang="0">
                  <a:pos x="1161" y="891"/>
                </a:cxn>
                <a:cxn ang="0">
                  <a:pos x="1117" y="1051"/>
                </a:cxn>
                <a:cxn ang="0">
                  <a:pos x="1060" y="1178"/>
                </a:cxn>
                <a:cxn ang="0">
                  <a:pos x="986" y="1275"/>
                </a:cxn>
                <a:cxn ang="0">
                  <a:pos x="912" y="1355"/>
                </a:cxn>
                <a:cxn ang="0">
                  <a:pos x="832" y="1422"/>
                </a:cxn>
                <a:cxn ang="0">
                  <a:pos x="765" y="1492"/>
                </a:cxn>
                <a:cxn ang="0">
                  <a:pos x="704" y="1565"/>
                </a:cxn>
                <a:cxn ang="0">
                  <a:pos x="667" y="1659"/>
                </a:cxn>
                <a:cxn ang="0">
                  <a:pos x="607" y="1766"/>
                </a:cxn>
                <a:cxn ang="0">
                  <a:pos x="500" y="1883"/>
                </a:cxn>
                <a:cxn ang="0">
                  <a:pos x="369" y="2006"/>
                </a:cxn>
                <a:cxn ang="0">
                  <a:pos x="235" y="2130"/>
                </a:cxn>
                <a:cxn ang="0">
                  <a:pos x="111" y="2246"/>
                </a:cxn>
                <a:cxn ang="0">
                  <a:pos x="27" y="2353"/>
                </a:cxn>
                <a:cxn ang="0">
                  <a:pos x="0" y="2440"/>
                </a:cxn>
                <a:cxn ang="0">
                  <a:pos x="54" y="2507"/>
                </a:cxn>
                <a:cxn ang="0">
                  <a:pos x="191" y="2554"/>
                </a:cxn>
                <a:cxn ang="0">
                  <a:pos x="402" y="2600"/>
                </a:cxn>
                <a:cxn ang="0">
                  <a:pos x="661" y="2637"/>
                </a:cxn>
                <a:cxn ang="0">
                  <a:pos x="949" y="2670"/>
                </a:cxn>
                <a:cxn ang="0">
                  <a:pos x="1241" y="2694"/>
                </a:cxn>
                <a:cxn ang="0">
                  <a:pos x="1520" y="2714"/>
                </a:cxn>
                <a:cxn ang="0">
                  <a:pos x="1758" y="2724"/>
                </a:cxn>
                <a:cxn ang="0">
                  <a:pos x="1939" y="2731"/>
                </a:cxn>
                <a:cxn ang="0">
                  <a:pos x="2056" y="2724"/>
                </a:cxn>
                <a:cxn ang="0">
                  <a:pos x="2133" y="2721"/>
                </a:cxn>
                <a:cxn ang="0">
                  <a:pos x="2177" y="2711"/>
                </a:cxn>
                <a:cxn ang="0">
                  <a:pos x="2200" y="2701"/>
                </a:cxn>
                <a:cxn ang="0">
                  <a:pos x="2200" y="2687"/>
                </a:cxn>
                <a:cxn ang="0">
                  <a:pos x="2194" y="2677"/>
                </a:cxn>
                <a:cxn ang="0">
                  <a:pos x="2184" y="2670"/>
                </a:cxn>
                <a:cxn ang="0">
                  <a:pos x="2180" y="2670"/>
                </a:cxn>
              </a:cxnLst>
              <a:rect l="0" t="0" r="r" b="b"/>
              <a:pathLst>
                <a:path w="2200" h="2731">
                  <a:moveTo>
                    <a:pt x="2180" y="2670"/>
                  </a:moveTo>
                  <a:lnTo>
                    <a:pt x="2140" y="2350"/>
                  </a:lnTo>
                  <a:lnTo>
                    <a:pt x="2107" y="2029"/>
                  </a:lnTo>
                  <a:lnTo>
                    <a:pt x="2066" y="1712"/>
                  </a:lnTo>
                  <a:lnTo>
                    <a:pt x="2033" y="1395"/>
                  </a:lnTo>
                  <a:lnTo>
                    <a:pt x="1996" y="1075"/>
                  </a:lnTo>
                  <a:lnTo>
                    <a:pt x="1962" y="754"/>
                  </a:lnTo>
                  <a:lnTo>
                    <a:pt x="1925" y="437"/>
                  </a:lnTo>
                  <a:lnTo>
                    <a:pt x="1892" y="120"/>
                  </a:lnTo>
                  <a:lnTo>
                    <a:pt x="1838" y="103"/>
                  </a:lnTo>
                  <a:lnTo>
                    <a:pt x="1798" y="83"/>
                  </a:lnTo>
                  <a:lnTo>
                    <a:pt x="1758" y="56"/>
                  </a:lnTo>
                  <a:lnTo>
                    <a:pt x="1727" y="36"/>
                  </a:lnTo>
                  <a:lnTo>
                    <a:pt x="1697" y="13"/>
                  </a:lnTo>
                  <a:lnTo>
                    <a:pt x="1667" y="3"/>
                  </a:lnTo>
                  <a:lnTo>
                    <a:pt x="1630" y="0"/>
                  </a:lnTo>
                  <a:lnTo>
                    <a:pt x="1597" y="16"/>
                  </a:lnTo>
                  <a:lnTo>
                    <a:pt x="1543" y="46"/>
                  </a:lnTo>
                  <a:lnTo>
                    <a:pt x="1486" y="107"/>
                  </a:lnTo>
                  <a:lnTo>
                    <a:pt x="1422" y="187"/>
                  </a:lnTo>
                  <a:lnTo>
                    <a:pt x="1362" y="290"/>
                  </a:lnTo>
                  <a:lnTo>
                    <a:pt x="1295" y="410"/>
                  </a:lnTo>
                  <a:lnTo>
                    <a:pt x="1241" y="554"/>
                  </a:lnTo>
                  <a:lnTo>
                    <a:pt x="1194" y="711"/>
                  </a:lnTo>
                  <a:lnTo>
                    <a:pt x="1161" y="891"/>
                  </a:lnTo>
                  <a:lnTo>
                    <a:pt x="1117" y="1051"/>
                  </a:lnTo>
                  <a:lnTo>
                    <a:pt x="1060" y="1178"/>
                  </a:lnTo>
                  <a:lnTo>
                    <a:pt x="986" y="1275"/>
                  </a:lnTo>
                  <a:lnTo>
                    <a:pt x="912" y="1355"/>
                  </a:lnTo>
                  <a:lnTo>
                    <a:pt x="832" y="1422"/>
                  </a:lnTo>
                  <a:lnTo>
                    <a:pt x="765" y="1492"/>
                  </a:lnTo>
                  <a:lnTo>
                    <a:pt x="704" y="1565"/>
                  </a:lnTo>
                  <a:lnTo>
                    <a:pt x="667" y="1659"/>
                  </a:lnTo>
                  <a:lnTo>
                    <a:pt x="607" y="1766"/>
                  </a:lnTo>
                  <a:lnTo>
                    <a:pt x="500" y="1883"/>
                  </a:lnTo>
                  <a:lnTo>
                    <a:pt x="369" y="2006"/>
                  </a:lnTo>
                  <a:lnTo>
                    <a:pt x="235" y="2130"/>
                  </a:lnTo>
                  <a:lnTo>
                    <a:pt x="111" y="2246"/>
                  </a:lnTo>
                  <a:lnTo>
                    <a:pt x="27" y="2353"/>
                  </a:lnTo>
                  <a:lnTo>
                    <a:pt x="0" y="2440"/>
                  </a:lnTo>
                  <a:lnTo>
                    <a:pt x="54" y="2507"/>
                  </a:lnTo>
                  <a:lnTo>
                    <a:pt x="191" y="2554"/>
                  </a:lnTo>
                  <a:lnTo>
                    <a:pt x="402" y="2600"/>
                  </a:lnTo>
                  <a:lnTo>
                    <a:pt x="661" y="2637"/>
                  </a:lnTo>
                  <a:lnTo>
                    <a:pt x="949" y="2670"/>
                  </a:lnTo>
                  <a:lnTo>
                    <a:pt x="1241" y="2694"/>
                  </a:lnTo>
                  <a:lnTo>
                    <a:pt x="1520" y="2714"/>
                  </a:lnTo>
                  <a:lnTo>
                    <a:pt x="1758" y="2724"/>
                  </a:lnTo>
                  <a:lnTo>
                    <a:pt x="1939" y="2731"/>
                  </a:lnTo>
                  <a:lnTo>
                    <a:pt x="2056" y="2724"/>
                  </a:lnTo>
                  <a:lnTo>
                    <a:pt x="2133" y="2721"/>
                  </a:lnTo>
                  <a:lnTo>
                    <a:pt x="2177" y="2711"/>
                  </a:lnTo>
                  <a:lnTo>
                    <a:pt x="2200" y="2701"/>
                  </a:lnTo>
                  <a:lnTo>
                    <a:pt x="2200" y="2687"/>
                  </a:lnTo>
                  <a:lnTo>
                    <a:pt x="2194" y="2677"/>
                  </a:lnTo>
                  <a:lnTo>
                    <a:pt x="2184" y="2670"/>
                  </a:lnTo>
                  <a:lnTo>
                    <a:pt x="2180" y="2670"/>
                  </a:lnTo>
                  <a:close/>
                </a:path>
              </a:pathLst>
            </a:custGeom>
            <a:solidFill>
              <a:srgbClr val="82A18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184"/>
            <p:cNvSpPr>
              <a:spLocks/>
            </p:cNvSpPr>
            <p:nvPr/>
          </p:nvSpPr>
          <p:spPr bwMode="auto">
            <a:xfrm>
              <a:off x="8904" y="6164"/>
              <a:ext cx="2080" cy="2728"/>
            </a:xfrm>
            <a:custGeom>
              <a:avLst/>
              <a:gdLst/>
              <a:ahLst/>
              <a:cxnLst>
                <a:cxn ang="0">
                  <a:pos x="2063" y="2667"/>
                </a:cxn>
                <a:cxn ang="0">
                  <a:pos x="2023" y="2347"/>
                </a:cxn>
                <a:cxn ang="0">
                  <a:pos x="1990" y="2026"/>
                </a:cxn>
                <a:cxn ang="0">
                  <a:pos x="1953" y="1709"/>
                </a:cxn>
                <a:cxn ang="0">
                  <a:pos x="1919" y="1392"/>
                </a:cxn>
                <a:cxn ang="0">
                  <a:pos x="1879" y="1072"/>
                </a:cxn>
                <a:cxn ang="0">
                  <a:pos x="1845" y="758"/>
                </a:cxn>
                <a:cxn ang="0">
                  <a:pos x="1808" y="437"/>
                </a:cxn>
                <a:cxn ang="0">
                  <a:pos x="1775" y="124"/>
                </a:cxn>
                <a:cxn ang="0">
                  <a:pos x="1725" y="104"/>
                </a:cxn>
                <a:cxn ang="0">
                  <a:pos x="1684" y="84"/>
                </a:cxn>
                <a:cxn ang="0">
                  <a:pos x="1651" y="57"/>
                </a:cxn>
                <a:cxn ang="0">
                  <a:pos x="1621" y="37"/>
                </a:cxn>
                <a:cxn ang="0">
                  <a:pos x="1590" y="13"/>
                </a:cxn>
                <a:cxn ang="0">
                  <a:pos x="1560" y="3"/>
                </a:cxn>
                <a:cxn ang="0">
                  <a:pos x="1527" y="0"/>
                </a:cxn>
                <a:cxn ang="0">
                  <a:pos x="1496" y="17"/>
                </a:cxn>
                <a:cxn ang="0">
                  <a:pos x="1449" y="47"/>
                </a:cxn>
                <a:cxn ang="0">
                  <a:pos x="1396" y="107"/>
                </a:cxn>
                <a:cxn ang="0">
                  <a:pos x="1335" y="187"/>
                </a:cxn>
                <a:cxn ang="0">
                  <a:pos x="1278" y="291"/>
                </a:cxn>
                <a:cxn ang="0">
                  <a:pos x="1218" y="411"/>
                </a:cxn>
                <a:cxn ang="0">
                  <a:pos x="1164" y="554"/>
                </a:cxn>
                <a:cxn ang="0">
                  <a:pos x="1121" y="714"/>
                </a:cxn>
                <a:cxn ang="0">
                  <a:pos x="1094" y="895"/>
                </a:cxn>
                <a:cxn ang="0">
                  <a:pos x="1054" y="1052"/>
                </a:cxn>
                <a:cxn ang="0">
                  <a:pos x="1000" y="1179"/>
                </a:cxn>
                <a:cxn ang="0">
                  <a:pos x="930" y="1275"/>
                </a:cxn>
                <a:cxn ang="0">
                  <a:pos x="859" y="1352"/>
                </a:cxn>
                <a:cxn ang="0">
                  <a:pos x="782" y="1419"/>
                </a:cxn>
                <a:cxn ang="0">
                  <a:pos x="718" y="1486"/>
                </a:cxn>
                <a:cxn ang="0">
                  <a:pos x="661" y="1559"/>
                </a:cxn>
                <a:cxn ang="0">
                  <a:pos x="628" y="1649"/>
                </a:cxn>
                <a:cxn ang="0">
                  <a:pos x="571" y="1756"/>
                </a:cxn>
                <a:cxn ang="0">
                  <a:pos x="473" y="1876"/>
                </a:cxn>
                <a:cxn ang="0">
                  <a:pos x="349" y="2000"/>
                </a:cxn>
                <a:cxn ang="0">
                  <a:pos x="222" y="2123"/>
                </a:cxn>
                <a:cxn ang="0">
                  <a:pos x="104" y="2237"/>
                </a:cxn>
                <a:cxn ang="0">
                  <a:pos x="27" y="2344"/>
                </a:cxn>
                <a:cxn ang="0">
                  <a:pos x="0" y="2430"/>
                </a:cxn>
                <a:cxn ang="0">
                  <a:pos x="54" y="2501"/>
                </a:cxn>
                <a:cxn ang="0">
                  <a:pos x="188" y="2547"/>
                </a:cxn>
                <a:cxn ang="0">
                  <a:pos x="389" y="2594"/>
                </a:cxn>
                <a:cxn ang="0">
                  <a:pos x="634" y="2631"/>
                </a:cxn>
                <a:cxn ang="0">
                  <a:pos x="906" y="2667"/>
                </a:cxn>
                <a:cxn ang="0">
                  <a:pos x="1181" y="2691"/>
                </a:cxn>
                <a:cxn ang="0">
                  <a:pos x="1439" y="2711"/>
                </a:cxn>
                <a:cxn ang="0">
                  <a:pos x="1664" y="2721"/>
                </a:cxn>
                <a:cxn ang="0">
                  <a:pos x="1835" y="2728"/>
                </a:cxn>
                <a:cxn ang="0">
                  <a:pos x="1946" y="2721"/>
                </a:cxn>
                <a:cxn ang="0">
                  <a:pos x="2020" y="2718"/>
                </a:cxn>
                <a:cxn ang="0">
                  <a:pos x="2060" y="2708"/>
                </a:cxn>
                <a:cxn ang="0">
                  <a:pos x="2080" y="2698"/>
                </a:cxn>
                <a:cxn ang="0">
                  <a:pos x="2080" y="2684"/>
                </a:cxn>
                <a:cxn ang="0">
                  <a:pos x="2077" y="2674"/>
                </a:cxn>
                <a:cxn ang="0">
                  <a:pos x="2067" y="2667"/>
                </a:cxn>
                <a:cxn ang="0">
                  <a:pos x="2063" y="2667"/>
                </a:cxn>
              </a:cxnLst>
              <a:rect l="0" t="0" r="r" b="b"/>
              <a:pathLst>
                <a:path w="2080" h="2728">
                  <a:moveTo>
                    <a:pt x="2063" y="2667"/>
                  </a:moveTo>
                  <a:lnTo>
                    <a:pt x="2023" y="2347"/>
                  </a:lnTo>
                  <a:lnTo>
                    <a:pt x="1990" y="2026"/>
                  </a:lnTo>
                  <a:lnTo>
                    <a:pt x="1953" y="1709"/>
                  </a:lnTo>
                  <a:lnTo>
                    <a:pt x="1919" y="1392"/>
                  </a:lnTo>
                  <a:lnTo>
                    <a:pt x="1879" y="1072"/>
                  </a:lnTo>
                  <a:lnTo>
                    <a:pt x="1845" y="758"/>
                  </a:lnTo>
                  <a:lnTo>
                    <a:pt x="1808" y="437"/>
                  </a:lnTo>
                  <a:lnTo>
                    <a:pt x="1775" y="124"/>
                  </a:lnTo>
                  <a:lnTo>
                    <a:pt x="1725" y="104"/>
                  </a:lnTo>
                  <a:lnTo>
                    <a:pt x="1684" y="84"/>
                  </a:lnTo>
                  <a:lnTo>
                    <a:pt x="1651" y="57"/>
                  </a:lnTo>
                  <a:lnTo>
                    <a:pt x="1621" y="37"/>
                  </a:lnTo>
                  <a:lnTo>
                    <a:pt x="1590" y="13"/>
                  </a:lnTo>
                  <a:lnTo>
                    <a:pt x="1560" y="3"/>
                  </a:lnTo>
                  <a:lnTo>
                    <a:pt x="1527" y="0"/>
                  </a:lnTo>
                  <a:lnTo>
                    <a:pt x="1496" y="17"/>
                  </a:lnTo>
                  <a:lnTo>
                    <a:pt x="1449" y="47"/>
                  </a:lnTo>
                  <a:lnTo>
                    <a:pt x="1396" y="107"/>
                  </a:lnTo>
                  <a:lnTo>
                    <a:pt x="1335" y="187"/>
                  </a:lnTo>
                  <a:lnTo>
                    <a:pt x="1278" y="291"/>
                  </a:lnTo>
                  <a:lnTo>
                    <a:pt x="1218" y="411"/>
                  </a:lnTo>
                  <a:lnTo>
                    <a:pt x="1164" y="554"/>
                  </a:lnTo>
                  <a:lnTo>
                    <a:pt x="1121" y="714"/>
                  </a:lnTo>
                  <a:lnTo>
                    <a:pt x="1094" y="895"/>
                  </a:lnTo>
                  <a:lnTo>
                    <a:pt x="1054" y="1052"/>
                  </a:lnTo>
                  <a:lnTo>
                    <a:pt x="1000" y="1179"/>
                  </a:lnTo>
                  <a:lnTo>
                    <a:pt x="930" y="1275"/>
                  </a:lnTo>
                  <a:lnTo>
                    <a:pt x="859" y="1352"/>
                  </a:lnTo>
                  <a:lnTo>
                    <a:pt x="782" y="1419"/>
                  </a:lnTo>
                  <a:lnTo>
                    <a:pt x="718" y="1486"/>
                  </a:lnTo>
                  <a:lnTo>
                    <a:pt x="661" y="1559"/>
                  </a:lnTo>
                  <a:lnTo>
                    <a:pt x="628" y="1649"/>
                  </a:lnTo>
                  <a:lnTo>
                    <a:pt x="571" y="1756"/>
                  </a:lnTo>
                  <a:lnTo>
                    <a:pt x="473" y="1876"/>
                  </a:lnTo>
                  <a:lnTo>
                    <a:pt x="349" y="2000"/>
                  </a:lnTo>
                  <a:lnTo>
                    <a:pt x="222" y="2123"/>
                  </a:lnTo>
                  <a:lnTo>
                    <a:pt x="104" y="2237"/>
                  </a:lnTo>
                  <a:lnTo>
                    <a:pt x="27" y="2344"/>
                  </a:lnTo>
                  <a:lnTo>
                    <a:pt x="0" y="2430"/>
                  </a:lnTo>
                  <a:lnTo>
                    <a:pt x="54" y="2501"/>
                  </a:lnTo>
                  <a:lnTo>
                    <a:pt x="188" y="2547"/>
                  </a:lnTo>
                  <a:lnTo>
                    <a:pt x="389" y="2594"/>
                  </a:lnTo>
                  <a:lnTo>
                    <a:pt x="634" y="2631"/>
                  </a:lnTo>
                  <a:lnTo>
                    <a:pt x="906" y="2667"/>
                  </a:lnTo>
                  <a:lnTo>
                    <a:pt x="1181" y="2691"/>
                  </a:lnTo>
                  <a:lnTo>
                    <a:pt x="1439" y="2711"/>
                  </a:lnTo>
                  <a:lnTo>
                    <a:pt x="1664" y="2721"/>
                  </a:lnTo>
                  <a:lnTo>
                    <a:pt x="1835" y="2728"/>
                  </a:lnTo>
                  <a:lnTo>
                    <a:pt x="1946" y="2721"/>
                  </a:lnTo>
                  <a:lnTo>
                    <a:pt x="2020" y="2718"/>
                  </a:lnTo>
                  <a:lnTo>
                    <a:pt x="2060" y="2708"/>
                  </a:lnTo>
                  <a:lnTo>
                    <a:pt x="2080" y="2698"/>
                  </a:lnTo>
                  <a:lnTo>
                    <a:pt x="2080" y="2684"/>
                  </a:lnTo>
                  <a:lnTo>
                    <a:pt x="2077" y="2674"/>
                  </a:lnTo>
                  <a:lnTo>
                    <a:pt x="2067" y="2667"/>
                  </a:lnTo>
                  <a:lnTo>
                    <a:pt x="2063" y="2667"/>
                  </a:lnTo>
                  <a:close/>
                </a:path>
              </a:pathLst>
            </a:custGeom>
            <a:solidFill>
              <a:srgbClr val="8CA88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185"/>
            <p:cNvSpPr>
              <a:spLocks/>
            </p:cNvSpPr>
            <p:nvPr/>
          </p:nvSpPr>
          <p:spPr bwMode="auto">
            <a:xfrm>
              <a:off x="9028" y="6171"/>
              <a:ext cx="1956" cy="2721"/>
            </a:xfrm>
            <a:custGeom>
              <a:avLst/>
              <a:gdLst/>
              <a:ahLst/>
              <a:cxnLst>
                <a:cxn ang="0">
                  <a:pos x="1939" y="2660"/>
                </a:cxn>
                <a:cxn ang="0">
                  <a:pos x="1902" y="2340"/>
                </a:cxn>
                <a:cxn ang="0">
                  <a:pos x="1866" y="2026"/>
                </a:cxn>
                <a:cxn ang="0">
                  <a:pos x="1829" y="1706"/>
                </a:cxn>
                <a:cxn ang="0">
                  <a:pos x="1795" y="1392"/>
                </a:cxn>
                <a:cxn ang="0">
                  <a:pos x="1758" y="1071"/>
                </a:cxn>
                <a:cxn ang="0">
                  <a:pos x="1721" y="754"/>
                </a:cxn>
                <a:cxn ang="0">
                  <a:pos x="1684" y="437"/>
                </a:cxn>
                <a:cxn ang="0">
                  <a:pos x="1651" y="120"/>
                </a:cxn>
                <a:cxn ang="0">
                  <a:pos x="1604" y="103"/>
                </a:cxn>
                <a:cxn ang="0">
                  <a:pos x="1567" y="83"/>
                </a:cxn>
                <a:cxn ang="0">
                  <a:pos x="1533" y="57"/>
                </a:cxn>
                <a:cxn ang="0">
                  <a:pos x="1507" y="36"/>
                </a:cxn>
                <a:cxn ang="0">
                  <a:pos x="1476" y="13"/>
                </a:cxn>
                <a:cxn ang="0">
                  <a:pos x="1450" y="3"/>
                </a:cxn>
                <a:cxn ang="0">
                  <a:pos x="1416" y="0"/>
                </a:cxn>
                <a:cxn ang="0">
                  <a:pos x="1386" y="13"/>
                </a:cxn>
                <a:cxn ang="0">
                  <a:pos x="1342" y="43"/>
                </a:cxn>
                <a:cxn ang="0">
                  <a:pos x="1292" y="103"/>
                </a:cxn>
                <a:cxn ang="0">
                  <a:pos x="1238" y="183"/>
                </a:cxn>
                <a:cxn ang="0">
                  <a:pos x="1185" y="287"/>
                </a:cxn>
                <a:cxn ang="0">
                  <a:pos x="1131" y="407"/>
                </a:cxn>
                <a:cxn ang="0">
                  <a:pos x="1084" y="551"/>
                </a:cxn>
                <a:cxn ang="0">
                  <a:pos x="1044" y="707"/>
                </a:cxn>
                <a:cxn ang="0">
                  <a:pos x="1017" y="888"/>
                </a:cxn>
                <a:cxn ang="0">
                  <a:pos x="980" y="1045"/>
                </a:cxn>
                <a:cxn ang="0">
                  <a:pos x="930" y="1172"/>
                </a:cxn>
                <a:cxn ang="0">
                  <a:pos x="866" y="1268"/>
                </a:cxn>
                <a:cxn ang="0">
                  <a:pos x="799" y="1345"/>
                </a:cxn>
                <a:cxn ang="0">
                  <a:pos x="728" y="1412"/>
                </a:cxn>
                <a:cxn ang="0">
                  <a:pos x="668" y="1479"/>
                </a:cxn>
                <a:cxn ang="0">
                  <a:pos x="614" y="1552"/>
                </a:cxn>
                <a:cxn ang="0">
                  <a:pos x="584" y="1642"/>
                </a:cxn>
                <a:cxn ang="0">
                  <a:pos x="530" y="1749"/>
                </a:cxn>
                <a:cxn ang="0">
                  <a:pos x="440" y="1869"/>
                </a:cxn>
                <a:cxn ang="0">
                  <a:pos x="322" y="1989"/>
                </a:cxn>
                <a:cxn ang="0">
                  <a:pos x="205" y="2113"/>
                </a:cxn>
                <a:cxn ang="0">
                  <a:pos x="94" y="2226"/>
                </a:cxn>
                <a:cxn ang="0">
                  <a:pos x="21" y="2333"/>
                </a:cxn>
                <a:cxn ang="0">
                  <a:pos x="0" y="2420"/>
                </a:cxn>
                <a:cxn ang="0">
                  <a:pos x="51" y="2487"/>
                </a:cxn>
                <a:cxn ang="0">
                  <a:pos x="175" y="2534"/>
                </a:cxn>
                <a:cxn ang="0">
                  <a:pos x="363" y="2580"/>
                </a:cxn>
                <a:cxn ang="0">
                  <a:pos x="591" y="2617"/>
                </a:cxn>
                <a:cxn ang="0">
                  <a:pos x="849" y="2654"/>
                </a:cxn>
                <a:cxn ang="0">
                  <a:pos x="1107" y="2677"/>
                </a:cxn>
                <a:cxn ang="0">
                  <a:pos x="1352" y="2701"/>
                </a:cxn>
                <a:cxn ang="0">
                  <a:pos x="1564" y="2711"/>
                </a:cxn>
                <a:cxn ang="0">
                  <a:pos x="1725" y="2721"/>
                </a:cxn>
                <a:cxn ang="0">
                  <a:pos x="1829" y="2714"/>
                </a:cxn>
                <a:cxn ang="0">
                  <a:pos x="1899" y="2711"/>
                </a:cxn>
                <a:cxn ang="0">
                  <a:pos x="1936" y="2701"/>
                </a:cxn>
                <a:cxn ang="0">
                  <a:pos x="1956" y="2691"/>
                </a:cxn>
                <a:cxn ang="0">
                  <a:pos x="1956" y="2677"/>
                </a:cxn>
                <a:cxn ang="0">
                  <a:pos x="1953" y="2667"/>
                </a:cxn>
                <a:cxn ang="0">
                  <a:pos x="1943" y="2660"/>
                </a:cxn>
                <a:cxn ang="0">
                  <a:pos x="1939" y="2660"/>
                </a:cxn>
              </a:cxnLst>
              <a:rect l="0" t="0" r="r" b="b"/>
              <a:pathLst>
                <a:path w="1956" h="2721">
                  <a:moveTo>
                    <a:pt x="1939" y="2660"/>
                  </a:moveTo>
                  <a:lnTo>
                    <a:pt x="1902" y="2340"/>
                  </a:lnTo>
                  <a:lnTo>
                    <a:pt x="1866" y="2026"/>
                  </a:lnTo>
                  <a:lnTo>
                    <a:pt x="1829" y="1706"/>
                  </a:lnTo>
                  <a:lnTo>
                    <a:pt x="1795" y="1392"/>
                  </a:lnTo>
                  <a:lnTo>
                    <a:pt x="1758" y="1071"/>
                  </a:lnTo>
                  <a:lnTo>
                    <a:pt x="1721" y="754"/>
                  </a:lnTo>
                  <a:lnTo>
                    <a:pt x="1684" y="437"/>
                  </a:lnTo>
                  <a:lnTo>
                    <a:pt x="1651" y="120"/>
                  </a:lnTo>
                  <a:lnTo>
                    <a:pt x="1604" y="103"/>
                  </a:lnTo>
                  <a:lnTo>
                    <a:pt x="1567" y="83"/>
                  </a:lnTo>
                  <a:lnTo>
                    <a:pt x="1533" y="57"/>
                  </a:lnTo>
                  <a:lnTo>
                    <a:pt x="1507" y="36"/>
                  </a:lnTo>
                  <a:lnTo>
                    <a:pt x="1476" y="13"/>
                  </a:lnTo>
                  <a:lnTo>
                    <a:pt x="1450" y="3"/>
                  </a:lnTo>
                  <a:lnTo>
                    <a:pt x="1416" y="0"/>
                  </a:lnTo>
                  <a:lnTo>
                    <a:pt x="1386" y="13"/>
                  </a:lnTo>
                  <a:lnTo>
                    <a:pt x="1342" y="43"/>
                  </a:lnTo>
                  <a:lnTo>
                    <a:pt x="1292" y="103"/>
                  </a:lnTo>
                  <a:lnTo>
                    <a:pt x="1238" y="183"/>
                  </a:lnTo>
                  <a:lnTo>
                    <a:pt x="1185" y="287"/>
                  </a:lnTo>
                  <a:lnTo>
                    <a:pt x="1131" y="407"/>
                  </a:lnTo>
                  <a:lnTo>
                    <a:pt x="1084" y="551"/>
                  </a:lnTo>
                  <a:lnTo>
                    <a:pt x="1044" y="707"/>
                  </a:lnTo>
                  <a:lnTo>
                    <a:pt x="1017" y="888"/>
                  </a:lnTo>
                  <a:lnTo>
                    <a:pt x="980" y="1045"/>
                  </a:lnTo>
                  <a:lnTo>
                    <a:pt x="930" y="1172"/>
                  </a:lnTo>
                  <a:lnTo>
                    <a:pt x="866" y="1268"/>
                  </a:lnTo>
                  <a:lnTo>
                    <a:pt x="799" y="1345"/>
                  </a:lnTo>
                  <a:lnTo>
                    <a:pt x="728" y="1412"/>
                  </a:lnTo>
                  <a:lnTo>
                    <a:pt x="668" y="1479"/>
                  </a:lnTo>
                  <a:lnTo>
                    <a:pt x="614" y="1552"/>
                  </a:lnTo>
                  <a:lnTo>
                    <a:pt x="584" y="1642"/>
                  </a:lnTo>
                  <a:lnTo>
                    <a:pt x="530" y="1749"/>
                  </a:lnTo>
                  <a:lnTo>
                    <a:pt x="440" y="1869"/>
                  </a:lnTo>
                  <a:lnTo>
                    <a:pt x="322" y="1989"/>
                  </a:lnTo>
                  <a:lnTo>
                    <a:pt x="205" y="2113"/>
                  </a:lnTo>
                  <a:lnTo>
                    <a:pt x="94" y="2226"/>
                  </a:lnTo>
                  <a:lnTo>
                    <a:pt x="21" y="2333"/>
                  </a:lnTo>
                  <a:lnTo>
                    <a:pt x="0" y="2420"/>
                  </a:lnTo>
                  <a:lnTo>
                    <a:pt x="51" y="2487"/>
                  </a:lnTo>
                  <a:lnTo>
                    <a:pt x="175" y="2534"/>
                  </a:lnTo>
                  <a:lnTo>
                    <a:pt x="363" y="2580"/>
                  </a:lnTo>
                  <a:lnTo>
                    <a:pt x="591" y="2617"/>
                  </a:lnTo>
                  <a:lnTo>
                    <a:pt x="849" y="2654"/>
                  </a:lnTo>
                  <a:lnTo>
                    <a:pt x="1107" y="2677"/>
                  </a:lnTo>
                  <a:lnTo>
                    <a:pt x="1352" y="2701"/>
                  </a:lnTo>
                  <a:lnTo>
                    <a:pt x="1564" y="2711"/>
                  </a:lnTo>
                  <a:lnTo>
                    <a:pt x="1725" y="2721"/>
                  </a:lnTo>
                  <a:lnTo>
                    <a:pt x="1829" y="2714"/>
                  </a:lnTo>
                  <a:lnTo>
                    <a:pt x="1899" y="2711"/>
                  </a:lnTo>
                  <a:lnTo>
                    <a:pt x="1936" y="2701"/>
                  </a:lnTo>
                  <a:lnTo>
                    <a:pt x="1956" y="2691"/>
                  </a:lnTo>
                  <a:lnTo>
                    <a:pt x="1956" y="2677"/>
                  </a:lnTo>
                  <a:lnTo>
                    <a:pt x="1953" y="2667"/>
                  </a:lnTo>
                  <a:lnTo>
                    <a:pt x="1943" y="2660"/>
                  </a:lnTo>
                  <a:lnTo>
                    <a:pt x="1939" y="2660"/>
                  </a:lnTo>
                  <a:close/>
                </a:path>
              </a:pathLst>
            </a:custGeom>
            <a:solidFill>
              <a:srgbClr val="96B096"/>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186"/>
            <p:cNvSpPr>
              <a:spLocks/>
            </p:cNvSpPr>
            <p:nvPr/>
          </p:nvSpPr>
          <p:spPr bwMode="auto">
            <a:xfrm>
              <a:off x="9153" y="6177"/>
              <a:ext cx="1834" cy="2715"/>
            </a:xfrm>
            <a:custGeom>
              <a:avLst/>
              <a:gdLst/>
              <a:ahLst/>
              <a:cxnLst>
                <a:cxn ang="0">
                  <a:pos x="1818" y="2654"/>
                </a:cxn>
                <a:cxn ang="0">
                  <a:pos x="1777" y="2334"/>
                </a:cxn>
                <a:cxn ang="0">
                  <a:pos x="1744" y="2020"/>
                </a:cxn>
                <a:cxn ang="0">
                  <a:pos x="1704" y="1700"/>
                </a:cxn>
                <a:cxn ang="0">
                  <a:pos x="1670" y="1386"/>
                </a:cxn>
                <a:cxn ang="0">
                  <a:pos x="1633" y="1065"/>
                </a:cxn>
                <a:cxn ang="0">
                  <a:pos x="1600" y="752"/>
                </a:cxn>
                <a:cxn ang="0">
                  <a:pos x="1563" y="431"/>
                </a:cxn>
                <a:cxn ang="0">
                  <a:pos x="1529" y="117"/>
                </a:cxn>
                <a:cxn ang="0">
                  <a:pos x="1482" y="101"/>
                </a:cxn>
                <a:cxn ang="0">
                  <a:pos x="1449" y="81"/>
                </a:cxn>
                <a:cxn ang="0">
                  <a:pos x="1415" y="54"/>
                </a:cxn>
                <a:cxn ang="0">
                  <a:pos x="1392" y="34"/>
                </a:cxn>
                <a:cxn ang="0">
                  <a:pos x="1361" y="10"/>
                </a:cxn>
                <a:cxn ang="0">
                  <a:pos x="1338" y="0"/>
                </a:cxn>
                <a:cxn ang="0">
                  <a:pos x="1308" y="0"/>
                </a:cxn>
                <a:cxn ang="0">
                  <a:pos x="1281" y="14"/>
                </a:cxn>
                <a:cxn ang="0">
                  <a:pos x="1241" y="44"/>
                </a:cxn>
                <a:cxn ang="0">
                  <a:pos x="1194" y="101"/>
                </a:cxn>
                <a:cxn ang="0">
                  <a:pos x="1143" y="181"/>
                </a:cxn>
                <a:cxn ang="0">
                  <a:pos x="1093" y="284"/>
                </a:cxn>
                <a:cxn ang="0">
                  <a:pos x="1039" y="404"/>
                </a:cxn>
                <a:cxn ang="0">
                  <a:pos x="996" y="548"/>
                </a:cxn>
                <a:cxn ang="0">
                  <a:pos x="959" y="705"/>
                </a:cxn>
                <a:cxn ang="0">
                  <a:pos x="935" y="885"/>
                </a:cxn>
                <a:cxn ang="0">
                  <a:pos x="902" y="1042"/>
                </a:cxn>
                <a:cxn ang="0">
                  <a:pos x="858" y="1169"/>
                </a:cxn>
                <a:cxn ang="0">
                  <a:pos x="798" y="1266"/>
                </a:cxn>
                <a:cxn ang="0">
                  <a:pos x="738" y="1342"/>
                </a:cxn>
                <a:cxn ang="0">
                  <a:pos x="674" y="1406"/>
                </a:cxn>
                <a:cxn ang="0">
                  <a:pos x="617" y="1473"/>
                </a:cxn>
                <a:cxn ang="0">
                  <a:pos x="570" y="1546"/>
                </a:cxn>
                <a:cxn ang="0">
                  <a:pos x="543" y="1636"/>
                </a:cxn>
                <a:cxn ang="0">
                  <a:pos x="493" y="1743"/>
                </a:cxn>
                <a:cxn ang="0">
                  <a:pos x="405" y="1860"/>
                </a:cxn>
                <a:cxn ang="0">
                  <a:pos x="295" y="1983"/>
                </a:cxn>
                <a:cxn ang="0">
                  <a:pos x="187" y="2107"/>
                </a:cxn>
                <a:cxn ang="0">
                  <a:pos x="87" y="2220"/>
                </a:cxn>
                <a:cxn ang="0">
                  <a:pos x="20" y="2324"/>
                </a:cxn>
                <a:cxn ang="0">
                  <a:pos x="0" y="2411"/>
                </a:cxn>
                <a:cxn ang="0">
                  <a:pos x="47" y="2478"/>
                </a:cxn>
                <a:cxn ang="0">
                  <a:pos x="161" y="2524"/>
                </a:cxn>
                <a:cxn ang="0">
                  <a:pos x="338" y="2571"/>
                </a:cxn>
                <a:cxn ang="0">
                  <a:pos x="556" y="2608"/>
                </a:cxn>
                <a:cxn ang="0">
                  <a:pos x="798" y="2644"/>
                </a:cxn>
                <a:cxn ang="0">
                  <a:pos x="1039" y="2671"/>
                </a:cxn>
                <a:cxn ang="0">
                  <a:pos x="1271" y="2695"/>
                </a:cxn>
                <a:cxn ang="0">
                  <a:pos x="1469" y="2705"/>
                </a:cxn>
                <a:cxn ang="0">
                  <a:pos x="1620" y="2715"/>
                </a:cxn>
                <a:cxn ang="0">
                  <a:pos x="1714" y="2708"/>
                </a:cxn>
                <a:cxn ang="0">
                  <a:pos x="1781" y="2705"/>
                </a:cxn>
                <a:cxn ang="0">
                  <a:pos x="1818" y="2695"/>
                </a:cxn>
                <a:cxn ang="0">
                  <a:pos x="1834" y="2685"/>
                </a:cxn>
                <a:cxn ang="0">
                  <a:pos x="1834" y="2671"/>
                </a:cxn>
                <a:cxn ang="0">
                  <a:pos x="1828" y="2661"/>
                </a:cxn>
                <a:cxn ang="0">
                  <a:pos x="1821" y="2654"/>
                </a:cxn>
                <a:cxn ang="0">
                  <a:pos x="1818" y="2654"/>
                </a:cxn>
              </a:cxnLst>
              <a:rect l="0" t="0" r="r" b="b"/>
              <a:pathLst>
                <a:path w="1834" h="2715">
                  <a:moveTo>
                    <a:pt x="1818" y="2654"/>
                  </a:moveTo>
                  <a:lnTo>
                    <a:pt x="1777" y="2334"/>
                  </a:lnTo>
                  <a:lnTo>
                    <a:pt x="1744" y="2020"/>
                  </a:lnTo>
                  <a:lnTo>
                    <a:pt x="1704" y="1700"/>
                  </a:lnTo>
                  <a:lnTo>
                    <a:pt x="1670" y="1386"/>
                  </a:lnTo>
                  <a:lnTo>
                    <a:pt x="1633" y="1065"/>
                  </a:lnTo>
                  <a:lnTo>
                    <a:pt x="1600" y="752"/>
                  </a:lnTo>
                  <a:lnTo>
                    <a:pt x="1563" y="431"/>
                  </a:lnTo>
                  <a:lnTo>
                    <a:pt x="1529" y="117"/>
                  </a:lnTo>
                  <a:lnTo>
                    <a:pt x="1482" y="101"/>
                  </a:lnTo>
                  <a:lnTo>
                    <a:pt x="1449" y="81"/>
                  </a:lnTo>
                  <a:lnTo>
                    <a:pt x="1415" y="54"/>
                  </a:lnTo>
                  <a:lnTo>
                    <a:pt x="1392" y="34"/>
                  </a:lnTo>
                  <a:lnTo>
                    <a:pt x="1361" y="10"/>
                  </a:lnTo>
                  <a:lnTo>
                    <a:pt x="1338" y="0"/>
                  </a:lnTo>
                  <a:lnTo>
                    <a:pt x="1308" y="0"/>
                  </a:lnTo>
                  <a:lnTo>
                    <a:pt x="1281" y="14"/>
                  </a:lnTo>
                  <a:lnTo>
                    <a:pt x="1241" y="44"/>
                  </a:lnTo>
                  <a:lnTo>
                    <a:pt x="1194" y="101"/>
                  </a:lnTo>
                  <a:lnTo>
                    <a:pt x="1143" y="181"/>
                  </a:lnTo>
                  <a:lnTo>
                    <a:pt x="1093" y="284"/>
                  </a:lnTo>
                  <a:lnTo>
                    <a:pt x="1039" y="404"/>
                  </a:lnTo>
                  <a:lnTo>
                    <a:pt x="996" y="548"/>
                  </a:lnTo>
                  <a:lnTo>
                    <a:pt x="959" y="705"/>
                  </a:lnTo>
                  <a:lnTo>
                    <a:pt x="935" y="885"/>
                  </a:lnTo>
                  <a:lnTo>
                    <a:pt x="902" y="1042"/>
                  </a:lnTo>
                  <a:lnTo>
                    <a:pt x="858" y="1169"/>
                  </a:lnTo>
                  <a:lnTo>
                    <a:pt x="798" y="1266"/>
                  </a:lnTo>
                  <a:lnTo>
                    <a:pt x="738" y="1342"/>
                  </a:lnTo>
                  <a:lnTo>
                    <a:pt x="674" y="1406"/>
                  </a:lnTo>
                  <a:lnTo>
                    <a:pt x="617" y="1473"/>
                  </a:lnTo>
                  <a:lnTo>
                    <a:pt x="570" y="1546"/>
                  </a:lnTo>
                  <a:lnTo>
                    <a:pt x="543" y="1636"/>
                  </a:lnTo>
                  <a:lnTo>
                    <a:pt x="493" y="1743"/>
                  </a:lnTo>
                  <a:lnTo>
                    <a:pt x="405" y="1860"/>
                  </a:lnTo>
                  <a:lnTo>
                    <a:pt x="295" y="1983"/>
                  </a:lnTo>
                  <a:lnTo>
                    <a:pt x="187" y="2107"/>
                  </a:lnTo>
                  <a:lnTo>
                    <a:pt x="87" y="2220"/>
                  </a:lnTo>
                  <a:lnTo>
                    <a:pt x="20" y="2324"/>
                  </a:lnTo>
                  <a:lnTo>
                    <a:pt x="0" y="2411"/>
                  </a:lnTo>
                  <a:lnTo>
                    <a:pt x="47" y="2478"/>
                  </a:lnTo>
                  <a:lnTo>
                    <a:pt x="161" y="2524"/>
                  </a:lnTo>
                  <a:lnTo>
                    <a:pt x="338" y="2571"/>
                  </a:lnTo>
                  <a:lnTo>
                    <a:pt x="556" y="2608"/>
                  </a:lnTo>
                  <a:lnTo>
                    <a:pt x="798" y="2644"/>
                  </a:lnTo>
                  <a:lnTo>
                    <a:pt x="1039" y="2671"/>
                  </a:lnTo>
                  <a:lnTo>
                    <a:pt x="1271" y="2695"/>
                  </a:lnTo>
                  <a:lnTo>
                    <a:pt x="1469" y="2705"/>
                  </a:lnTo>
                  <a:lnTo>
                    <a:pt x="1620" y="2715"/>
                  </a:lnTo>
                  <a:lnTo>
                    <a:pt x="1714" y="2708"/>
                  </a:lnTo>
                  <a:lnTo>
                    <a:pt x="1781" y="2705"/>
                  </a:lnTo>
                  <a:lnTo>
                    <a:pt x="1818" y="2695"/>
                  </a:lnTo>
                  <a:lnTo>
                    <a:pt x="1834" y="2685"/>
                  </a:lnTo>
                  <a:lnTo>
                    <a:pt x="1834" y="2671"/>
                  </a:lnTo>
                  <a:lnTo>
                    <a:pt x="1828" y="2661"/>
                  </a:lnTo>
                  <a:lnTo>
                    <a:pt x="1821" y="2654"/>
                  </a:lnTo>
                  <a:lnTo>
                    <a:pt x="1818" y="2654"/>
                  </a:lnTo>
                  <a:close/>
                </a:path>
              </a:pathLst>
            </a:custGeom>
            <a:solidFill>
              <a:srgbClr val="A1B8A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8" name="Freeform 187"/>
            <p:cNvSpPr>
              <a:spLocks/>
            </p:cNvSpPr>
            <p:nvPr/>
          </p:nvSpPr>
          <p:spPr bwMode="auto">
            <a:xfrm>
              <a:off x="9270" y="6184"/>
              <a:ext cx="1717" cy="2701"/>
            </a:xfrm>
            <a:custGeom>
              <a:avLst/>
              <a:gdLst/>
              <a:ahLst/>
              <a:cxnLst>
                <a:cxn ang="0">
                  <a:pos x="1701" y="2647"/>
                </a:cxn>
                <a:cxn ang="0">
                  <a:pos x="1660" y="2330"/>
                </a:cxn>
                <a:cxn ang="0">
                  <a:pos x="1627" y="2013"/>
                </a:cxn>
                <a:cxn ang="0">
                  <a:pos x="1590" y="1696"/>
                </a:cxn>
                <a:cxn ang="0">
                  <a:pos x="1556" y="1382"/>
                </a:cxn>
                <a:cxn ang="0">
                  <a:pos x="1516" y="1065"/>
                </a:cxn>
                <a:cxn ang="0">
                  <a:pos x="1483" y="751"/>
                </a:cxn>
                <a:cxn ang="0">
                  <a:pos x="1446" y="434"/>
                </a:cxn>
                <a:cxn ang="0">
                  <a:pos x="1412" y="120"/>
                </a:cxn>
                <a:cxn ang="0">
                  <a:pos x="1369" y="104"/>
                </a:cxn>
                <a:cxn ang="0">
                  <a:pos x="1338" y="84"/>
                </a:cxn>
                <a:cxn ang="0">
                  <a:pos x="1312" y="57"/>
                </a:cxn>
                <a:cxn ang="0">
                  <a:pos x="1288" y="37"/>
                </a:cxn>
                <a:cxn ang="0">
                  <a:pos x="1261" y="13"/>
                </a:cxn>
                <a:cxn ang="0">
                  <a:pos x="1238" y="3"/>
                </a:cxn>
                <a:cxn ang="0">
                  <a:pos x="1208" y="0"/>
                </a:cxn>
                <a:cxn ang="0">
                  <a:pos x="1181" y="13"/>
                </a:cxn>
                <a:cxn ang="0">
                  <a:pos x="1141" y="44"/>
                </a:cxn>
                <a:cxn ang="0">
                  <a:pos x="1100" y="100"/>
                </a:cxn>
                <a:cxn ang="0">
                  <a:pos x="1053" y="180"/>
                </a:cxn>
                <a:cxn ang="0">
                  <a:pos x="1006" y="284"/>
                </a:cxn>
                <a:cxn ang="0">
                  <a:pos x="959" y="404"/>
                </a:cxn>
                <a:cxn ang="0">
                  <a:pos x="919" y="544"/>
                </a:cxn>
                <a:cxn ang="0">
                  <a:pos x="886" y="701"/>
                </a:cxn>
                <a:cxn ang="0">
                  <a:pos x="865" y="878"/>
                </a:cxn>
                <a:cxn ang="0">
                  <a:pos x="835" y="1035"/>
                </a:cxn>
                <a:cxn ang="0">
                  <a:pos x="795" y="1162"/>
                </a:cxn>
                <a:cxn ang="0">
                  <a:pos x="741" y="1259"/>
                </a:cxn>
                <a:cxn ang="0">
                  <a:pos x="684" y="1335"/>
                </a:cxn>
                <a:cxn ang="0">
                  <a:pos x="624" y="1399"/>
                </a:cxn>
                <a:cxn ang="0">
                  <a:pos x="574" y="1466"/>
                </a:cxn>
                <a:cxn ang="0">
                  <a:pos x="530" y="1539"/>
                </a:cxn>
                <a:cxn ang="0">
                  <a:pos x="503" y="1629"/>
                </a:cxn>
                <a:cxn ang="0">
                  <a:pos x="456" y="1736"/>
                </a:cxn>
                <a:cxn ang="0">
                  <a:pos x="379" y="1853"/>
                </a:cxn>
                <a:cxn ang="0">
                  <a:pos x="275" y="1973"/>
                </a:cxn>
                <a:cxn ang="0">
                  <a:pos x="174" y="2097"/>
                </a:cxn>
                <a:cxn ang="0">
                  <a:pos x="80" y="2210"/>
                </a:cxn>
                <a:cxn ang="0">
                  <a:pos x="17" y="2314"/>
                </a:cxn>
                <a:cxn ang="0">
                  <a:pos x="0" y="2400"/>
                </a:cxn>
                <a:cxn ang="0">
                  <a:pos x="44" y="2467"/>
                </a:cxn>
                <a:cxn ang="0">
                  <a:pos x="154" y="2514"/>
                </a:cxn>
                <a:cxn ang="0">
                  <a:pos x="319" y="2561"/>
                </a:cxn>
                <a:cxn ang="0">
                  <a:pos x="523" y="2601"/>
                </a:cxn>
                <a:cxn ang="0">
                  <a:pos x="748" y="2637"/>
                </a:cxn>
                <a:cxn ang="0">
                  <a:pos x="973" y="2661"/>
                </a:cxn>
                <a:cxn ang="0">
                  <a:pos x="1187" y="2684"/>
                </a:cxn>
                <a:cxn ang="0">
                  <a:pos x="1372" y="2694"/>
                </a:cxn>
                <a:cxn ang="0">
                  <a:pos x="1516" y="2701"/>
                </a:cxn>
                <a:cxn ang="0">
                  <a:pos x="1603" y="2698"/>
                </a:cxn>
                <a:cxn ang="0">
                  <a:pos x="1667" y="2694"/>
                </a:cxn>
                <a:cxn ang="0">
                  <a:pos x="1701" y="2684"/>
                </a:cxn>
                <a:cxn ang="0">
                  <a:pos x="1717" y="2674"/>
                </a:cxn>
                <a:cxn ang="0">
                  <a:pos x="1717" y="2664"/>
                </a:cxn>
                <a:cxn ang="0">
                  <a:pos x="1711" y="2654"/>
                </a:cxn>
                <a:cxn ang="0">
                  <a:pos x="1704" y="2647"/>
                </a:cxn>
                <a:cxn ang="0">
                  <a:pos x="1701" y="2647"/>
                </a:cxn>
              </a:cxnLst>
              <a:rect l="0" t="0" r="r" b="b"/>
              <a:pathLst>
                <a:path w="1717" h="2701">
                  <a:moveTo>
                    <a:pt x="1701" y="2647"/>
                  </a:moveTo>
                  <a:lnTo>
                    <a:pt x="1660" y="2330"/>
                  </a:lnTo>
                  <a:lnTo>
                    <a:pt x="1627" y="2013"/>
                  </a:lnTo>
                  <a:lnTo>
                    <a:pt x="1590" y="1696"/>
                  </a:lnTo>
                  <a:lnTo>
                    <a:pt x="1556" y="1382"/>
                  </a:lnTo>
                  <a:lnTo>
                    <a:pt x="1516" y="1065"/>
                  </a:lnTo>
                  <a:lnTo>
                    <a:pt x="1483" y="751"/>
                  </a:lnTo>
                  <a:lnTo>
                    <a:pt x="1446" y="434"/>
                  </a:lnTo>
                  <a:lnTo>
                    <a:pt x="1412" y="120"/>
                  </a:lnTo>
                  <a:lnTo>
                    <a:pt x="1369" y="104"/>
                  </a:lnTo>
                  <a:lnTo>
                    <a:pt x="1338" y="84"/>
                  </a:lnTo>
                  <a:lnTo>
                    <a:pt x="1312" y="57"/>
                  </a:lnTo>
                  <a:lnTo>
                    <a:pt x="1288" y="37"/>
                  </a:lnTo>
                  <a:lnTo>
                    <a:pt x="1261" y="13"/>
                  </a:lnTo>
                  <a:lnTo>
                    <a:pt x="1238" y="3"/>
                  </a:lnTo>
                  <a:lnTo>
                    <a:pt x="1208" y="0"/>
                  </a:lnTo>
                  <a:lnTo>
                    <a:pt x="1181" y="13"/>
                  </a:lnTo>
                  <a:lnTo>
                    <a:pt x="1141" y="44"/>
                  </a:lnTo>
                  <a:lnTo>
                    <a:pt x="1100" y="100"/>
                  </a:lnTo>
                  <a:lnTo>
                    <a:pt x="1053" y="180"/>
                  </a:lnTo>
                  <a:lnTo>
                    <a:pt x="1006" y="284"/>
                  </a:lnTo>
                  <a:lnTo>
                    <a:pt x="959" y="404"/>
                  </a:lnTo>
                  <a:lnTo>
                    <a:pt x="919" y="544"/>
                  </a:lnTo>
                  <a:lnTo>
                    <a:pt x="886" y="701"/>
                  </a:lnTo>
                  <a:lnTo>
                    <a:pt x="865" y="878"/>
                  </a:lnTo>
                  <a:lnTo>
                    <a:pt x="835" y="1035"/>
                  </a:lnTo>
                  <a:lnTo>
                    <a:pt x="795" y="1162"/>
                  </a:lnTo>
                  <a:lnTo>
                    <a:pt x="741" y="1259"/>
                  </a:lnTo>
                  <a:lnTo>
                    <a:pt x="684" y="1335"/>
                  </a:lnTo>
                  <a:lnTo>
                    <a:pt x="624" y="1399"/>
                  </a:lnTo>
                  <a:lnTo>
                    <a:pt x="574" y="1466"/>
                  </a:lnTo>
                  <a:lnTo>
                    <a:pt x="530" y="1539"/>
                  </a:lnTo>
                  <a:lnTo>
                    <a:pt x="503" y="1629"/>
                  </a:lnTo>
                  <a:lnTo>
                    <a:pt x="456" y="1736"/>
                  </a:lnTo>
                  <a:lnTo>
                    <a:pt x="379" y="1853"/>
                  </a:lnTo>
                  <a:lnTo>
                    <a:pt x="275" y="1973"/>
                  </a:lnTo>
                  <a:lnTo>
                    <a:pt x="174" y="2097"/>
                  </a:lnTo>
                  <a:lnTo>
                    <a:pt x="80" y="2210"/>
                  </a:lnTo>
                  <a:lnTo>
                    <a:pt x="17" y="2314"/>
                  </a:lnTo>
                  <a:lnTo>
                    <a:pt x="0" y="2400"/>
                  </a:lnTo>
                  <a:lnTo>
                    <a:pt x="44" y="2467"/>
                  </a:lnTo>
                  <a:lnTo>
                    <a:pt x="154" y="2514"/>
                  </a:lnTo>
                  <a:lnTo>
                    <a:pt x="319" y="2561"/>
                  </a:lnTo>
                  <a:lnTo>
                    <a:pt x="523" y="2601"/>
                  </a:lnTo>
                  <a:lnTo>
                    <a:pt x="748" y="2637"/>
                  </a:lnTo>
                  <a:lnTo>
                    <a:pt x="973" y="2661"/>
                  </a:lnTo>
                  <a:lnTo>
                    <a:pt x="1187" y="2684"/>
                  </a:lnTo>
                  <a:lnTo>
                    <a:pt x="1372" y="2694"/>
                  </a:lnTo>
                  <a:lnTo>
                    <a:pt x="1516" y="2701"/>
                  </a:lnTo>
                  <a:lnTo>
                    <a:pt x="1603" y="2698"/>
                  </a:lnTo>
                  <a:lnTo>
                    <a:pt x="1667" y="2694"/>
                  </a:lnTo>
                  <a:lnTo>
                    <a:pt x="1701" y="2684"/>
                  </a:lnTo>
                  <a:lnTo>
                    <a:pt x="1717" y="2674"/>
                  </a:lnTo>
                  <a:lnTo>
                    <a:pt x="1717" y="2664"/>
                  </a:lnTo>
                  <a:lnTo>
                    <a:pt x="1711" y="2654"/>
                  </a:lnTo>
                  <a:lnTo>
                    <a:pt x="1704" y="2647"/>
                  </a:lnTo>
                  <a:lnTo>
                    <a:pt x="1701" y="2647"/>
                  </a:lnTo>
                  <a:close/>
                </a:path>
              </a:pathLst>
            </a:custGeom>
            <a:solidFill>
              <a:srgbClr val="ABBFA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9" name="Freeform 188"/>
            <p:cNvSpPr>
              <a:spLocks/>
            </p:cNvSpPr>
            <p:nvPr/>
          </p:nvSpPr>
          <p:spPr bwMode="auto">
            <a:xfrm>
              <a:off x="9391" y="6187"/>
              <a:ext cx="1596" cy="2698"/>
            </a:xfrm>
            <a:custGeom>
              <a:avLst/>
              <a:gdLst/>
              <a:ahLst/>
              <a:cxnLst>
                <a:cxn ang="0">
                  <a:pos x="1580" y="2644"/>
                </a:cxn>
                <a:cxn ang="0">
                  <a:pos x="1543" y="2327"/>
                </a:cxn>
                <a:cxn ang="0">
                  <a:pos x="1509" y="2014"/>
                </a:cxn>
                <a:cxn ang="0">
                  <a:pos x="1472" y="1696"/>
                </a:cxn>
                <a:cxn ang="0">
                  <a:pos x="1439" y="1383"/>
                </a:cxn>
                <a:cxn ang="0">
                  <a:pos x="1399" y="1065"/>
                </a:cxn>
                <a:cxn ang="0">
                  <a:pos x="1365" y="752"/>
                </a:cxn>
                <a:cxn ang="0">
                  <a:pos x="1328" y="434"/>
                </a:cxn>
                <a:cxn ang="0">
                  <a:pos x="1298" y="124"/>
                </a:cxn>
                <a:cxn ang="0">
                  <a:pos x="1258" y="104"/>
                </a:cxn>
                <a:cxn ang="0">
                  <a:pos x="1227" y="84"/>
                </a:cxn>
                <a:cxn ang="0">
                  <a:pos x="1197" y="57"/>
                </a:cxn>
                <a:cxn ang="0">
                  <a:pos x="1177" y="37"/>
                </a:cxn>
                <a:cxn ang="0">
                  <a:pos x="1150" y="14"/>
                </a:cxn>
                <a:cxn ang="0">
                  <a:pos x="1127" y="4"/>
                </a:cxn>
                <a:cxn ang="0">
                  <a:pos x="1103" y="0"/>
                </a:cxn>
                <a:cxn ang="0">
                  <a:pos x="1080" y="17"/>
                </a:cxn>
                <a:cxn ang="0">
                  <a:pos x="1043" y="47"/>
                </a:cxn>
                <a:cxn ang="0">
                  <a:pos x="1003" y="104"/>
                </a:cxn>
                <a:cxn ang="0">
                  <a:pos x="959" y="184"/>
                </a:cxn>
                <a:cxn ang="0">
                  <a:pos x="919" y="284"/>
                </a:cxn>
                <a:cxn ang="0">
                  <a:pos x="879" y="404"/>
                </a:cxn>
                <a:cxn ang="0">
                  <a:pos x="842" y="545"/>
                </a:cxn>
                <a:cxn ang="0">
                  <a:pos x="812" y="702"/>
                </a:cxn>
                <a:cxn ang="0">
                  <a:pos x="791" y="878"/>
                </a:cxn>
                <a:cxn ang="0">
                  <a:pos x="765" y="1035"/>
                </a:cxn>
                <a:cxn ang="0">
                  <a:pos x="728" y="1162"/>
                </a:cxn>
                <a:cxn ang="0">
                  <a:pos x="681" y="1256"/>
                </a:cxn>
                <a:cxn ang="0">
                  <a:pos x="630" y="1332"/>
                </a:cxn>
                <a:cxn ang="0">
                  <a:pos x="573" y="1396"/>
                </a:cxn>
                <a:cxn ang="0">
                  <a:pos x="526" y="1463"/>
                </a:cxn>
                <a:cxn ang="0">
                  <a:pos x="486" y="1536"/>
                </a:cxn>
                <a:cxn ang="0">
                  <a:pos x="463" y="1626"/>
                </a:cxn>
                <a:cxn ang="0">
                  <a:pos x="419" y="1730"/>
                </a:cxn>
                <a:cxn ang="0">
                  <a:pos x="349" y="1847"/>
                </a:cxn>
                <a:cxn ang="0">
                  <a:pos x="255" y="1967"/>
                </a:cxn>
                <a:cxn ang="0">
                  <a:pos x="161" y="2090"/>
                </a:cxn>
                <a:cxn ang="0">
                  <a:pos x="74" y="2200"/>
                </a:cxn>
                <a:cxn ang="0">
                  <a:pos x="16" y="2304"/>
                </a:cxn>
                <a:cxn ang="0">
                  <a:pos x="0" y="2391"/>
                </a:cxn>
                <a:cxn ang="0">
                  <a:pos x="43" y="2458"/>
                </a:cxn>
                <a:cxn ang="0">
                  <a:pos x="144" y="2504"/>
                </a:cxn>
                <a:cxn ang="0">
                  <a:pos x="298" y="2551"/>
                </a:cxn>
                <a:cxn ang="0">
                  <a:pos x="486" y="2591"/>
                </a:cxn>
                <a:cxn ang="0">
                  <a:pos x="694" y="2628"/>
                </a:cxn>
                <a:cxn ang="0">
                  <a:pos x="905" y="2654"/>
                </a:cxn>
                <a:cxn ang="0">
                  <a:pos x="1107" y="2678"/>
                </a:cxn>
                <a:cxn ang="0">
                  <a:pos x="1278" y="2688"/>
                </a:cxn>
                <a:cxn ang="0">
                  <a:pos x="1409" y="2698"/>
                </a:cxn>
                <a:cxn ang="0">
                  <a:pos x="1492" y="2695"/>
                </a:cxn>
                <a:cxn ang="0">
                  <a:pos x="1550" y="2691"/>
                </a:cxn>
                <a:cxn ang="0">
                  <a:pos x="1580" y="2681"/>
                </a:cxn>
                <a:cxn ang="0">
                  <a:pos x="1596" y="2671"/>
                </a:cxn>
                <a:cxn ang="0">
                  <a:pos x="1590" y="2651"/>
                </a:cxn>
                <a:cxn ang="0">
                  <a:pos x="1580" y="2644"/>
                </a:cxn>
              </a:cxnLst>
              <a:rect l="0" t="0" r="r" b="b"/>
              <a:pathLst>
                <a:path w="1596" h="2698">
                  <a:moveTo>
                    <a:pt x="1580" y="2644"/>
                  </a:moveTo>
                  <a:lnTo>
                    <a:pt x="1543" y="2327"/>
                  </a:lnTo>
                  <a:lnTo>
                    <a:pt x="1509" y="2014"/>
                  </a:lnTo>
                  <a:lnTo>
                    <a:pt x="1472" y="1696"/>
                  </a:lnTo>
                  <a:lnTo>
                    <a:pt x="1439" y="1383"/>
                  </a:lnTo>
                  <a:lnTo>
                    <a:pt x="1399" y="1065"/>
                  </a:lnTo>
                  <a:lnTo>
                    <a:pt x="1365" y="752"/>
                  </a:lnTo>
                  <a:lnTo>
                    <a:pt x="1328" y="434"/>
                  </a:lnTo>
                  <a:lnTo>
                    <a:pt x="1298" y="124"/>
                  </a:lnTo>
                  <a:lnTo>
                    <a:pt x="1258" y="104"/>
                  </a:lnTo>
                  <a:lnTo>
                    <a:pt x="1227" y="84"/>
                  </a:lnTo>
                  <a:lnTo>
                    <a:pt x="1197" y="57"/>
                  </a:lnTo>
                  <a:lnTo>
                    <a:pt x="1177" y="37"/>
                  </a:lnTo>
                  <a:lnTo>
                    <a:pt x="1150" y="14"/>
                  </a:lnTo>
                  <a:lnTo>
                    <a:pt x="1127" y="4"/>
                  </a:lnTo>
                  <a:lnTo>
                    <a:pt x="1103" y="0"/>
                  </a:lnTo>
                  <a:lnTo>
                    <a:pt x="1080" y="17"/>
                  </a:lnTo>
                  <a:lnTo>
                    <a:pt x="1043" y="47"/>
                  </a:lnTo>
                  <a:lnTo>
                    <a:pt x="1003" y="104"/>
                  </a:lnTo>
                  <a:lnTo>
                    <a:pt x="959" y="184"/>
                  </a:lnTo>
                  <a:lnTo>
                    <a:pt x="919" y="284"/>
                  </a:lnTo>
                  <a:lnTo>
                    <a:pt x="879" y="404"/>
                  </a:lnTo>
                  <a:lnTo>
                    <a:pt x="842" y="545"/>
                  </a:lnTo>
                  <a:lnTo>
                    <a:pt x="812" y="702"/>
                  </a:lnTo>
                  <a:lnTo>
                    <a:pt x="791" y="878"/>
                  </a:lnTo>
                  <a:lnTo>
                    <a:pt x="765" y="1035"/>
                  </a:lnTo>
                  <a:lnTo>
                    <a:pt x="728" y="1162"/>
                  </a:lnTo>
                  <a:lnTo>
                    <a:pt x="681" y="1256"/>
                  </a:lnTo>
                  <a:lnTo>
                    <a:pt x="630" y="1332"/>
                  </a:lnTo>
                  <a:lnTo>
                    <a:pt x="573" y="1396"/>
                  </a:lnTo>
                  <a:lnTo>
                    <a:pt x="526" y="1463"/>
                  </a:lnTo>
                  <a:lnTo>
                    <a:pt x="486" y="1536"/>
                  </a:lnTo>
                  <a:lnTo>
                    <a:pt x="463" y="1626"/>
                  </a:lnTo>
                  <a:lnTo>
                    <a:pt x="419" y="1730"/>
                  </a:lnTo>
                  <a:lnTo>
                    <a:pt x="349" y="1847"/>
                  </a:lnTo>
                  <a:lnTo>
                    <a:pt x="255" y="1967"/>
                  </a:lnTo>
                  <a:lnTo>
                    <a:pt x="161" y="2090"/>
                  </a:lnTo>
                  <a:lnTo>
                    <a:pt x="74" y="2200"/>
                  </a:lnTo>
                  <a:lnTo>
                    <a:pt x="16" y="2304"/>
                  </a:lnTo>
                  <a:lnTo>
                    <a:pt x="0" y="2391"/>
                  </a:lnTo>
                  <a:lnTo>
                    <a:pt x="43" y="2458"/>
                  </a:lnTo>
                  <a:lnTo>
                    <a:pt x="144" y="2504"/>
                  </a:lnTo>
                  <a:lnTo>
                    <a:pt x="298" y="2551"/>
                  </a:lnTo>
                  <a:lnTo>
                    <a:pt x="486" y="2591"/>
                  </a:lnTo>
                  <a:lnTo>
                    <a:pt x="694" y="2628"/>
                  </a:lnTo>
                  <a:lnTo>
                    <a:pt x="905" y="2654"/>
                  </a:lnTo>
                  <a:lnTo>
                    <a:pt x="1107" y="2678"/>
                  </a:lnTo>
                  <a:lnTo>
                    <a:pt x="1278" y="2688"/>
                  </a:lnTo>
                  <a:lnTo>
                    <a:pt x="1409" y="2698"/>
                  </a:lnTo>
                  <a:lnTo>
                    <a:pt x="1492" y="2695"/>
                  </a:lnTo>
                  <a:lnTo>
                    <a:pt x="1550" y="2691"/>
                  </a:lnTo>
                  <a:lnTo>
                    <a:pt x="1580" y="2681"/>
                  </a:lnTo>
                  <a:lnTo>
                    <a:pt x="1596" y="2671"/>
                  </a:lnTo>
                  <a:lnTo>
                    <a:pt x="1590" y="2651"/>
                  </a:lnTo>
                  <a:lnTo>
                    <a:pt x="1580" y="2644"/>
                  </a:lnTo>
                  <a:close/>
                </a:path>
              </a:pathLst>
            </a:custGeom>
            <a:solidFill>
              <a:srgbClr val="B5C7B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0" name="Freeform 189"/>
            <p:cNvSpPr>
              <a:spLocks/>
            </p:cNvSpPr>
            <p:nvPr/>
          </p:nvSpPr>
          <p:spPr bwMode="auto">
            <a:xfrm>
              <a:off x="9515" y="6194"/>
              <a:ext cx="1472" cy="2691"/>
            </a:xfrm>
            <a:custGeom>
              <a:avLst/>
              <a:gdLst/>
              <a:ahLst/>
              <a:cxnLst>
                <a:cxn ang="0">
                  <a:pos x="1456" y="2637"/>
                </a:cxn>
                <a:cxn ang="0">
                  <a:pos x="1419" y="2320"/>
                </a:cxn>
                <a:cxn ang="0">
                  <a:pos x="1385" y="2007"/>
                </a:cxn>
                <a:cxn ang="0">
                  <a:pos x="1348" y="1689"/>
                </a:cxn>
                <a:cxn ang="0">
                  <a:pos x="1315" y="1379"/>
                </a:cxn>
                <a:cxn ang="0">
                  <a:pos x="1278" y="1062"/>
                </a:cxn>
                <a:cxn ang="0">
                  <a:pos x="1244" y="748"/>
                </a:cxn>
                <a:cxn ang="0">
                  <a:pos x="1207" y="434"/>
                </a:cxn>
                <a:cxn ang="0">
                  <a:pos x="1174" y="120"/>
                </a:cxn>
                <a:cxn ang="0">
                  <a:pos x="1137" y="104"/>
                </a:cxn>
                <a:cxn ang="0">
                  <a:pos x="1107" y="84"/>
                </a:cxn>
                <a:cxn ang="0">
                  <a:pos x="1083" y="57"/>
                </a:cxn>
                <a:cxn ang="0">
                  <a:pos x="1063" y="37"/>
                </a:cxn>
                <a:cxn ang="0">
                  <a:pos x="1040" y="13"/>
                </a:cxn>
                <a:cxn ang="0">
                  <a:pos x="1016" y="3"/>
                </a:cxn>
                <a:cxn ang="0">
                  <a:pos x="993" y="0"/>
                </a:cxn>
                <a:cxn ang="0">
                  <a:pos x="973" y="13"/>
                </a:cxn>
                <a:cxn ang="0">
                  <a:pos x="939" y="40"/>
                </a:cxn>
                <a:cxn ang="0">
                  <a:pos x="906" y="97"/>
                </a:cxn>
                <a:cxn ang="0">
                  <a:pos x="865" y="177"/>
                </a:cxn>
                <a:cxn ang="0">
                  <a:pos x="828" y="277"/>
                </a:cxn>
                <a:cxn ang="0">
                  <a:pos x="788" y="397"/>
                </a:cxn>
                <a:cxn ang="0">
                  <a:pos x="758" y="538"/>
                </a:cxn>
                <a:cxn ang="0">
                  <a:pos x="731" y="695"/>
                </a:cxn>
                <a:cxn ang="0">
                  <a:pos x="718" y="871"/>
                </a:cxn>
                <a:cxn ang="0">
                  <a:pos x="694" y="1028"/>
                </a:cxn>
                <a:cxn ang="0">
                  <a:pos x="661" y="1152"/>
                </a:cxn>
                <a:cxn ang="0">
                  <a:pos x="614" y="1249"/>
                </a:cxn>
                <a:cxn ang="0">
                  <a:pos x="567" y="1325"/>
                </a:cxn>
                <a:cxn ang="0">
                  <a:pos x="516" y="1389"/>
                </a:cxn>
                <a:cxn ang="0">
                  <a:pos x="469" y="1456"/>
                </a:cxn>
                <a:cxn ang="0">
                  <a:pos x="433" y="1526"/>
                </a:cxn>
                <a:cxn ang="0">
                  <a:pos x="416" y="1619"/>
                </a:cxn>
                <a:cxn ang="0">
                  <a:pos x="379" y="1723"/>
                </a:cxn>
                <a:cxn ang="0">
                  <a:pos x="312" y="1836"/>
                </a:cxn>
                <a:cxn ang="0">
                  <a:pos x="228" y="1956"/>
                </a:cxn>
                <a:cxn ang="0">
                  <a:pos x="144" y="2077"/>
                </a:cxn>
                <a:cxn ang="0">
                  <a:pos x="67" y="2190"/>
                </a:cxn>
                <a:cxn ang="0">
                  <a:pos x="17" y="2294"/>
                </a:cxn>
                <a:cxn ang="0">
                  <a:pos x="0" y="2380"/>
                </a:cxn>
                <a:cxn ang="0">
                  <a:pos x="40" y="2447"/>
                </a:cxn>
                <a:cxn ang="0">
                  <a:pos x="134" y="2494"/>
                </a:cxn>
                <a:cxn ang="0">
                  <a:pos x="275" y="2544"/>
                </a:cxn>
                <a:cxn ang="0">
                  <a:pos x="446" y="2581"/>
                </a:cxn>
                <a:cxn ang="0">
                  <a:pos x="641" y="2621"/>
                </a:cxn>
                <a:cxn ang="0">
                  <a:pos x="835" y="2647"/>
                </a:cxn>
                <a:cxn ang="0">
                  <a:pos x="1020" y="2671"/>
                </a:cxn>
                <a:cxn ang="0">
                  <a:pos x="1177" y="2681"/>
                </a:cxn>
                <a:cxn ang="0">
                  <a:pos x="1298" y="2691"/>
                </a:cxn>
                <a:cxn ang="0">
                  <a:pos x="1375" y="2688"/>
                </a:cxn>
                <a:cxn ang="0">
                  <a:pos x="1429" y="2684"/>
                </a:cxn>
                <a:cxn ang="0">
                  <a:pos x="1456" y="2674"/>
                </a:cxn>
                <a:cxn ang="0">
                  <a:pos x="1472" y="2664"/>
                </a:cxn>
                <a:cxn ang="0">
                  <a:pos x="1466" y="2644"/>
                </a:cxn>
                <a:cxn ang="0">
                  <a:pos x="1456" y="2637"/>
                </a:cxn>
              </a:cxnLst>
              <a:rect l="0" t="0" r="r" b="b"/>
              <a:pathLst>
                <a:path w="1472" h="2691">
                  <a:moveTo>
                    <a:pt x="1456" y="2637"/>
                  </a:moveTo>
                  <a:lnTo>
                    <a:pt x="1419" y="2320"/>
                  </a:lnTo>
                  <a:lnTo>
                    <a:pt x="1385" y="2007"/>
                  </a:lnTo>
                  <a:lnTo>
                    <a:pt x="1348" y="1689"/>
                  </a:lnTo>
                  <a:lnTo>
                    <a:pt x="1315" y="1379"/>
                  </a:lnTo>
                  <a:lnTo>
                    <a:pt x="1278" y="1062"/>
                  </a:lnTo>
                  <a:lnTo>
                    <a:pt x="1244" y="748"/>
                  </a:lnTo>
                  <a:lnTo>
                    <a:pt x="1207" y="434"/>
                  </a:lnTo>
                  <a:lnTo>
                    <a:pt x="1174" y="120"/>
                  </a:lnTo>
                  <a:lnTo>
                    <a:pt x="1137" y="104"/>
                  </a:lnTo>
                  <a:lnTo>
                    <a:pt x="1107" y="84"/>
                  </a:lnTo>
                  <a:lnTo>
                    <a:pt x="1083" y="57"/>
                  </a:lnTo>
                  <a:lnTo>
                    <a:pt x="1063" y="37"/>
                  </a:lnTo>
                  <a:lnTo>
                    <a:pt x="1040" y="13"/>
                  </a:lnTo>
                  <a:lnTo>
                    <a:pt x="1016" y="3"/>
                  </a:lnTo>
                  <a:lnTo>
                    <a:pt x="993" y="0"/>
                  </a:lnTo>
                  <a:lnTo>
                    <a:pt x="973" y="13"/>
                  </a:lnTo>
                  <a:lnTo>
                    <a:pt x="939" y="40"/>
                  </a:lnTo>
                  <a:lnTo>
                    <a:pt x="906" y="97"/>
                  </a:lnTo>
                  <a:lnTo>
                    <a:pt x="865" y="177"/>
                  </a:lnTo>
                  <a:lnTo>
                    <a:pt x="828" y="277"/>
                  </a:lnTo>
                  <a:lnTo>
                    <a:pt x="788" y="397"/>
                  </a:lnTo>
                  <a:lnTo>
                    <a:pt x="758" y="538"/>
                  </a:lnTo>
                  <a:lnTo>
                    <a:pt x="731" y="695"/>
                  </a:lnTo>
                  <a:lnTo>
                    <a:pt x="718" y="871"/>
                  </a:lnTo>
                  <a:lnTo>
                    <a:pt x="694" y="1028"/>
                  </a:lnTo>
                  <a:lnTo>
                    <a:pt x="661" y="1152"/>
                  </a:lnTo>
                  <a:lnTo>
                    <a:pt x="614" y="1249"/>
                  </a:lnTo>
                  <a:lnTo>
                    <a:pt x="567" y="1325"/>
                  </a:lnTo>
                  <a:lnTo>
                    <a:pt x="516" y="1389"/>
                  </a:lnTo>
                  <a:lnTo>
                    <a:pt x="469" y="1456"/>
                  </a:lnTo>
                  <a:lnTo>
                    <a:pt x="433" y="1526"/>
                  </a:lnTo>
                  <a:lnTo>
                    <a:pt x="416" y="1619"/>
                  </a:lnTo>
                  <a:lnTo>
                    <a:pt x="379" y="1723"/>
                  </a:lnTo>
                  <a:lnTo>
                    <a:pt x="312" y="1836"/>
                  </a:lnTo>
                  <a:lnTo>
                    <a:pt x="228" y="1956"/>
                  </a:lnTo>
                  <a:lnTo>
                    <a:pt x="144" y="2077"/>
                  </a:lnTo>
                  <a:lnTo>
                    <a:pt x="67" y="2190"/>
                  </a:lnTo>
                  <a:lnTo>
                    <a:pt x="17" y="2294"/>
                  </a:lnTo>
                  <a:lnTo>
                    <a:pt x="0" y="2380"/>
                  </a:lnTo>
                  <a:lnTo>
                    <a:pt x="40" y="2447"/>
                  </a:lnTo>
                  <a:lnTo>
                    <a:pt x="134" y="2494"/>
                  </a:lnTo>
                  <a:lnTo>
                    <a:pt x="275" y="2544"/>
                  </a:lnTo>
                  <a:lnTo>
                    <a:pt x="446" y="2581"/>
                  </a:lnTo>
                  <a:lnTo>
                    <a:pt x="641" y="2621"/>
                  </a:lnTo>
                  <a:lnTo>
                    <a:pt x="835" y="2647"/>
                  </a:lnTo>
                  <a:lnTo>
                    <a:pt x="1020" y="2671"/>
                  </a:lnTo>
                  <a:lnTo>
                    <a:pt x="1177" y="2681"/>
                  </a:lnTo>
                  <a:lnTo>
                    <a:pt x="1298" y="2691"/>
                  </a:lnTo>
                  <a:lnTo>
                    <a:pt x="1375" y="2688"/>
                  </a:lnTo>
                  <a:lnTo>
                    <a:pt x="1429" y="2684"/>
                  </a:lnTo>
                  <a:lnTo>
                    <a:pt x="1456" y="2674"/>
                  </a:lnTo>
                  <a:lnTo>
                    <a:pt x="1472" y="2664"/>
                  </a:lnTo>
                  <a:lnTo>
                    <a:pt x="1466" y="2644"/>
                  </a:lnTo>
                  <a:lnTo>
                    <a:pt x="1456" y="2637"/>
                  </a:lnTo>
                  <a:close/>
                </a:path>
              </a:pathLst>
            </a:custGeom>
            <a:solidFill>
              <a:srgbClr val="BFCFB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1" name="Freeform 190"/>
            <p:cNvSpPr>
              <a:spLocks/>
            </p:cNvSpPr>
            <p:nvPr/>
          </p:nvSpPr>
          <p:spPr bwMode="auto">
            <a:xfrm>
              <a:off x="9639" y="6201"/>
              <a:ext cx="1348" cy="2684"/>
            </a:xfrm>
            <a:custGeom>
              <a:avLst/>
              <a:gdLst/>
              <a:ahLst/>
              <a:cxnLst>
                <a:cxn ang="0">
                  <a:pos x="1338" y="2630"/>
                </a:cxn>
                <a:cxn ang="0">
                  <a:pos x="1298" y="2313"/>
                </a:cxn>
                <a:cxn ang="0">
                  <a:pos x="1265" y="2000"/>
                </a:cxn>
                <a:cxn ang="0">
                  <a:pos x="1228" y="1686"/>
                </a:cxn>
                <a:cxn ang="0">
                  <a:pos x="1194" y="1375"/>
                </a:cxn>
                <a:cxn ang="0">
                  <a:pos x="1154" y="1061"/>
                </a:cxn>
                <a:cxn ang="0">
                  <a:pos x="1120" y="748"/>
                </a:cxn>
                <a:cxn ang="0">
                  <a:pos x="1083" y="434"/>
                </a:cxn>
                <a:cxn ang="0">
                  <a:pos x="1050" y="123"/>
                </a:cxn>
                <a:cxn ang="0">
                  <a:pos x="1016" y="103"/>
                </a:cxn>
                <a:cxn ang="0">
                  <a:pos x="993" y="83"/>
                </a:cxn>
                <a:cxn ang="0">
                  <a:pos x="969" y="57"/>
                </a:cxn>
                <a:cxn ang="0">
                  <a:pos x="949" y="33"/>
                </a:cxn>
                <a:cxn ang="0">
                  <a:pos x="926" y="10"/>
                </a:cxn>
                <a:cxn ang="0">
                  <a:pos x="906" y="0"/>
                </a:cxn>
                <a:cxn ang="0">
                  <a:pos x="882" y="0"/>
                </a:cxn>
                <a:cxn ang="0">
                  <a:pos x="862" y="13"/>
                </a:cxn>
                <a:cxn ang="0">
                  <a:pos x="832" y="43"/>
                </a:cxn>
                <a:cxn ang="0">
                  <a:pos x="802" y="100"/>
                </a:cxn>
                <a:cxn ang="0">
                  <a:pos x="765" y="180"/>
                </a:cxn>
                <a:cxn ang="0">
                  <a:pos x="735" y="280"/>
                </a:cxn>
                <a:cxn ang="0">
                  <a:pos x="701" y="397"/>
                </a:cxn>
                <a:cxn ang="0">
                  <a:pos x="674" y="537"/>
                </a:cxn>
                <a:cxn ang="0">
                  <a:pos x="651" y="694"/>
                </a:cxn>
                <a:cxn ang="0">
                  <a:pos x="641" y="871"/>
                </a:cxn>
                <a:cxn ang="0">
                  <a:pos x="621" y="1028"/>
                </a:cxn>
                <a:cxn ang="0">
                  <a:pos x="590" y="1148"/>
                </a:cxn>
                <a:cxn ang="0">
                  <a:pos x="550" y="1242"/>
                </a:cxn>
                <a:cxn ang="0">
                  <a:pos x="510" y="1318"/>
                </a:cxn>
                <a:cxn ang="0">
                  <a:pos x="463" y="1382"/>
                </a:cxn>
                <a:cxn ang="0">
                  <a:pos x="423" y="1445"/>
                </a:cxn>
                <a:cxn ang="0">
                  <a:pos x="389" y="1519"/>
                </a:cxn>
                <a:cxn ang="0">
                  <a:pos x="372" y="1609"/>
                </a:cxn>
                <a:cxn ang="0">
                  <a:pos x="339" y="1712"/>
                </a:cxn>
                <a:cxn ang="0">
                  <a:pos x="278" y="1829"/>
                </a:cxn>
                <a:cxn ang="0">
                  <a:pos x="205" y="1949"/>
                </a:cxn>
                <a:cxn ang="0">
                  <a:pos x="127" y="2070"/>
                </a:cxn>
                <a:cxn ang="0">
                  <a:pos x="57" y="2180"/>
                </a:cxn>
                <a:cxn ang="0">
                  <a:pos x="13" y="2283"/>
                </a:cxn>
                <a:cxn ang="0">
                  <a:pos x="0" y="2370"/>
                </a:cxn>
                <a:cxn ang="0">
                  <a:pos x="37" y="2437"/>
                </a:cxn>
                <a:cxn ang="0">
                  <a:pos x="124" y="2484"/>
                </a:cxn>
                <a:cxn ang="0">
                  <a:pos x="255" y="2534"/>
                </a:cxn>
                <a:cxn ang="0">
                  <a:pos x="413" y="2570"/>
                </a:cxn>
                <a:cxn ang="0">
                  <a:pos x="590" y="2610"/>
                </a:cxn>
                <a:cxn ang="0">
                  <a:pos x="765" y="2637"/>
                </a:cxn>
                <a:cxn ang="0">
                  <a:pos x="936" y="2661"/>
                </a:cxn>
                <a:cxn ang="0">
                  <a:pos x="1080" y="2674"/>
                </a:cxn>
                <a:cxn ang="0">
                  <a:pos x="1194" y="2684"/>
                </a:cxn>
                <a:cxn ang="0">
                  <a:pos x="1261" y="2681"/>
                </a:cxn>
                <a:cxn ang="0">
                  <a:pos x="1308" y="2677"/>
                </a:cxn>
                <a:cxn ang="0">
                  <a:pos x="1335" y="2667"/>
                </a:cxn>
                <a:cxn ang="0">
                  <a:pos x="1348" y="2657"/>
                </a:cxn>
                <a:cxn ang="0">
                  <a:pos x="1345" y="2637"/>
                </a:cxn>
                <a:cxn ang="0">
                  <a:pos x="1338" y="2630"/>
                </a:cxn>
              </a:cxnLst>
              <a:rect l="0" t="0" r="r" b="b"/>
              <a:pathLst>
                <a:path w="1348" h="2684">
                  <a:moveTo>
                    <a:pt x="1338" y="2630"/>
                  </a:moveTo>
                  <a:lnTo>
                    <a:pt x="1298" y="2313"/>
                  </a:lnTo>
                  <a:lnTo>
                    <a:pt x="1265" y="2000"/>
                  </a:lnTo>
                  <a:lnTo>
                    <a:pt x="1228" y="1686"/>
                  </a:lnTo>
                  <a:lnTo>
                    <a:pt x="1194" y="1375"/>
                  </a:lnTo>
                  <a:lnTo>
                    <a:pt x="1154" y="1061"/>
                  </a:lnTo>
                  <a:lnTo>
                    <a:pt x="1120" y="748"/>
                  </a:lnTo>
                  <a:lnTo>
                    <a:pt x="1083" y="434"/>
                  </a:lnTo>
                  <a:lnTo>
                    <a:pt x="1050" y="123"/>
                  </a:lnTo>
                  <a:lnTo>
                    <a:pt x="1016" y="103"/>
                  </a:lnTo>
                  <a:lnTo>
                    <a:pt x="993" y="83"/>
                  </a:lnTo>
                  <a:lnTo>
                    <a:pt x="969" y="57"/>
                  </a:lnTo>
                  <a:lnTo>
                    <a:pt x="949" y="33"/>
                  </a:lnTo>
                  <a:lnTo>
                    <a:pt x="926" y="10"/>
                  </a:lnTo>
                  <a:lnTo>
                    <a:pt x="906" y="0"/>
                  </a:lnTo>
                  <a:lnTo>
                    <a:pt x="882" y="0"/>
                  </a:lnTo>
                  <a:lnTo>
                    <a:pt x="862" y="13"/>
                  </a:lnTo>
                  <a:lnTo>
                    <a:pt x="832" y="43"/>
                  </a:lnTo>
                  <a:lnTo>
                    <a:pt x="802" y="100"/>
                  </a:lnTo>
                  <a:lnTo>
                    <a:pt x="765" y="180"/>
                  </a:lnTo>
                  <a:lnTo>
                    <a:pt x="735" y="280"/>
                  </a:lnTo>
                  <a:lnTo>
                    <a:pt x="701" y="397"/>
                  </a:lnTo>
                  <a:lnTo>
                    <a:pt x="674" y="537"/>
                  </a:lnTo>
                  <a:lnTo>
                    <a:pt x="651" y="694"/>
                  </a:lnTo>
                  <a:lnTo>
                    <a:pt x="641" y="871"/>
                  </a:lnTo>
                  <a:lnTo>
                    <a:pt x="621" y="1028"/>
                  </a:lnTo>
                  <a:lnTo>
                    <a:pt x="590" y="1148"/>
                  </a:lnTo>
                  <a:lnTo>
                    <a:pt x="550" y="1242"/>
                  </a:lnTo>
                  <a:lnTo>
                    <a:pt x="510" y="1318"/>
                  </a:lnTo>
                  <a:lnTo>
                    <a:pt x="463" y="1382"/>
                  </a:lnTo>
                  <a:lnTo>
                    <a:pt x="423" y="1445"/>
                  </a:lnTo>
                  <a:lnTo>
                    <a:pt x="389" y="1519"/>
                  </a:lnTo>
                  <a:lnTo>
                    <a:pt x="372" y="1609"/>
                  </a:lnTo>
                  <a:lnTo>
                    <a:pt x="339" y="1712"/>
                  </a:lnTo>
                  <a:lnTo>
                    <a:pt x="278" y="1829"/>
                  </a:lnTo>
                  <a:lnTo>
                    <a:pt x="205" y="1949"/>
                  </a:lnTo>
                  <a:lnTo>
                    <a:pt x="127" y="2070"/>
                  </a:lnTo>
                  <a:lnTo>
                    <a:pt x="57" y="2180"/>
                  </a:lnTo>
                  <a:lnTo>
                    <a:pt x="13" y="2283"/>
                  </a:lnTo>
                  <a:lnTo>
                    <a:pt x="0" y="2370"/>
                  </a:lnTo>
                  <a:lnTo>
                    <a:pt x="37" y="2437"/>
                  </a:lnTo>
                  <a:lnTo>
                    <a:pt x="124" y="2484"/>
                  </a:lnTo>
                  <a:lnTo>
                    <a:pt x="255" y="2534"/>
                  </a:lnTo>
                  <a:lnTo>
                    <a:pt x="413" y="2570"/>
                  </a:lnTo>
                  <a:lnTo>
                    <a:pt x="590" y="2610"/>
                  </a:lnTo>
                  <a:lnTo>
                    <a:pt x="765" y="2637"/>
                  </a:lnTo>
                  <a:lnTo>
                    <a:pt x="936" y="2661"/>
                  </a:lnTo>
                  <a:lnTo>
                    <a:pt x="1080" y="2674"/>
                  </a:lnTo>
                  <a:lnTo>
                    <a:pt x="1194" y="2684"/>
                  </a:lnTo>
                  <a:lnTo>
                    <a:pt x="1261" y="2681"/>
                  </a:lnTo>
                  <a:lnTo>
                    <a:pt x="1308" y="2677"/>
                  </a:lnTo>
                  <a:lnTo>
                    <a:pt x="1335" y="2667"/>
                  </a:lnTo>
                  <a:lnTo>
                    <a:pt x="1348" y="2657"/>
                  </a:lnTo>
                  <a:lnTo>
                    <a:pt x="1345" y="2637"/>
                  </a:lnTo>
                  <a:lnTo>
                    <a:pt x="1338" y="2630"/>
                  </a:lnTo>
                  <a:close/>
                </a:path>
              </a:pathLst>
            </a:custGeom>
            <a:solidFill>
              <a:srgbClr val="C9D6C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2" name="Freeform 191"/>
            <p:cNvSpPr>
              <a:spLocks/>
            </p:cNvSpPr>
            <p:nvPr/>
          </p:nvSpPr>
          <p:spPr bwMode="auto">
            <a:xfrm>
              <a:off x="9756" y="6207"/>
              <a:ext cx="1231" cy="2678"/>
            </a:xfrm>
            <a:custGeom>
              <a:avLst/>
              <a:gdLst/>
              <a:ahLst/>
              <a:cxnLst>
                <a:cxn ang="0">
                  <a:pos x="1221" y="2624"/>
                </a:cxn>
                <a:cxn ang="0">
                  <a:pos x="1185" y="2307"/>
                </a:cxn>
                <a:cxn ang="0">
                  <a:pos x="1148" y="1994"/>
                </a:cxn>
                <a:cxn ang="0">
                  <a:pos x="1111" y="1680"/>
                </a:cxn>
                <a:cxn ang="0">
                  <a:pos x="1077" y="1369"/>
                </a:cxn>
                <a:cxn ang="0">
                  <a:pos x="1040" y="1055"/>
                </a:cxn>
                <a:cxn ang="0">
                  <a:pos x="1007" y="745"/>
                </a:cxn>
                <a:cxn ang="0">
                  <a:pos x="970" y="431"/>
                </a:cxn>
                <a:cxn ang="0">
                  <a:pos x="936" y="121"/>
                </a:cxn>
                <a:cxn ang="0">
                  <a:pos x="903" y="101"/>
                </a:cxn>
                <a:cxn ang="0">
                  <a:pos x="879" y="81"/>
                </a:cxn>
                <a:cxn ang="0">
                  <a:pos x="859" y="54"/>
                </a:cxn>
                <a:cxn ang="0">
                  <a:pos x="839" y="34"/>
                </a:cxn>
                <a:cxn ang="0">
                  <a:pos x="819" y="10"/>
                </a:cxn>
                <a:cxn ang="0">
                  <a:pos x="802" y="0"/>
                </a:cxn>
                <a:cxn ang="0">
                  <a:pos x="782" y="0"/>
                </a:cxn>
                <a:cxn ang="0">
                  <a:pos x="765" y="14"/>
                </a:cxn>
                <a:cxn ang="0">
                  <a:pos x="735" y="44"/>
                </a:cxn>
                <a:cxn ang="0">
                  <a:pos x="708" y="101"/>
                </a:cxn>
                <a:cxn ang="0">
                  <a:pos x="678" y="177"/>
                </a:cxn>
                <a:cxn ang="0">
                  <a:pos x="651" y="278"/>
                </a:cxn>
                <a:cxn ang="0">
                  <a:pos x="621" y="394"/>
                </a:cxn>
                <a:cxn ang="0">
                  <a:pos x="597" y="535"/>
                </a:cxn>
                <a:cxn ang="0">
                  <a:pos x="577" y="692"/>
                </a:cxn>
                <a:cxn ang="0">
                  <a:pos x="571" y="865"/>
                </a:cxn>
                <a:cxn ang="0">
                  <a:pos x="554" y="1022"/>
                </a:cxn>
                <a:cxn ang="0">
                  <a:pos x="527" y="1142"/>
                </a:cxn>
                <a:cxn ang="0">
                  <a:pos x="490" y="1236"/>
                </a:cxn>
                <a:cxn ang="0">
                  <a:pos x="453" y="1312"/>
                </a:cxn>
                <a:cxn ang="0">
                  <a:pos x="413" y="1376"/>
                </a:cxn>
                <a:cxn ang="0">
                  <a:pos x="376" y="1439"/>
                </a:cxn>
                <a:cxn ang="0">
                  <a:pos x="349" y="1513"/>
                </a:cxn>
                <a:cxn ang="0">
                  <a:pos x="332" y="1603"/>
                </a:cxn>
                <a:cxn ang="0">
                  <a:pos x="302" y="1706"/>
                </a:cxn>
                <a:cxn ang="0">
                  <a:pos x="252" y="1820"/>
                </a:cxn>
                <a:cxn ang="0">
                  <a:pos x="182" y="1937"/>
                </a:cxn>
                <a:cxn ang="0">
                  <a:pos x="114" y="2057"/>
                </a:cxn>
                <a:cxn ang="0">
                  <a:pos x="54" y="2167"/>
                </a:cxn>
                <a:cxn ang="0">
                  <a:pos x="14" y="2271"/>
                </a:cxn>
                <a:cxn ang="0">
                  <a:pos x="0" y="2357"/>
                </a:cxn>
                <a:cxn ang="0">
                  <a:pos x="37" y="2424"/>
                </a:cxn>
                <a:cxn ang="0">
                  <a:pos x="114" y="2471"/>
                </a:cxn>
                <a:cxn ang="0">
                  <a:pos x="235" y="2521"/>
                </a:cxn>
                <a:cxn ang="0">
                  <a:pos x="379" y="2561"/>
                </a:cxn>
                <a:cxn ang="0">
                  <a:pos x="544" y="2601"/>
                </a:cxn>
                <a:cxn ang="0">
                  <a:pos x="705" y="2628"/>
                </a:cxn>
                <a:cxn ang="0">
                  <a:pos x="859" y="2651"/>
                </a:cxn>
                <a:cxn ang="0">
                  <a:pos x="990" y="2668"/>
                </a:cxn>
                <a:cxn ang="0">
                  <a:pos x="1091" y="2678"/>
                </a:cxn>
                <a:cxn ang="0">
                  <a:pos x="1151" y="2675"/>
                </a:cxn>
                <a:cxn ang="0">
                  <a:pos x="1195" y="2671"/>
                </a:cxn>
                <a:cxn ang="0">
                  <a:pos x="1218" y="2661"/>
                </a:cxn>
                <a:cxn ang="0">
                  <a:pos x="1231" y="2651"/>
                </a:cxn>
                <a:cxn ang="0">
                  <a:pos x="1228" y="2631"/>
                </a:cxn>
                <a:cxn ang="0">
                  <a:pos x="1221" y="2624"/>
                </a:cxn>
              </a:cxnLst>
              <a:rect l="0" t="0" r="r" b="b"/>
              <a:pathLst>
                <a:path w="1231" h="2678">
                  <a:moveTo>
                    <a:pt x="1221" y="2624"/>
                  </a:moveTo>
                  <a:lnTo>
                    <a:pt x="1185" y="2307"/>
                  </a:lnTo>
                  <a:lnTo>
                    <a:pt x="1148" y="1994"/>
                  </a:lnTo>
                  <a:lnTo>
                    <a:pt x="1111" y="1680"/>
                  </a:lnTo>
                  <a:lnTo>
                    <a:pt x="1077" y="1369"/>
                  </a:lnTo>
                  <a:lnTo>
                    <a:pt x="1040" y="1055"/>
                  </a:lnTo>
                  <a:lnTo>
                    <a:pt x="1007" y="745"/>
                  </a:lnTo>
                  <a:lnTo>
                    <a:pt x="970" y="431"/>
                  </a:lnTo>
                  <a:lnTo>
                    <a:pt x="936" y="121"/>
                  </a:lnTo>
                  <a:lnTo>
                    <a:pt x="903" y="101"/>
                  </a:lnTo>
                  <a:lnTo>
                    <a:pt x="879" y="81"/>
                  </a:lnTo>
                  <a:lnTo>
                    <a:pt x="859" y="54"/>
                  </a:lnTo>
                  <a:lnTo>
                    <a:pt x="839" y="34"/>
                  </a:lnTo>
                  <a:lnTo>
                    <a:pt x="819" y="10"/>
                  </a:lnTo>
                  <a:lnTo>
                    <a:pt x="802" y="0"/>
                  </a:lnTo>
                  <a:lnTo>
                    <a:pt x="782" y="0"/>
                  </a:lnTo>
                  <a:lnTo>
                    <a:pt x="765" y="14"/>
                  </a:lnTo>
                  <a:lnTo>
                    <a:pt x="735" y="44"/>
                  </a:lnTo>
                  <a:lnTo>
                    <a:pt x="708" y="101"/>
                  </a:lnTo>
                  <a:lnTo>
                    <a:pt x="678" y="177"/>
                  </a:lnTo>
                  <a:lnTo>
                    <a:pt x="651" y="278"/>
                  </a:lnTo>
                  <a:lnTo>
                    <a:pt x="621" y="394"/>
                  </a:lnTo>
                  <a:lnTo>
                    <a:pt x="597" y="535"/>
                  </a:lnTo>
                  <a:lnTo>
                    <a:pt x="577" y="692"/>
                  </a:lnTo>
                  <a:lnTo>
                    <a:pt x="571" y="865"/>
                  </a:lnTo>
                  <a:lnTo>
                    <a:pt x="554" y="1022"/>
                  </a:lnTo>
                  <a:lnTo>
                    <a:pt x="527" y="1142"/>
                  </a:lnTo>
                  <a:lnTo>
                    <a:pt x="490" y="1236"/>
                  </a:lnTo>
                  <a:lnTo>
                    <a:pt x="453" y="1312"/>
                  </a:lnTo>
                  <a:lnTo>
                    <a:pt x="413" y="1376"/>
                  </a:lnTo>
                  <a:lnTo>
                    <a:pt x="376" y="1439"/>
                  </a:lnTo>
                  <a:lnTo>
                    <a:pt x="349" y="1513"/>
                  </a:lnTo>
                  <a:lnTo>
                    <a:pt x="332" y="1603"/>
                  </a:lnTo>
                  <a:lnTo>
                    <a:pt x="302" y="1706"/>
                  </a:lnTo>
                  <a:lnTo>
                    <a:pt x="252" y="1820"/>
                  </a:lnTo>
                  <a:lnTo>
                    <a:pt x="182" y="1937"/>
                  </a:lnTo>
                  <a:lnTo>
                    <a:pt x="114" y="2057"/>
                  </a:lnTo>
                  <a:lnTo>
                    <a:pt x="54" y="2167"/>
                  </a:lnTo>
                  <a:lnTo>
                    <a:pt x="14" y="2271"/>
                  </a:lnTo>
                  <a:lnTo>
                    <a:pt x="0" y="2357"/>
                  </a:lnTo>
                  <a:lnTo>
                    <a:pt x="37" y="2424"/>
                  </a:lnTo>
                  <a:lnTo>
                    <a:pt x="114" y="2471"/>
                  </a:lnTo>
                  <a:lnTo>
                    <a:pt x="235" y="2521"/>
                  </a:lnTo>
                  <a:lnTo>
                    <a:pt x="379" y="2561"/>
                  </a:lnTo>
                  <a:lnTo>
                    <a:pt x="544" y="2601"/>
                  </a:lnTo>
                  <a:lnTo>
                    <a:pt x="705" y="2628"/>
                  </a:lnTo>
                  <a:lnTo>
                    <a:pt x="859" y="2651"/>
                  </a:lnTo>
                  <a:lnTo>
                    <a:pt x="990" y="2668"/>
                  </a:lnTo>
                  <a:lnTo>
                    <a:pt x="1091" y="2678"/>
                  </a:lnTo>
                  <a:lnTo>
                    <a:pt x="1151" y="2675"/>
                  </a:lnTo>
                  <a:lnTo>
                    <a:pt x="1195" y="2671"/>
                  </a:lnTo>
                  <a:lnTo>
                    <a:pt x="1218" y="2661"/>
                  </a:lnTo>
                  <a:lnTo>
                    <a:pt x="1231" y="2651"/>
                  </a:lnTo>
                  <a:lnTo>
                    <a:pt x="1228" y="2631"/>
                  </a:lnTo>
                  <a:lnTo>
                    <a:pt x="1221" y="2624"/>
                  </a:lnTo>
                  <a:close/>
                </a:path>
              </a:pathLst>
            </a:custGeom>
            <a:solidFill>
              <a:srgbClr val="D4DED4"/>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3" name="Freeform 192"/>
            <p:cNvSpPr>
              <a:spLocks/>
            </p:cNvSpPr>
            <p:nvPr/>
          </p:nvSpPr>
          <p:spPr bwMode="auto">
            <a:xfrm>
              <a:off x="9880" y="6211"/>
              <a:ext cx="1107" cy="2674"/>
            </a:xfrm>
            <a:custGeom>
              <a:avLst/>
              <a:gdLst/>
              <a:ahLst/>
              <a:cxnLst>
                <a:cxn ang="0">
                  <a:pos x="1097" y="2620"/>
                </a:cxn>
                <a:cxn ang="0">
                  <a:pos x="1061" y="2307"/>
                </a:cxn>
                <a:cxn ang="0">
                  <a:pos x="1024" y="1996"/>
                </a:cxn>
                <a:cxn ang="0">
                  <a:pos x="987" y="1682"/>
                </a:cxn>
                <a:cxn ang="0">
                  <a:pos x="953" y="1372"/>
                </a:cxn>
                <a:cxn ang="0">
                  <a:pos x="916" y="1058"/>
                </a:cxn>
                <a:cxn ang="0">
                  <a:pos x="883" y="748"/>
                </a:cxn>
                <a:cxn ang="0">
                  <a:pos x="846" y="434"/>
                </a:cxn>
                <a:cxn ang="0">
                  <a:pos x="812" y="123"/>
                </a:cxn>
                <a:cxn ang="0">
                  <a:pos x="782" y="103"/>
                </a:cxn>
                <a:cxn ang="0">
                  <a:pos x="762" y="83"/>
                </a:cxn>
                <a:cxn ang="0">
                  <a:pos x="742" y="57"/>
                </a:cxn>
                <a:cxn ang="0">
                  <a:pos x="725" y="37"/>
                </a:cxn>
                <a:cxn ang="0">
                  <a:pos x="708" y="13"/>
                </a:cxn>
                <a:cxn ang="0">
                  <a:pos x="692" y="3"/>
                </a:cxn>
                <a:cxn ang="0">
                  <a:pos x="675" y="0"/>
                </a:cxn>
                <a:cxn ang="0">
                  <a:pos x="661" y="17"/>
                </a:cxn>
                <a:cxn ang="0">
                  <a:pos x="638" y="43"/>
                </a:cxn>
                <a:cxn ang="0">
                  <a:pos x="611" y="100"/>
                </a:cxn>
                <a:cxn ang="0">
                  <a:pos x="584" y="177"/>
                </a:cxn>
                <a:cxn ang="0">
                  <a:pos x="561" y="277"/>
                </a:cxn>
                <a:cxn ang="0">
                  <a:pos x="534" y="394"/>
                </a:cxn>
                <a:cxn ang="0">
                  <a:pos x="514" y="534"/>
                </a:cxn>
                <a:cxn ang="0">
                  <a:pos x="497" y="691"/>
                </a:cxn>
                <a:cxn ang="0">
                  <a:pos x="494" y="864"/>
                </a:cxn>
                <a:cxn ang="0">
                  <a:pos x="480" y="1018"/>
                </a:cxn>
                <a:cxn ang="0">
                  <a:pos x="460" y="1142"/>
                </a:cxn>
                <a:cxn ang="0">
                  <a:pos x="427" y="1232"/>
                </a:cxn>
                <a:cxn ang="0">
                  <a:pos x="396" y="1308"/>
                </a:cxn>
                <a:cxn ang="0">
                  <a:pos x="359" y="1372"/>
                </a:cxn>
                <a:cxn ang="0">
                  <a:pos x="326" y="1435"/>
                </a:cxn>
                <a:cxn ang="0">
                  <a:pos x="302" y="1509"/>
                </a:cxn>
                <a:cxn ang="0">
                  <a:pos x="289" y="1599"/>
                </a:cxn>
                <a:cxn ang="0">
                  <a:pos x="262" y="1702"/>
                </a:cxn>
                <a:cxn ang="0">
                  <a:pos x="219" y="1816"/>
                </a:cxn>
                <a:cxn ang="0">
                  <a:pos x="158" y="1933"/>
                </a:cxn>
                <a:cxn ang="0">
                  <a:pos x="98" y="2053"/>
                </a:cxn>
                <a:cxn ang="0">
                  <a:pos x="44" y="2163"/>
                </a:cxn>
                <a:cxn ang="0">
                  <a:pos x="11" y="2263"/>
                </a:cxn>
                <a:cxn ang="0">
                  <a:pos x="0" y="2350"/>
                </a:cxn>
                <a:cxn ang="0">
                  <a:pos x="34" y="2417"/>
                </a:cxn>
                <a:cxn ang="0">
                  <a:pos x="104" y="2464"/>
                </a:cxn>
                <a:cxn ang="0">
                  <a:pos x="208" y="2514"/>
                </a:cxn>
                <a:cxn ang="0">
                  <a:pos x="339" y="2554"/>
                </a:cxn>
                <a:cxn ang="0">
                  <a:pos x="487" y="2594"/>
                </a:cxn>
                <a:cxn ang="0">
                  <a:pos x="631" y="2624"/>
                </a:cxn>
                <a:cxn ang="0">
                  <a:pos x="769" y="2647"/>
                </a:cxn>
                <a:cxn ang="0">
                  <a:pos x="886" y="2664"/>
                </a:cxn>
                <a:cxn ang="0">
                  <a:pos x="980" y="2674"/>
                </a:cxn>
                <a:cxn ang="0">
                  <a:pos x="1037" y="2671"/>
                </a:cxn>
                <a:cxn ang="0">
                  <a:pos x="1077" y="2667"/>
                </a:cxn>
                <a:cxn ang="0">
                  <a:pos x="1097" y="2657"/>
                </a:cxn>
                <a:cxn ang="0">
                  <a:pos x="1107" y="2647"/>
                </a:cxn>
                <a:cxn ang="0">
                  <a:pos x="1104" y="2627"/>
                </a:cxn>
                <a:cxn ang="0">
                  <a:pos x="1097" y="2620"/>
                </a:cxn>
              </a:cxnLst>
              <a:rect l="0" t="0" r="r" b="b"/>
              <a:pathLst>
                <a:path w="1107" h="2674">
                  <a:moveTo>
                    <a:pt x="1097" y="2620"/>
                  </a:moveTo>
                  <a:lnTo>
                    <a:pt x="1061" y="2307"/>
                  </a:lnTo>
                  <a:lnTo>
                    <a:pt x="1024" y="1996"/>
                  </a:lnTo>
                  <a:lnTo>
                    <a:pt x="987" y="1682"/>
                  </a:lnTo>
                  <a:lnTo>
                    <a:pt x="953" y="1372"/>
                  </a:lnTo>
                  <a:lnTo>
                    <a:pt x="916" y="1058"/>
                  </a:lnTo>
                  <a:lnTo>
                    <a:pt x="883" y="748"/>
                  </a:lnTo>
                  <a:lnTo>
                    <a:pt x="846" y="434"/>
                  </a:lnTo>
                  <a:lnTo>
                    <a:pt x="812" y="123"/>
                  </a:lnTo>
                  <a:lnTo>
                    <a:pt x="782" y="103"/>
                  </a:lnTo>
                  <a:lnTo>
                    <a:pt x="762" y="83"/>
                  </a:lnTo>
                  <a:lnTo>
                    <a:pt x="742" y="57"/>
                  </a:lnTo>
                  <a:lnTo>
                    <a:pt x="725" y="37"/>
                  </a:lnTo>
                  <a:lnTo>
                    <a:pt x="708" y="13"/>
                  </a:lnTo>
                  <a:lnTo>
                    <a:pt x="692" y="3"/>
                  </a:lnTo>
                  <a:lnTo>
                    <a:pt x="675" y="0"/>
                  </a:lnTo>
                  <a:lnTo>
                    <a:pt x="661" y="17"/>
                  </a:lnTo>
                  <a:lnTo>
                    <a:pt x="638" y="43"/>
                  </a:lnTo>
                  <a:lnTo>
                    <a:pt x="611" y="100"/>
                  </a:lnTo>
                  <a:lnTo>
                    <a:pt x="584" y="177"/>
                  </a:lnTo>
                  <a:lnTo>
                    <a:pt x="561" y="277"/>
                  </a:lnTo>
                  <a:lnTo>
                    <a:pt x="534" y="394"/>
                  </a:lnTo>
                  <a:lnTo>
                    <a:pt x="514" y="534"/>
                  </a:lnTo>
                  <a:lnTo>
                    <a:pt x="497" y="691"/>
                  </a:lnTo>
                  <a:lnTo>
                    <a:pt x="494" y="864"/>
                  </a:lnTo>
                  <a:lnTo>
                    <a:pt x="480" y="1018"/>
                  </a:lnTo>
                  <a:lnTo>
                    <a:pt x="460" y="1142"/>
                  </a:lnTo>
                  <a:lnTo>
                    <a:pt x="427" y="1232"/>
                  </a:lnTo>
                  <a:lnTo>
                    <a:pt x="396" y="1308"/>
                  </a:lnTo>
                  <a:lnTo>
                    <a:pt x="359" y="1372"/>
                  </a:lnTo>
                  <a:lnTo>
                    <a:pt x="326" y="1435"/>
                  </a:lnTo>
                  <a:lnTo>
                    <a:pt x="302" y="1509"/>
                  </a:lnTo>
                  <a:lnTo>
                    <a:pt x="289" y="1599"/>
                  </a:lnTo>
                  <a:lnTo>
                    <a:pt x="262" y="1702"/>
                  </a:lnTo>
                  <a:lnTo>
                    <a:pt x="219" y="1816"/>
                  </a:lnTo>
                  <a:lnTo>
                    <a:pt x="158" y="1933"/>
                  </a:lnTo>
                  <a:lnTo>
                    <a:pt x="98" y="2053"/>
                  </a:lnTo>
                  <a:lnTo>
                    <a:pt x="44" y="2163"/>
                  </a:lnTo>
                  <a:lnTo>
                    <a:pt x="11" y="2263"/>
                  </a:lnTo>
                  <a:lnTo>
                    <a:pt x="0" y="2350"/>
                  </a:lnTo>
                  <a:lnTo>
                    <a:pt x="34" y="2417"/>
                  </a:lnTo>
                  <a:lnTo>
                    <a:pt x="104" y="2464"/>
                  </a:lnTo>
                  <a:lnTo>
                    <a:pt x="208" y="2514"/>
                  </a:lnTo>
                  <a:lnTo>
                    <a:pt x="339" y="2554"/>
                  </a:lnTo>
                  <a:lnTo>
                    <a:pt x="487" y="2594"/>
                  </a:lnTo>
                  <a:lnTo>
                    <a:pt x="631" y="2624"/>
                  </a:lnTo>
                  <a:lnTo>
                    <a:pt x="769" y="2647"/>
                  </a:lnTo>
                  <a:lnTo>
                    <a:pt x="886" y="2664"/>
                  </a:lnTo>
                  <a:lnTo>
                    <a:pt x="980" y="2674"/>
                  </a:lnTo>
                  <a:lnTo>
                    <a:pt x="1037" y="2671"/>
                  </a:lnTo>
                  <a:lnTo>
                    <a:pt x="1077" y="2667"/>
                  </a:lnTo>
                  <a:lnTo>
                    <a:pt x="1097" y="2657"/>
                  </a:lnTo>
                  <a:lnTo>
                    <a:pt x="1107" y="2647"/>
                  </a:lnTo>
                  <a:lnTo>
                    <a:pt x="1104" y="2627"/>
                  </a:lnTo>
                  <a:lnTo>
                    <a:pt x="1097" y="2620"/>
                  </a:lnTo>
                  <a:close/>
                </a:path>
              </a:pathLst>
            </a:custGeom>
            <a:solidFill>
              <a:srgbClr val="E0E8E0"/>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4" name="Freeform 193"/>
            <p:cNvSpPr>
              <a:spLocks/>
            </p:cNvSpPr>
            <p:nvPr/>
          </p:nvSpPr>
          <p:spPr bwMode="auto">
            <a:xfrm>
              <a:off x="9998" y="6217"/>
              <a:ext cx="989" cy="2665"/>
            </a:xfrm>
            <a:custGeom>
              <a:avLst/>
              <a:gdLst/>
              <a:ahLst/>
              <a:cxnLst>
                <a:cxn ang="0">
                  <a:pos x="983" y="2614"/>
                </a:cxn>
                <a:cxn ang="0">
                  <a:pos x="943" y="2301"/>
                </a:cxn>
                <a:cxn ang="0">
                  <a:pos x="909" y="1990"/>
                </a:cxn>
                <a:cxn ang="0">
                  <a:pos x="872" y="1676"/>
                </a:cxn>
                <a:cxn ang="0">
                  <a:pos x="839" y="1366"/>
                </a:cxn>
                <a:cxn ang="0">
                  <a:pos x="802" y="1052"/>
                </a:cxn>
                <a:cxn ang="0">
                  <a:pos x="768" y="742"/>
                </a:cxn>
                <a:cxn ang="0">
                  <a:pos x="731" y="431"/>
                </a:cxn>
                <a:cxn ang="0">
                  <a:pos x="701" y="121"/>
                </a:cxn>
                <a:cxn ang="0">
                  <a:pos x="674" y="104"/>
                </a:cxn>
                <a:cxn ang="0">
                  <a:pos x="654" y="84"/>
                </a:cxn>
                <a:cxn ang="0">
                  <a:pos x="634" y="57"/>
                </a:cxn>
                <a:cxn ang="0">
                  <a:pos x="620" y="37"/>
                </a:cxn>
                <a:cxn ang="0">
                  <a:pos x="604" y="14"/>
                </a:cxn>
                <a:cxn ang="0">
                  <a:pos x="590" y="4"/>
                </a:cxn>
                <a:cxn ang="0">
                  <a:pos x="574" y="0"/>
                </a:cxn>
                <a:cxn ang="0">
                  <a:pos x="560" y="14"/>
                </a:cxn>
                <a:cxn ang="0">
                  <a:pos x="537" y="41"/>
                </a:cxn>
                <a:cxn ang="0">
                  <a:pos x="516" y="97"/>
                </a:cxn>
                <a:cxn ang="0">
                  <a:pos x="493" y="174"/>
                </a:cxn>
                <a:cxn ang="0">
                  <a:pos x="473" y="274"/>
                </a:cxn>
                <a:cxn ang="0">
                  <a:pos x="453" y="391"/>
                </a:cxn>
                <a:cxn ang="0">
                  <a:pos x="436" y="531"/>
                </a:cxn>
                <a:cxn ang="0">
                  <a:pos x="423" y="685"/>
                </a:cxn>
                <a:cxn ang="0">
                  <a:pos x="423" y="858"/>
                </a:cxn>
                <a:cxn ang="0">
                  <a:pos x="413" y="1015"/>
                </a:cxn>
                <a:cxn ang="0">
                  <a:pos x="396" y="1136"/>
                </a:cxn>
                <a:cxn ang="0">
                  <a:pos x="369" y="1229"/>
                </a:cxn>
                <a:cxn ang="0">
                  <a:pos x="342" y="1306"/>
                </a:cxn>
                <a:cxn ang="0">
                  <a:pos x="309" y="1369"/>
                </a:cxn>
                <a:cxn ang="0">
                  <a:pos x="282" y="1433"/>
                </a:cxn>
                <a:cxn ang="0">
                  <a:pos x="258" y="1503"/>
                </a:cxn>
                <a:cxn ang="0">
                  <a:pos x="248" y="1593"/>
                </a:cxn>
                <a:cxn ang="0">
                  <a:pos x="228" y="1693"/>
                </a:cxn>
                <a:cxn ang="0">
                  <a:pos x="188" y="1807"/>
                </a:cxn>
                <a:cxn ang="0">
                  <a:pos x="137" y="1923"/>
                </a:cxn>
                <a:cxn ang="0">
                  <a:pos x="87" y="2044"/>
                </a:cxn>
                <a:cxn ang="0">
                  <a:pos x="37" y="2154"/>
                </a:cxn>
                <a:cxn ang="0">
                  <a:pos x="7" y="2254"/>
                </a:cxn>
                <a:cxn ang="0">
                  <a:pos x="0" y="2337"/>
                </a:cxn>
                <a:cxn ang="0">
                  <a:pos x="30" y="2404"/>
                </a:cxn>
                <a:cxn ang="0">
                  <a:pos x="94" y="2451"/>
                </a:cxn>
                <a:cxn ang="0">
                  <a:pos x="191" y="2501"/>
                </a:cxn>
                <a:cxn ang="0">
                  <a:pos x="305" y="2544"/>
                </a:cxn>
                <a:cxn ang="0">
                  <a:pos x="436" y="2584"/>
                </a:cxn>
                <a:cxn ang="0">
                  <a:pos x="563" y="2614"/>
                </a:cxn>
                <a:cxn ang="0">
                  <a:pos x="688" y="2638"/>
                </a:cxn>
                <a:cxn ang="0">
                  <a:pos x="792" y="2655"/>
                </a:cxn>
                <a:cxn ang="0">
                  <a:pos x="875" y="2665"/>
                </a:cxn>
                <a:cxn ang="0">
                  <a:pos x="926" y="2661"/>
                </a:cxn>
                <a:cxn ang="0">
                  <a:pos x="963" y="2658"/>
                </a:cxn>
                <a:cxn ang="0">
                  <a:pos x="979" y="2648"/>
                </a:cxn>
                <a:cxn ang="0">
                  <a:pos x="989" y="2641"/>
                </a:cxn>
                <a:cxn ang="0">
                  <a:pos x="986" y="2621"/>
                </a:cxn>
                <a:cxn ang="0">
                  <a:pos x="983" y="2614"/>
                </a:cxn>
              </a:cxnLst>
              <a:rect l="0" t="0" r="r" b="b"/>
              <a:pathLst>
                <a:path w="989" h="2665">
                  <a:moveTo>
                    <a:pt x="983" y="2614"/>
                  </a:moveTo>
                  <a:lnTo>
                    <a:pt x="943" y="2301"/>
                  </a:lnTo>
                  <a:lnTo>
                    <a:pt x="909" y="1990"/>
                  </a:lnTo>
                  <a:lnTo>
                    <a:pt x="872" y="1676"/>
                  </a:lnTo>
                  <a:lnTo>
                    <a:pt x="839" y="1366"/>
                  </a:lnTo>
                  <a:lnTo>
                    <a:pt x="802" y="1052"/>
                  </a:lnTo>
                  <a:lnTo>
                    <a:pt x="768" y="742"/>
                  </a:lnTo>
                  <a:lnTo>
                    <a:pt x="731" y="431"/>
                  </a:lnTo>
                  <a:lnTo>
                    <a:pt x="701" y="121"/>
                  </a:lnTo>
                  <a:lnTo>
                    <a:pt x="674" y="104"/>
                  </a:lnTo>
                  <a:lnTo>
                    <a:pt x="654" y="84"/>
                  </a:lnTo>
                  <a:lnTo>
                    <a:pt x="634" y="57"/>
                  </a:lnTo>
                  <a:lnTo>
                    <a:pt x="620" y="37"/>
                  </a:lnTo>
                  <a:lnTo>
                    <a:pt x="604" y="14"/>
                  </a:lnTo>
                  <a:lnTo>
                    <a:pt x="590" y="4"/>
                  </a:lnTo>
                  <a:lnTo>
                    <a:pt x="574" y="0"/>
                  </a:lnTo>
                  <a:lnTo>
                    <a:pt x="560" y="14"/>
                  </a:lnTo>
                  <a:lnTo>
                    <a:pt x="537" y="41"/>
                  </a:lnTo>
                  <a:lnTo>
                    <a:pt x="516" y="97"/>
                  </a:lnTo>
                  <a:lnTo>
                    <a:pt x="493" y="174"/>
                  </a:lnTo>
                  <a:lnTo>
                    <a:pt x="473" y="274"/>
                  </a:lnTo>
                  <a:lnTo>
                    <a:pt x="453" y="391"/>
                  </a:lnTo>
                  <a:lnTo>
                    <a:pt x="436" y="531"/>
                  </a:lnTo>
                  <a:lnTo>
                    <a:pt x="423" y="685"/>
                  </a:lnTo>
                  <a:lnTo>
                    <a:pt x="423" y="858"/>
                  </a:lnTo>
                  <a:lnTo>
                    <a:pt x="413" y="1015"/>
                  </a:lnTo>
                  <a:lnTo>
                    <a:pt x="396" y="1136"/>
                  </a:lnTo>
                  <a:lnTo>
                    <a:pt x="369" y="1229"/>
                  </a:lnTo>
                  <a:lnTo>
                    <a:pt x="342" y="1306"/>
                  </a:lnTo>
                  <a:lnTo>
                    <a:pt x="309" y="1369"/>
                  </a:lnTo>
                  <a:lnTo>
                    <a:pt x="282" y="1433"/>
                  </a:lnTo>
                  <a:lnTo>
                    <a:pt x="258" y="1503"/>
                  </a:lnTo>
                  <a:lnTo>
                    <a:pt x="248" y="1593"/>
                  </a:lnTo>
                  <a:lnTo>
                    <a:pt x="228" y="1693"/>
                  </a:lnTo>
                  <a:lnTo>
                    <a:pt x="188" y="1807"/>
                  </a:lnTo>
                  <a:lnTo>
                    <a:pt x="137" y="1923"/>
                  </a:lnTo>
                  <a:lnTo>
                    <a:pt x="87" y="2044"/>
                  </a:lnTo>
                  <a:lnTo>
                    <a:pt x="37" y="2154"/>
                  </a:lnTo>
                  <a:lnTo>
                    <a:pt x="7" y="2254"/>
                  </a:lnTo>
                  <a:lnTo>
                    <a:pt x="0" y="2337"/>
                  </a:lnTo>
                  <a:lnTo>
                    <a:pt x="30" y="2404"/>
                  </a:lnTo>
                  <a:lnTo>
                    <a:pt x="94" y="2451"/>
                  </a:lnTo>
                  <a:lnTo>
                    <a:pt x="191" y="2501"/>
                  </a:lnTo>
                  <a:lnTo>
                    <a:pt x="305" y="2544"/>
                  </a:lnTo>
                  <a:lnTo>
                    <a:pt x="436" y="2584"/>
                  </a:lnTo>
                  <a:lnTo>
                    <a:pt x="563" y="2614"/>
                  </a:lnTo>
                  <a:lnTo>
                    <a:pt x="688" y="2638"/>
                  </a:lnTo>
                  <a:lnTo>
                    <a:pt x="792" y="2655"/>
                  </a:lnTo>
                  <a:lnTo>
                    <a:pt x="875" y="2665"/>
                  </a:lnTo>
                  <a:lnTo>
                    <a:pt x="926" y="2661"/>
                  </a:lnTo>
                  <a:lnTo>
                    <a:pt x="963" y="2658"/>
                  </a:lnTo>
                  <a:lnTo>
                    <a:pt x="979" y="2648"/>
                  </a:lnTo>
                  <a:lnTo>
                    <a:pt x="989" y="2641"/>
                  </a:lnTo>
                  <a:lnTo>
                    <a:pt x="986" y="2621"/>
                  </a:lnTo>
                  <a:lnTo>
                    <a:pt x="983" y="2614"/>
                  </a:lnTo>
                  <a:close/>
                </a:path>
              </a:pathLst>
            </a:custGeom>
            <a:solidFill>
              <a:srgbClr val="EBF0EB"/>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5" name="Freeform 194"/>
            <p:cNvSpPr>
              <a:spLocks/>
            </p:cNvSpPr>
            <p:nvPr/>
          </p:nvSpPr>
          <p:spPr bwMode="auto">
            <a:xfrm>
              <a:off x="10122" y="6224"/>
              <a:ext cx="869" cy="2658"/>
            </a:xfrm>
            <a:custGeom>
              <a:avLst/>
              <a:gdLst/>
              <a:ahLst/>
              <a:cxnLst>
                <a:cxn ang="0">
                  <a:pos x="859" y="2607"/>
                </a:cxn>
                <a:cxn ang="0">
                  <a:pos x="819" y="2294"/>
                </a:cxn>
                <a:cxn ang="0">
                  <a:pos x="785" y="1983"/>
                </a:cxn>
                <a:cxn ang="0">
                  <a:pos x="748" y="1673"/>
                </a:cxn>
                <a:cxn ang="0">
                  <a:pos x="715" y="1362"/>
                </a:cxn>
                <a:cxn ang="0">
                  <a:pos x="678" y="1052"/>
                </a:cxn>
                <a:cxn ang="0">
                  <a:pos x="644" y="741"/>
                </a:cxn>
                <a:cxn ang="0">
                  <a:pos x="607" y="431"/>
                </a:cxn>
                <a:cxn ang="0">
                  <a:pos x="577" y="124"/>
                </a:cxn>
                <a:cxn ang="0">
                  <a:pos x="554" y="104"/>
                </a:cxn>
                <a:cxn ang="0">
                  <a:pos x="537" y="84"/>
                </a:cxn>
                <a:cxn ang="0">
                  <a:pos x="517" y="57"/>
                </a:cxn>
                <a:cxn ang="0">
                  <a:pos x="507" y="34"/>
                </a:cxn>
                <a:cxn ang="0">
                  <a:pos x="493" y="10"/>
                </a:cxn>
                <a:cxn ang="0">
                  <a:pos x="480" y="0"/>
                </a:cxn>
                <a:cxn ang="0">
                  <a:pos x="466" y="0"/>
                </a:cxn>
                <a:cxn ang="0">
                  <a:pos x="456" y="14"/>
                </a:cxn>
                <a:cxn ang="0">
                  <a:pos x="436" y="40"/>
                </a:cxn>
                <a:cxn ang="0">
                  <a:pos x="419" y="97"/>
                </a:cxn>
                <a:cxn ang="0">
                  <a:pos x="399" y="174"/>
                </a:cxn>
                <a:cxn ang="0">
                  <a:pos x="382" y="274"/>
                </a:cxn>
                <a:cxn ang="0">
                  <a:pos x="362" y="391"/>
                </a:cxn>
                <a:cxn ang="0">
                  <a:pos x="356" y="528"/>
                </a:cxn>
                <a:cxn ang="0">
                  <a:pos x="346" y="685"/>
                </a:cxn>
                <a:cxn ang="0">
                  <a:pos x="349" y="858"/>
                </a:cxn>
                <a:cxn ang="0">
                  <a:pos x="342" y="1012"/>
                </a:cxn>
                <a:cxn ang="0">
                  <a:pos x="325" y="1132"/>
                </a:cxn>
                <a:cxn ang="0">
                  <a:pos x="305" y="1222"/>
                </a:cxn>
                <a:cxn ang="0">
                  <a:pos x="282" y="1299"/>
                </a:cxn>
                <a:cxn ang="0">
                  <a:pos x="255" y="1359"/>
                </a:cxn>
                <a:cxn ang="0">
                  <a:pos x="231" y="1422"/>
                </a:cxn>
                <a:cxn ang="0">
                  <a:pos x="215" y="1492"/>
                </a:cxn>
                <a:cxn ang="0">
                  <a:pos x="208" y="1583"/>
                </a:cxn>
                <a:cxn ang="0">
                  <a:pos x="191" y="1683"/>
                </a:cxn>
                <a:cxn ang="0">
                  <a:pos x="158" y="1796"/>
                </a:cxn>
                <a:cxn ang="0">
                  <a:pos x="114" y="1913"/>
                </a:cxn>
                <a:cxn ang="0">
                  <a:pos x="70" y="2030"/>
                </a:cxn>
                <a:cxn ang="0">
                  <a:pos x="30" y="2140"/>
                </a:cxn>
                <a:cxn ang="0">
                  <a:pos x="3" y="2240"/>
                </a:cxn>
                <a:cxn ang="0">
                  <a:pos x="0" y="2327"/>
                </a:cxn>
                <a:cxn ang="0">
                  <a:pos x="27" y="2394"/>
                </a:cxn>
                <a:cxn ang="0">
                  <a:pos x="81" y="2441"/>
                </a:cxn>
                <a:cxn ang="0">
                  <a:pos x="168" y="2491"/>
                </a:cxn>
                <a:cxn ang="0">
                  <a:pos x="268" y="2534"/>
                </a:cxn>
                <a:cxn ang="0">
                  <a:pos x="382" y="2574"/>
                </a:cxn>
                <a:cxn ang="0">
                  <a:pos x="496" y="2604"/>
                </a:cxn>
                <a:cxn ang="0">
                  <a:pos x="604" y="2631"/>
                </a:cxn>
                <a:cxn ang="0">
                  <a:pos x="698" y="2648"/>
                </a:cxn>
                <a:cxn ang="0">
                  <a:pos x="772" y="2658"/>
                </a:cxn>
                <a:cxn ang="0">
                  <a:pos x="812" y="2654"/>
                </a:cxn>
                <a:cxn ang="0">
                  <a:pos x="845" y="2651"/>
                </a:cxn>
                <a:cxn ang="0">
                  <a:pos x="859" y="2641"/>
                </a:cxn>
                <a:cxn ang="0">
                  <a:pos x="869" y="2634"/>
                </a:cxn>
                <a:cxn ang="0">
                  <a:pos x="862" y="2614"/>
                </a:cxn>
                <a:cxn ang="0">
                  <a:pos x="859" y="2607"/>
                </a:cxn>
              </a:cxnLst>
              <a:rect l="0" t="0" r="r" b="b"/>
              <a:pathLst>
                <a:path w="869" h="2658">
                  <a:moveTo>
                    <a:pt x="859" y="2607"/>
                  </a:moveTo>
                  <a:lnTo>
                    <a:pt x="819" y="2294"/>
                  </a:lnTo>
                  <a:lnTo>
                    <a:pt x="785" y="1983"/>
                  </a:lnTo>
                  <a:lnTo>
                    <a:pt x="748" y="1673"/>
                  </a:lnTo>
                  <a:lnTo>
                    <a:pt x="715" y="1362"/>
                  </a:lnTo>
                  <a:lnTo>
                    <a:pt x="678" y="1052"/>
                  </a:lnTo>
                  <a:lnTo>
                    <a:pt x="644" y="741"/>
                  </a:lnTo>
                  <a:lnTo>
                    <a:pt x="607" y="431"/>
                  </a:lnTo>
                  <a:lnTo>
                    <a:pt x="577" y="124"/>
                  </a:lnTo>
                  <a:lnTo>
                    <a:pt x="554" y="104"/>
                  </a:lnTo>
                  <a:lnTo>
                    <a:pt x="537" y="84"/>
                  </a:lnTo>
                  <a:lnTo>
                    <a:pt x="517" y="57"/>
                  </a:lnTo>
                  <a:lnTo>
                    <a:pt x="507" y="34"/>
                  </a:lnTo>
                  <a:lnTo>
                    <a:pt x="493" y="10"/>
                  </a:lnTo>
                  <a:lnTo>
                    <a:pt x="480" y="0"/>
                  </a:lnTo>
                  <a:lnTo>
                    <a:pt x="466" y="0"/>
                  </a:lnTo>
                  <a:lnTo>
                    <a:pt x="456" y="14"/>
                  </a:lnTo>
                  <a:lnTo>
                    <a:pt x="436" y="40"/>
                  </a:lnTo>
                  <a:lnTo>
                    <a:pt x="419" y="97"/>
                  </a:lnTo>
                  <a:lnTo>
                    <a:pt x="399" y="174"/>
                  </a:lnTo>
                  <a:lnTo>
                    <a:pt x="382" y="274"/>
                  </a:lnTo>
                  <a:lnTo>
                    <a:pt x="362" y="391"/>
                  </a:lnTo>
                  <a:lnTo>
                    <a:pt x="356" y="528"/>
                  </a:lnTo>
                  <a:lnTo>
                    <a:pt x="346" y="685"/>
                  </a:lnTo>
                  <a:lnTo>
                    <a:pt x="349" y="858"/>
                  </a:lnTo>
                  <a:lnTo>
                    <a:pt x="342" y="1012"/>
                  </a:lnTo>
                  <a:lnTo>
                    <a:pt x="325" y="1132"/>
                  </a:lnTo>
                  <a:lnTo>
                    <a:pt x="305" y="1222"/>
                  </a:lnTo>
                  <a:lnTo>
                    <a:pt x="282" y="1299"/>
                  </a:lnTo>
                  <a:lnTo>
                    <a:pt x="255" y="1359"/>
                  </a:lnTo>
                  <a:lnTo>
                    <a:pt x="231" y="1422"/>
                  </a:lnTo>
                  <a:lnTo>
                    <a:pt x="215" y="1492"/>
                  </a:lnTo>
                  <a:lnTo>
                    <a:pt x="208" y="1583"/>
                  </a:lnTo>
                  <a:lnTo>
                    <a:pt x="191" y="1683"/>
                  </a:lnTo>
                  <a:lnTo>
                    <a:pt x="158" y="1796"/>
                  </a:lnTo>
                  <a:lnTo>
                    <a:pt x="114" y="1913"/>
                  </a:lnTo>
                  <a:lnTo>
                    <a:pt x="70" y="2030"/>
                  </a:lnTo>
                  <a:lnTo>
                    <a:pt x="30" y="2140"/>
                  </a:lnTo>
                  <a:lnTo>
                    <a:pt x="3" y="2240"/>
                  </a:lnTo>
                  <a:lnTo>
                    <a:pt x="0" y="2327"/>
                  </a:lnTo>
                  <a:lnTo>
                    <a:pt x="27" y="2394"/>
                  </a:lnTo>
                  <a:lnTo>
                    <a:pt x="81" y="2441"/>
                  </a:lnTo>
                  <a:lnTo>
                    <a:pt x="168" y="2491"/>
                  </a:lnTo>
                  <a:lnTo>
                    <a:pt x="268" y="2534"/>
                  </a:lnTo>
                  <a:lnTo>
                    <a:pt x="382" y="2574"/>
                  </a:lnTo>
                  <a:lnTo>
                    <a:pt x="496" y="2604"/>
                  </a:lnTo>
                  <a:lnTo>
                    <a:pt x="604" y="2631"/>
                  </a:lnTo>
                  <a:lnTo>
                    <a:pt x="698" y="2648"/>
                  </a:lnTo>
                  <a:lnTo>
                    <a:pt x="772" y="2658"/>
                  </a:lnTo>
                  <a:lnTo>
                    <a:pt x="812" y="2654"/>
                  </a:lnTo>
                  <a:lnTo>
                    <a:pt x="845" y="2651"/>
                  </a:lnTo>
                  <a:lnTo>
                    <a:pt x="859" y="2641"/>
                  </a:lnTo>
                  <a:lnTo>
                    <a:pt x="869" y="2634"/>
                  </a:lnTo>
                  <a:lnTo>
                    <a:pt x="862" y="2614"/>
                  </a:lnTo>
                  <a:lnTo>
                    <a:pt x="859" y="2607"/>
                  </a:lnTo>
                  <a:close/>
                </a:path>
              </a:pathLst>
            </a:custGeom>
            <a:solidFill>
              <a:srgbClr val="F5F7F5"/>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6" name="Freeform 195"/>
            <p:cNvSpPr>
              <a:spLocks/>
            </p:cNvSpPr>
            <p:nvPr/>
          </p:nvSpPr>
          <p:spPr bwMode="auto">
            <a:xfrm>
              <a:off x="10243" y="6228"/>
              <a:ext cx="744" cy="2654"/>
            </a:xfrm>
            <a:custGeom>
              <a:avLst/>
              <a:gdLst/>
              <a:ahLst/>
              <a:cxnLst>
                <a:cxn ang="0">
                  <a:pos x="738" y="2603"/>
                </a:cxn>
                <a:cxn ang="0">
                  <a:pos x="456" y="123"/>
                </a:cxn>
                <a:cxn ang="0">
                  <a:pos x="436" y="103"/>
                </a:cxn>
                <a:cxn ang="0">
                  <a:pos x="419" y="83"/>
                </a:cxn>
                <a:cxn ang="0">
                  <a:pos x="406" y="56"/>
                </a:cxn>
                <a:cxn ang="0">
                  <a:pos x="396" y="36"/>
                </a:cxn>
                <a:cxn ang="0">
                  <a:pos x="382" y="13"/>
                </a:cxn>
                <a:cxn ang="0">
                  <a:pos x="372" y="3"/>
                </a:cxn>
                <a:cxn ang="0">
                  <a:pos x="362" y="0"/>
                </a:cxn>
                <a:cxn ang="0">
                  <a:pos x="352" y="13"/>
                </a:cxn>
                <a:cxn ang="0">
                  <a:pos x="335" y="40"/>
                </a:cxn>
                <a:cxn ang="0">
                  <a:pos x="318" y="96"/>
                </a:cxn>
                <a:cxn ang="0">
                  <a:pos x="302" y="173"/>
                </a:cxn>
                <a:cxn ang="0">
                  <a:pos x="292" y="273"/>
                </a:cxn>
                <a:cxn ang="0">
                  <a:pos x="278" y="390"/>
                </a:cxn>
                <a:cxn ang="0">
                  <a:pos x="271" y="527"/>
                </a:cxn>
                <a:cxn ang="0">
                  <a:pos x="268" y="681"/>
                </a:cxn>
                <a:cxn ang="0">
                  <a:pos x="275" y="854"/>
                </a:cxn>
                <a:cxn ang="0">
                  <a:pos x="268" y="1008"/>
                </a:cxn>
                <a:cxn ang="0">
                  <a:pos x="258" y="1128"/>
                </a:cxn>
                <a:cxn ang="0">
                  <a:pos x="241" y="1218"/>
                </a:cxn>
                <a:cxn ang="0">
                  <a:pos x="225" y="1295"/>
                </a:cxn>
                <a:cxn ang="0">
                  <a:pos x="201" y="1355"/>
                </a:cxn>
                <a:cxn ang="0">
                  <a:pos x="184" y="1418"/>
                </a:cxn>
                <a:cxn ang="0">
                  <a:pos x="171" y="1488"/>
                </a:cxn>
                <a:cxn ang="0">
                  <a:pos x="168" y="1579"/>
                </a:cxn>
                <a:cxn ang="0">
                  <a:pos x="151" y="1679"/>
                </a:cxn>
                <a:cxn ang="0">
                  <a:pos x="127" y="1792"/>
                </a:cxn>
                <a:cxn ang="0">
                  <a:pos x="90" y="1909"/>
                </a:cxn>
                <a:cxn ang="0">
                  <a:pos x="57" y="2026"/>
                </a:cxn>
                <a:cxn ang="0">
                  <a:pos x="23" y="2133"/>
                </a:cxn>
                <a:cxn ang="0">
                  <a:pos x="3" y="2233"/>
                </a:cxn>
                <a:cxn ang="0">
                  <a:pos x="0" y="2320"/>
                </a:cxn>
                <a:cxn ang="0">
                  <a:pos x="27" y="2386"/>
                </a:cxn>
                <a:cxn ang="0">
                  <a:pos x="74" y="2433"/>
                </a:cxn>
                <a:cxn ang="0">
                  <a:pos x="147" y="2483"/>
                </a:cxn>
                <a:cxn ang="0">
                  <a:pos x="235" y="2527"/>
                </a:cxn>
                <a:cxn ang="0">
                  <a:pos x="332" y="2570"/>
                </a:cxn>
                <a:cxn ang="0">
                  <a:pos x="426" y="2600"/>
                </a:cxn>
                <a:cxn ang="0">
                  <a:pos x="523" y="2627"/>
                </a:cxn>
                <a:cxn ang="0">
                  <a:pos x="600" y="2644"/>
                </a:cxn>
                <a:cxn ang="0">
                  <a:pos x="664" y="2654"/>
                </a:cxn>
                <a:cxn ang="0">
                  <a:pos x="701" y="2654"/>
                </a:cxn>
                <a:cxn ang="0">
                  <a:pos x="724" y="2650"/>
                </a:cxn>
                <a:cxn ang="0">
                  <a:pos x="738" y="2640"/>
                </a:cxn>
                <a:cxn ang="0">
                  <a:pos x="744" y="2634"/>
                </a:cxn>
                <a:cxn ang="0">
                  <a:pos x="741" y="2610"/>
                </a:cxn>
                <a:cxn ang="0">
                  <a:pos x="738" y="2603"/>
                </a:cxn>
              </a:cxnLst>
              <a:rect l="0" t="0" r="r" b="b"/>
              <a:pathLst>
                <a:path w="744" h="2654">
                  <a:moveTo>
                    <a:pt x="738" y="2603"/>
                  </a:moveTo>
                  <a:lnTo>
                    <a:pt x="456" y="123"/>
                  </a:lnTo>
                  <a:lnTo>
                    <a:pt x="436" y="103"/>
                  </a:lnTo>
                  <a:lnTo>
                    <a:pt x="419" y="83"/>
                  </a:lnTo>
                  <a:lnTo>
                    <a:pt x="406" y="56"/>
                  </a:lnTo>
                  <a:lnTo>
                    <a:pt x="396" y="36"/>
                  </a:lnTo>
                  <a:lnTo>
                    <a:pt x="382" y="13"/>
                  </a:lnTo>
                  <a:lnTo>
                    <a:pt x="372" y="3"/>
                  </a:lnTo>
                  <a:lnTo>
                    <a:pt x="362" y="0"/>
                  </a:lnTo>
                  <a:lnTo>
                    <a:pt x="352" y="13"/>
                  </a:lnTo>
                  <a:lnTo>
                    <a:pt x="335" y="40"/>
                  </a:lnTo>
                  <a:lnTo>
                    <a:pt x="318" y="96"/>
                  </a:lnTo>
                  <a:lnTo>
                    <a:pt x="302" y="173"/>
                  </a:lnTo>
                  <a:lnTo>
                    <a:pt x="292" y="273"/>
                  </a:lnTo>
                  <a:lnTo>
                    <a:pt x="278" y="390"/>
                  </a:lnTo>
                  <a:lnTo>
                    <a:pt x="271" y="527"/>
                  </a:lnTo>
                  <a:lnTo>
                    <a:pt x="268" y="681"/>
                  </a:lnTo>
                  <a:lnTo>
                    <a:pt x="275" y="854"/>
                  </a:lnTo>
                  <a:lnTo>
                    <a:pt x="268" y="1008"/>
                  </a:lnTo>
                  <a:lnTo>
                    <a:pt x="258" y="1128"/>
                  </a:lnTo>
                  <a:lnTo>
                    <a:pt x="241" y="1218"/>
                  </a:lnTo>
                  <a:lnTo>
                    <a:pt x="225" y="1295"/>
                  </a:lnTo>
                  <a:lnTo>
                    <a:pt x="201" y="1355"/>
                  </a:lnTo>
                  <a:lnTo>
                    <a:pt x="184" y="1418"/>
                  </a:lnTo>
                  <a:lnTo>
                    <a:pt x="171" y="1488"/>
                  </a:lnTo>
                  <a:lnTo>
                    <a:pt x="168" y="1579"/>
                  </a:lnTo>
                  <a:lnTo>
                    <a:pt x="151" y="1679"/>
                  </a:lnTo>
                  <a:lnTo>
                    <a:pt x="127" y="1792"/>
                  </a:lnTo>
                  <a:lnTo>
                    <a:pt x="90" y="1909"/>
                  </a:lnTo>
                  <a:lnTo>
                    <a:pt x="57" y="2026"/>
                  </a:lnTo>
                  <a:lnTo>
                    <a:pt x="23" y="2133"/>
                  </a:lnTo>
                  <a:lnTo>
                    <a:pt x="3" y="2233"/>
                  </a:lnTo>
                  <a:lnTo>
                    <a:pt x="0" y="2320"/>
                  </a:lnTo>
                  <a:lnTo>
                    <a:pt x="27" y="2386"/>
                  </a:lnTo>
                  <a:lnTo>
                    <a:pt x="74" y="2433"/>
                  </a:lnTo>
                  <a:lnTo>
                    <a:pt x="147" y="2483"/>
                  </a:lnTo>
                  <a:lnTo>
                    <a:pt x="235" y="2527"/>
                  </a:lnTo>
                  <a:lnTo>
                    <a:pt x="332" y="2570"/>
                  </a:lnTo>
                  <a:lnTo>
                    <a:pt x="426" y="2600"/>
                  </a:lnTo>
                  <a:lnTo>
                    <a:pt x="523" y="2627"/>
                  </a:lnTo>
                  <a:lnTo>
                    <a:pt x="600" y="2644"/>
                  </a:lnTo>
                  <a:lnTo>
                    <a:pt x="664" y="2654"/>
                  </a:lnTo>
                  <a:lnTo>
                    <a:pt x="701" y="2654"/>
                  </a:lnTo>
                  <a:lnTo>
                    <a:pt x="724" y="2650"/>
                  </a:lnTo>
                  <a:lnTo>
                    <a:pt x="738" y="2640"/>
                  </a:lnTo>
                  <a:lnTo>
                    <a:pt x="744" y="2634"/>
                  </a:lnTo>
                  <a:lnTo>
                    <a:pt x="741" y="2610"/>
                  </a:lnTo>
                  <a:lnTo>
                    <a:pt x="738" y="260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0" name="Rectangle 199"/>
          <p:cNvSpPr/>
          <p:nvPr/>
        </p:nvSpPr>
        <p:spPr>
          <a:xfrm>
            <a:off x="3304574" y="3921868"/>
            <a:ext cx="2381798" cy="66431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TextBox 204"/>
          <p:cNvSpPr txBox="1"/>
          <p:nvPr/>
        </p:nvSpPr>
        <p:spPr>
          <a:xfrm>
            <a:off x="3020549" y="3987324"/>
            <a:ext cx="294192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69B240"/>
                </a:solidFill>
                <a:cs typeface="AvantGarde Bk BT"/>
              </a:rPr>
              <a:t>Understanding Gap</a:t>
            </a:r>
          </a:p>
        </p:txBody>
      </p:sp>
      <p:sp>
        <p:nvSpPr>
          <p:cNvPr id="209" name="Rectangle 208"/>
          <p:cNvSpPr/>
          <p:nvPr/>
        </p:nvSpPr>
        <p:spPr>
          <a:xfrm>
            <a:off x="5237661" y="3649065"/>
            <a:ext cx="389416"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prstClr val="white"/>
              </a:solidFill>
            </a:endParaRPr>
          </a:p>
        </p:txBody>
      </p:sp>
      <p:sp>
        <p:nvSpPr>
          <p:cNvPr id="210" name="TextBox 209"/>
          <p:cNvSpPr txBox="1"/>
          <p:nvPr/>
        </p:nvSpPr>
        <p:spPr>
          <a:xfrm>
            <a:off x="5183879" y="3662123"/>
            <a:ext cx="392237" cy="461665"/>
          </a:xfrm>
          <a:prstGeom prst="rect">
            <a:avLst/>
          </a:prstGeom>
          <a:noFill/>
          <a:effectLst/>
        </p:spPr>
        <p:txBody>
          <a:bodyPr wrap="square" rtlCol="0">
            <a:spAutoFit/>
          </a:bodyPr>
          <a:lstStyle/>
          <a:p>
            <a:r>
              <a:rPr lang="en-CA" dirty="0">
                <a:solidFill>
                  <a:srgbClr val="323E64"/>
                </a:solidFill>
              </a:rPr>
              <a:t>1</a:t>
            </a:r>
            <a:endParaRPr lang="en-CA" dirty="0">
              <a:solidFill>
                <a:srgbClr val="323E64"/>
              </a:solidFill>
            </a:endParaRPr>
          </a:p>
        </p:txBody>
      </p:sp>
      <p:sp>
        <p:nvSpPr>
          <p:cNvPr id="211" name="Rectangle 210"/>
          <p:cNvSpPr/>
          <p:nvPr/>
        </p:nvSpPr>
        <p:spPr>
          <a:xfrm>
            <a:off x="4776198" y="3437139"/>
            <a:ext cx="392237"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prstClr val="white"/>
              </a:solidFill>
            </a:endParaRPr>
          </a:p>
        </p:txBody>
      </p:sp>
      <p:sp>
        <p:nvSpPr>
          <p:cNvPr id="212" name="TextBox 211"/>
          <p:cNvSpPr txBox="1"/>
          <p:nvPr/>
        </p:nvSpPr>
        <p:spPr>
          <a:xfrm>
            <a:off x="4715966" y="3449366"/>
            <a:ext cx="372729" cy="461665"/>
          </a:xfrm>
          <a:prstGeom prst="rect">
            <a:avLst/>
          </a:prstGeom>
          <a:noFill/>
        </p:spPr>
        <p:txBody>
          <a:bodyPr wrap="square" rtlCol="0">
            <a:spAutoFit/>
          </a:bodyPr>
          <a:lstStyle/>
          <a:p>
            <a:r>
              <a:rPr lang="en-CA" dirty="0">
                <a:solidFill>
                  <a:srgbClr val="323E64"/>
                </a:solidFill>
              </a:rPr>
              <a:t>2</a:t>
            </a:r>
            <a:endParaRPr lang="en-CA" dirty="0">
              <a:solidFill>
                <a:srgbClr val="323E64"/>
              </a:solidFill>
            </a:endParaRPr>
          </a:p>
        </p:txBody>
      </p:sp>
      <p:sp>
        <p:nvSpPr>
          <p:cNvPr id="213" name="Rectangle 212"/>
          <p:cNvSpPr/>
          <p:nvPr/>
        </p:nvSpPr>
        <p:spPr>
          <a:xfrm>
            <a:off x="4281978" y="3234209"/>
            <a:ext cx="392237" cy="38148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prstClr val="white"/>
              </a:solidFill>
            </a:endParaRPr>
          </a:p>
        </p:txBody>
      </p:sp>
      <p:sp>
        <p:nvSpPr>
          <p:cNvPr id="214" name="TextBox 213"/>
          <p:cNvSpPr txBox="1"/>
          <p:nvPr/>
        </p:nvSpPr>
        <p:spPr>
          <a:xfrm>
            <a:off x="4295391" y="3244113"/>
            <a:ext cx="392237" cy="461665"/>
          </a:xfrm>
          <a:prstGeom prst="rect">
            <a:avLst/>
          </a:prstGeom>
          <a:noFill/>
          <a:effectLst/>
        </p:spPr>
        <p:txBody>
          <a:bodyPr wrap="square" rtlCol="0">
            <a:spAutoFit/>
          </a:bodyPr>
          <a:lstStyle/>
          <a:p>
            <a:r>
              <a:rPr lang="en-CA" dirty="0" smtClean="0">
                <a:solidFill>
                  <a:srgbClr val="323E64"/>
                </a:solidFill>
              </a:rPr>
              <a:t>3 </a:t>
            </a:r>
            <a:endParaRPr lang="en-CA" dirty="0">
              <a:solidFill>
                <a:srgbClr val="323E64"/>
              </a:solidFill>
            </a:endParaRPr>
          </a:p>
        </p:txBody>
      </p:sp>
      <p:pic>
        <p:nvPicPr>
          <p:cNvPr id="215" name="Picture 2" descr="http://www.furnitureassemblyexperts.com/A27-CurvedArrow-DarkRed-1.png"/>
          <p:cNvPicPr>
            <a:picLocks noChangeAspect="1" noChangeArrowheads="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88039">
            <a:off x="3354429" y="2522360"/>
            <a:ext cx="2801192" cy="137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96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wipe(right)">
                                      <p:cBhvr>
                                        <p:cTn id="7" dur="5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500"/>
                                        <p:tgtEl>
                                          <p:spTgt spid="2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2"/>
                                        </p:tgtEl>
                                        <p:attrNameLst>
                                          <p:attrName>style.visibility</p:attrName>
                                        </p:attrNameLst>
                                      </p:cBhvr>
                                      <p:to>
                                        <p:strVal val="visible"/>
                                      </p:to>
                                    </p:set>
                                    <p:animEffect transition="in" filter="fade">
                                      <p:cBhvr>
                                        <p:cTn id="21" dur="500"/>
                                        <p:tgtEl>
                                          <p:spTgt spid="2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3"/>
                                        </p:tgtEl>
                                        <p:attrNameLst>
                                          <p:attrName>style.visibility</p:attrName>
                                        </p:attrNameLst>
                                      </p:cBhvr>
                                      <p:to>
                                        <p:strVal val="visible"/>
                                      </p:to>
                                    </p:set>
                                    <p:animEffect transition="in" filter="fade">
                                      <p:cBhvr>
                                        <p:cTn id="24" dur="500"/>
                                        <p:tgtEl>
                                          <p:spTgt spid="2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fade">
                                      <p:cBhvr>
                                        <p:cTn id="27" dur="500"/>
                                        <p:tgtEl>
                                          <p:spTgt spid="2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9" grpId="0" animBg="1"/>
      <p:bldP spid="210" grpId="0"/>
      <p:bldP spid="211" grpId="0" animBg="1"/>
      <p:bldP spid="212" grpId="0"/>
      <p:bldP spid="213" grpId="0" animBg="1"/>
      <p:bldP spid="2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191000" y="6356350"/>
            <a:ext cx="762000" cy="271463"/>
          </a:xfrm>
          <a:prstGeom prst="rect">
            <a:avLst/>
          </a:prstGeom>
        </p:spPr>
        <p:txBody>
          <a:bodyPr/>
          <a:lstStyle/>
          <a:p>
            <a:pPr>
              <a:defRPr/>
            </a:pPr>
            <a:fld id="{D8504545-C901-844A-BAE9-F6CA0D87E12D}" type="slidenum">
              <a:rPr lang="en-US" smtClean="0"/>
              <a:pPr>
                <a:defRPr/>
              </a:pPr>
              <a:t>37</a:t>
            </a:fld>
            <a:endParaRPr lang="en-US"/>
          </a:p>
        </p:txBody>
      </p:sp>
      <p:sp>
        <p:nvSpPr>
          <p:cNvPr id="3" name="Rectangle 2"/>
          <p:cNvSpPr/>
          <p:nvPr/>
        </p:nvSpPr>
        <p:spPr>
          <a:xfrm>
            <a:off x="762000" y="685800"/>
            <a:ext cx="6324600" cy="3477875"/>
          </a:xfrm>
          <a:prstGeom prst="rect">
            <a:avLst/>
          </a:prstGeom>
        </p:spPr>
        <p:txBody>
          <a:bodyPr wrap="square">
            <a:spAutoFit/>
          </a:bodyPr>
          <a:lstStyle/>
          <a:p>
            <a:pPr marL="0" indent="0">
              <a:buNone/>
            </a:pPr>
            <a:r>
              <a:rPr lang="en-US" sz="4400" dirty="0">
                <a:solidFill>
                  <a:srgbClr val="595959"/>
                </a:solidFill>
              </a:rPr>
              <a:t>Managing the “O’s” </a:t>
            </a:r>
          </a:p>
          <a:p>
            <a:endParaRPr lang="en-US" sz="4400" dirty="0">
              <a:solidFill>
                <a:srgbClr val="595959"/>
              </a:solidFill>
            </a:endParaRPr>
          </a:p>
          <a:p>
            <a:pPr marL="571500" indent="-571500">
              <a:buFont typeface="Arial"/>
              <a:buChar char="•"/>
            </a:pPr>
            <a:r>
              <a:rPr lang="en-US" sz="4400" dirty="0">
                <a:solidFill>
                  <a:srgbClr val="D9D9D9"/>
                </a:solidFill>
              </a:rPr>
              <a:t>Ourselves</a:t>
            </a:r>
          </a:p>
          <a:p>
            <a:pPr marL="571500" indent="-571500">
              <a:buFont typeface="Arial"/>
              <a:buChar char="•"/>
            </a:pPr>
            <a:r>
              <a:rPr lang="en-US" sz="4400" dirty="0">
                <a:solidFill>
                  <a:srgbClr val="D9D9D9"/>
                </a:solidFill>
              </a:rPr>
              <a:t>Others</a:t>
            </a:r>
          </a:p>
          <a:p>
            <a:pPr marL="571500" indent="-571500">
              <a:buFont typeface="Arial"/>
              <a:buChar char="•"/>
            </a:pPr>
            <a:r>
              <a:rPr lang="en-US" sz="4400" b="1" dirty="0">
                <a:solidFill>
                  <a:srgbClr val="000000"/>
                </a:solidFill>
              </a:rPr>
              <a:t>Our Communication</a:t>
            </a:r>
          </a:p>
        </p:txBody>
      </p:sp>
      <p:sp>
        <p:nvSpPr>
          <p:cNvPr id="4" name="TextBox 3"/>
          <p:cNvSpPr txBox="1"/>
          <p:nvPr/>
        </p:nvSpPr>
        <p:spPr>
          <a:xfrm>
            <a:off x="6145585" y="4759972"/>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84436266"/>
      </p:ext>
    </p:extLst>
  </p:cSld>
  <p:clrMapOvr>
    <a:masterClrMapping/>
  </p:clrMapOvr>
  <p:transition xmlns:p14="http://schemas.microsoft.com/office/powerpoint/2010/mai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86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959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93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793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AA922AA-2197-DE4E-83BF-9C31CC90BBD8}" type="slidenum">
              <a:rPr lang="en-US" smtClean="0"/>
              <a:pPr>
                <a:defRPr/>
              </a:pPr>
              <a:t>4</a:t>
            </a:fld>
            <a:endParaRPr lang="en-US"/>
          </a:p>
        </p:txBody>
      </p:sp>
      <p:sp>
        <p:nvSpPr>
          <p:cNvPr id="3" name="Content Placeholder 2"/>
          <p:cNvSpPr>
            <a:spLocks noGrp="1"/>
          </p:cNvSpPr>
          <p:nvPr>
            <p:ph idx="4294967295"/>
          </p:nvPr>
        </p:nvSpPr>
        <p:spPr>
          <a:xfrm>
            <a:off x="1066800" y="1447800"/>
            <a:ext cx="7345362" cy="3932238"/>
          </a:xfrm>
        </p:spPr>
        <p:txBody>
          <a:bodyPr>
            <a:normAutofit/>
          </a:bodyPr>
          <a:lstStyle/>
          <a:p>
            <a:pPr marL="0" indent="0">
              <a:buNone/>
            </a:pPr>
            <a:r>
              <a:rPr lang="en-US" sz="4000" dirty="0" smtClean="0">
                <a:solidFill>
                  <a:srgbClr val="595959"/>
                </a:solidFill>
              </a:rPr>
              <a:t>So…</a:t>
            </a:r>
          </a:p>
          <a:p>
            <a:pPr marL="0" indent="0">
              <a:buNone/>
            </a:pPr>
            <a:r>
              <a:rPr lang="en-US" sz="4000" dirty="0" smtClean="0"/>
              <a:t>What’s getting in the way?</a:t>
            </a:r>
            <a:endParaRPr lang="en-US" sz="4000" dirty="0"/>
          </a:p>
        </p:txBody>
      </p:sp>
    </p:spTree>
    <p:extLst>
      <p:ext uri="{BB962C8B-B14F-4D97-AF65-F5344CB8AC3E}">
        <p14:creationId xmlns:p14="http://schemas.microsoft.com/office/powerpoint/2010/main" val="3993778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51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57498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6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107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HeARTofPERFORM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7278688"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p:cNvSpPr txBox="1">
            <a:spLocks noChangeArrowheads="1"/>
          </p:cNvSpPr>
          <p:nvPr/>
        </p:nvSpPr>
        <p:spPr bwMode="auto">
          <a:xfrm>
            <a:off x="5867400" y="4114800"/>
            <a:ext cx="163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a:t>Thank You</a:t>
            </a:r>
          </a:p>
        </p:txBody>
      </p:sp>
      <p:sp>
        <p:nvSpPr>
          <p:cNvPr id="4" name="Title 3"/>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5105400" cy="1066800"/>
          </a:xfrm>
        </p:spPr>
        <p:txBody>
          <a:bodyPr/>
          <a:lstStyle/>
          <a:p>
            <a:r>
              <a:rPr lang="en-US" sz="2000" dirty="0" smtClean="0"/>
              <a:t> </a:t>
            </a:r>
            <a:r>
              <a:rPr lang="en-US" sz="2400" dirty="0" smtClean="0"/>
              <a:t> Change Webinar Pre Survey</a:t>
            </a:r>
            <a:endParaRPr lang="en-US" sz="2400" dirty="0"/>
          </a:p>
        </p:txBody>
      </p:sp>
      <p:sp>
        <p:nvSpPr>
          <p:cNvPr id="3" name="Content Placeholder 2"/>
          <p:cNvSpPr>
            <a:spLocks noGrp="1"/>
          </p:cNvSpPr>
          <p:nvPr>
            <p:ph idx="1"/>
          </p:nvPr>
        </p:nvSpPr>
        <p:spPr>
          <a:xfrm>
            <a:off x="762000" y="2209800"/>
            <a:ext cx="7772400" cy="3508375"/>
          </a:xfrm>
        </p:spPr>
        <p:txBody>
          <a:bodyPr>
            <a:normAutofit/>
          </a:bodyPr>
          <a:lstStyle/>
          <a:p>
            <a:pPr marL="527050" indent="-457200">
              <a:buAutoNum type="arabicPeriod"/>
            </a:pPr>
            <a:r>
              <a:rPr lang="en-US" b="1" dirty="0" smtClean="0"/>
              <a:t>91% of people agreed or strongly agreed </a:t>
            </a:r>
            <a:r>
              <a:rPr lang="en-US" dirty="0" smtClean="0"/>
              <a:t>that they are </a:t>
            </a:r>
            <a:r>
              <a:rPr lang="en-US" dirty="0"/>
              <a:t>feeling pressure from the amount of change they face </a:t>
            </a:r>
            <a:endParaRPr lang="en-US" dirty="0" smtClean="0"/>
          </a:p>
          <a:p>
            <a:pPr marL="527050" indent="-457200">
              <a:buAutoNum type="arabicPeriod"/>
            </a:pPr>
            <a:endParaRPr lang="en-US" dirty="0" smtClean="0"/>
          </a:p>
          <a:p>
            <a:pPr marL="527050" indent="-457200">
              <a:buAutoNum type="arabicPeriod"/>
            </a:pPr>
            <a:r>
              <a:rPr lang="en-US" b="1" dirty="0" smtClean="0"/>
              <a:t>Only </a:t>
            </a:r>
            <a:r>
              <a:rPr lang="en-US" b="1" dirty="0"/>
              <a:t>5% of people strongly agreed </a:t>
            </a:r>
            <a:r>
              <a:rPr lang="en-US" dirty="0"/>
              <a:t>they feel equipped to handle the pressure </a:t>
            </a:r>
          </a:p>
          <a:p>
            <a:pPr marL="69850" indent="0">
              <a:buNone/>
            </a:pPr>
            <a:endParaRPr lang="en-US" b="1" dirty="0" smtClean="0"/>
          </a:p>
          <a:p>
            <a:endParaRPr lang="en-US" sz="2000" dirty="0"/>
          </a:p>
        </p:txBody>
      </p:sp>
    </p:spTree>
    <p:extLst>
      <p:ext uri="{BB962C8B-B14F-4D97-AF65-F5344CB8AC3E}">
        <p14:creationId xmlns:p14="http://schemas.microsoft.com/office/powerpoint/2010/main" val="342171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19200"/>
            <a:ext cx="7284416" cy="3539431"/>
          </a:xfrm>
          <a:prstGeom prst="rect">
            <a:avLst/>
          </a:prstGeom>
          <a:noFill/>
        </p:spPr>
        <p:txBody>
          <a:bodyPr wrap="none" rtlCol="0">
            <a:spAutoFit/>
          </a:bodyPr>
          <a:lstStyle/>
          <a:p>
            <a:r>
              <a:rPr lang="en-US" dirty="0">
                <a:latin typeface="+mn-lt"/>
              </a:rPr>
              <a:t>IHHP’S RESEARCH</a:t>
            </a:r>
          </a:p>
          <a:p>
            <a:endParaRPr lang="en-US" dirty="0" smtClean="0">
              <a:latin typeface="+mn-lt"/>
            </a:endParaRPr>
          </a:p>
          <a:p>
            <a:endParaRPr lang="en-US" dirty="0" smtClean="0">
              <a:latin typeface="+mn-lt"/>
            </a:endParaRPr>
          </a:p>
          <a:p>
            <a:r>
              <a:rPr lang="en-US" dirty="0" smtClean="0">
                <a:latin typeface="+mn-lt"/>
              </a:rPr>
              <a:t>In </a:t>
            </a:r>
            <a:r>
              <a:rPr lang="en-US" dirty="0">
                <a:latin typeface="+mn-lt"/>
              </a:rPr>
              <a:t>our study of 12,000 people, </a:t>
            </a:r>
            <a:endParaRPr lang="en-US" dirty="0" smtClean="0">
              <a:latin typeface="+mn-lt"/>
            </a:endParaRPr>
          </a:p>
          <a:p>
            <a:r>
              <a:rPr lang="en-US" dirty="0" smtClean="0">
                <a:latin typeface="+mn-lt"/>
              </a:rPr>
              <a:t>the </a:t>
            </a:r>
            <a:r>
              <a:rPr lang="en-US" dirty="0">
                <a:latin typeface="+mn-lt"/>
              </a:rPr>
              <a:t>bottom </a:t>
            </a:r>
            <a:r>
              <a:rPr lang="en-US" dirty="0" smtClean="0">
                <a:latin typeface="+mn-lt"/>
              </a:rPr>
              <a:t>90</a:t>
            </a:r>
            <a:r>
              <a:rPr lang="en-US" dirty="0">
                <a:latin typeface="+mn-lt"/>
              </a:rPr>
              <a:t>% performers had a haphazard approach </a:t>
            </a:r>
            <a:endParaRPr lang="en-US" dirty="0" smtClean="0">
              <a:latin typeface="+mn-lt"/>
            </a:endParaRPr>
          </a:p>
          <a:p>
            <a:r>
              <a:rPr lang="en-US" dirty="0" smtClean="0">
                <a:latin typeface="+mn-lt"/>
              </a:rPr>
              <a:t>for </a:t>
            </a:r>
            <a:r>
              <a:rPr lang="en-US" dirty="0">
                <a:latin typeface="+mn-lt"/>
              </a:rPr>
              <a:t>dealing with the pressure of change. </a:t>
            </a:r>
            <a:endParaRPr lang="en-US" dirty="0" smtClean="0">
              <a:latin typeface="+mn-lt"/>
            </a:endParaRPr>
          </a:p>
          <a:p>
            <a:endParaRPr lang="en-US" dirty="0" smtClean="0">
              <a:latin typeface="+mn-lt"/>
            </a:endParaRPr>
          </a:p>
          <a:p>
            <a:r>
              <a:rPr lang="en-US" sz="2800" b="1" dirty="0" smtClean="0">
                <a:latin typeface="+mn-lt"/>
              </a:rPr>
              <a:t>The </a:t>
            </a:r>
            <a:r>
              <a:rPr lang="en-US" sz="2800" b="1" dirty="0">
                <a:latin typeface="+mn-lt"/>
              </a:rPr>
              <a:t>top 10% had a plan and strategies to </a:t>
            </a:r>
            <a:endParaRPr lang="en-US" sz="2800" b="1" dirty="0" smtClean="0">
              <a:latin typeface="+mn-lt"/>
            </a:endParaRPr>
          </a:p>
          <a:p>
            <a:r>
              <a:rPr lang="en-US" sz="2800" b="1" dirty="0" smtClean="0">
                <a:latin typeface="+mn-lt"/>
              </a:rPr>
              <a:t>perform </a:t>
            </a:r>
            <a:r>
              <a:rPr lang="en-US" sz="2800" b="1" dirty="0">
                <a:latin typeface="+mn-lt"/>
              </a:rPr>
              <a:t>under </a:t>
            </a:r>
            <a:r>
              <a:rPr lang="en-US" sz="2800" b="1" dirty="0" smtClean="0">
                <a:latin typeface="+mn-lt"/>
              </a:rPr>
              <a:t>pressure</a:t>
            </a:r>
            <a:endParaRPr lang="en-US" sz="2800" b="1" dirty="0">
              <a:latin typeface="+mn-lt"/>
            </a:endParaRPr>
          </a:p>
        </p:txBody>
      </p:sp>
    </p:spTree>
    <p:extLst>
      <p:ext uri="{BB962C8B-B14F-4D97-AF65-F5344CB8AC3E}">
        <p14:creationId xmlns:p14="http://schemas.microsoft.com/office/powerpoint/2010/main" val="1888352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066800" y="228600"/>
            <a:ext cx="7024687" cy="1143000"/>
          </a:xfrm>
        </p:spPr>
        <p:txBody>
          <a:bodyPr/>
          <a:lstStyle/>
          <a:p>
            <a:r>
              <a:rPr lang="en-US" dirty="0" smtClean="0">
                <a:latin typeface="Century Gothic" charset="0"/>
                <a:ea typeface="MS PGothic" charset="0"/>
              </a:rPr>
              <a:t>Objectives:</a:t>
            </a:r>
            <a:endParaRPr lang="en-US" dirty="0">
              <a:latin typeface="Century Gothic" charset="0"/>
              <a:ea typeface="MS PGothic" charset="0"/>
            </a:endParaRPr>
          </a:p>
        </p:txBody>
      </p:sp>
      <p:sp>
        <p:nvSpPr>
          <p:cNvPr id="5" name="Content Placeholder 4"/>
          <p:cNvSpPr txBox="1">
            <a:spLocks noGrp="1"/>
          </p:cNvSpPr>
          <p:nvPr>
            <p:ph idx="1"/>
          </p:nvPr>
        </p:nvSpPr>
        <p:spPr>
          <a:xfrm>
            <a:off x="762000" y="1676400"/>
            <a:ext cx="7345363" cy="4821833"/>
          </a:xfrm>
          <a:prstGeom prst="rect">
            <a:avLst/>
          </a:prstGeom>
          <a:noFill/>
        </p:spPr>
        <p:txBody>
          <a:bodyPr wrap="square" rtlCol="0">
            <a:spAutoFit/>
          </a:bodyPr>
          <a:lstStyle/>
          <a:p>
            <a:pPr marL="0" indent="0">
              <a:buNone/>
            </a:pPr>
            <a:r>
              <a:rPr lang="en-US" sz="3600" dirty="0" smtClean="0">
                <a:solidFill>
                  <a:srgbClr val="595959"/>
                </a:solidFill>
              </a:rPr>
              <a:t>Managing the </a:t>
            </a:r>
            <a:r>
              <a:rPr lang="en-US" sz="4400" dirty="0" smtClean="0">
                <a:solidFill>
                  <a:srgbClr val="595959"/>
                </a:solidFill>
              </a:rPr>
              <a:t>“O’s” </a:t>
            </a:r>
          </a:p>
          <a:p>
            <a:endParaRPr lang="en-US" sz="3600" dirty="0">
              <a:solidFill>
                <a:srgbClr val="595959"/>
              </a:solidFill>
            </a:endParaRPr>
          </a:p>
          <a:p>
            <a:pPr marL="571500" indent="-571500">
              <a:buFont typeface="Arial"/>
              <a:buChar char="•"/>
            </a:pPr>
            <a:r>
              <a:rPr lang="en-US" sz="3600" dirty="0" smtClean="0">
                <a:solidFill>
                  <a:srgbClr val="595959"/>
                </a:solidFill>
              </a:rPr>
              <a:t>Ourselves</a:t>
            </a:r>
          </a:p>
          <a:p>
            <a:pPr marL="571500" indent="-571500">
              <a:buFont typeface="Arial"/>
              <a:buChar char="•"/>
            </a:pPr>
            <a:r>
              <a:rPr lang="en-US" sz="3600" dirty="0" smtClean="0">
                <a:solidFill>
                  <a:srgbClr val="595959"/>
                </a:solidFill>
              </a:rPr>
              <a:t>Others</a:t>
            </a:r>
          </a:p>
          <a:p>
            <a:pPr marL="571500" indent="-571500">
              <a:buFont typeface="Arial"/>
              <a:buChar char="•"/>
            </a:pPr>
            <a:r>
              <a:rPr lang="en-US" sz="3600" dirty="0" smtClean="0">
                <a:solidFill>
                  <a:srgbClr val="595959"/>
                </a:solidFill>
              </a:rPr>
              <a:t>Our Communication</a:t>
            </a:r>
          </a:p>
          <a:p>
            <a:pPr marL="571500" indent="-571500">
              <a:buFont typeface="Arial"/>
              <a:buChar char="•"/>
            </a:pPr>
            <a:endParaRPr lang="en-US" sz="3600" dirty="0" smtClean="0">
              <a:solidFill>
                <a:srgbClr val="595959"/>
              </a:solidFill>
            </a:endParaRPr>
          </a:p>
        </p:txBody>
      </p:sp>
    </p:spTree>
    <p:extLst>
      <p:ext uri="{BB962C8B-B14F-4D97-AF65-F5344CB8AC3E}">
        <p14:creationId xmlns:p14="http://schemas.microsoft.com/office/powerpoint/2010/main" val="33663141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AA922AA-2197-DE4E-83BF-9C31CC90BBD8}" type="slidenum">
              <a:rPr lang="en-US" smtClean="0"/>
              <a:pPr>
                <a:defRPr/>
              </a:pPr>
              <a:t>8</a:t>
            </a:fld>
            <a:endParaRPr lang="en-US"/>
          </a:p>
        </p:txBody>
      </p:sp>
      <p:sp>
        <p:nvSpPr>
          <p:cNvPr id="2" name="Rectangle 1"/>
          <p:cNvSpPr/>
          <p:nvPr/>
        </p:nvSpPr>
        <p:spPr>
          <a:xfrm>
            <a:off x="914400" y="914401"/>
            <a:ext cx="6934200" cy="3477875"/>
          </a:xfrm>
          <a:prstGeom prst="rect">
            <a:avLst/>
          </a:prstGeom>
        </p:spPr>
        <p:txBody>
          <a:bodyPr wrap="square">
            <a:spAutoFit/>
          </a:bodyPr>
          <a:lstStyle/>
          <a:p>
            <a:pPr marL="0" indent="0">
              <a:buNone/>
            </a:pPr>
            <a:r>
              <a:rPr lang="en-US" sz="4400" dirty="0">
                <a:solidFill>
                  <a:srgbClr val="595959"/>
                </a:solidFill>
              </a:rPr>
              <a:t>Managing the “O’s” </a:t>
            </a:r>
          </a:p>
          <a:p>
            <a:endParaRPr lang="en-US" sz="4400" dirty="0">
              <a:solidFill>
                <a:srgbClr val="595959"/>
              </a:solidFill>
            </a:endParaRPr>
          </a:p>
          <a:p>
            <a:pPr marL="571500" indent="-571500">
              <a:buFont typeface="Arial"/>
              <a:buChar char="•"/>
            </a:pPr>
            <a:r>
              <a:rPr lang="en-US" sz="4400" b="1" dirty="0">
                <a:solidFill>
                  <a:srgbClr val="595959"/>
                </a:solidFill>
              </a:rPr>
              <a:t>Ourselves</a:t>
            </a:r>
          </a:p>
          <a:p>
            <a:pPr marL="571500" indent="-571500">
              <a:buFont typeface="Arial"/>
              <a:buChar char="•"/>
            </a:pPr>
            <a:r>
              <a:rPr lang="en-US" sz="4400" dirty="0">
                <a:solidFill>
                  <a:srgbClr val="D9D9D9"/>
                </a:solidFill>
              </a:rPr>
              <a:t>Others</a:t>
            </a:r>
          </a:p>
          <a:p>
            <a:pPr marL="571500" indent="-571500">
              <a:buFont typeface="Arial"/>
              <a:buChar char="•"/>
            </a:pPr>
            <a:r>
              <a:rPr lang="en-US" sz="4400" dirty="0">
                <a:solidFill>
                  <a:srgbClr val="D9D9D9"/>
                </a:solidFill>
              </a:rPr>
              <a:t>Our Communication</a:t>
            </a:r>
          </a:p>
        </p:txBody>
      </p:sp>
    </p:spTree>
    <p:extLst>
      <p:ext uri="{BB962C8B-B14F-4D97-AF65-F5344CB8AC3E}">
        <p14:creationId xmlns:p14="http://schemas.microsoft.com/office/powerpoint/2010/main" val="132298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1_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apital">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IHHP">
      <a:dk1>
        <a:srgbClr val="323E64"/>
      </a:dk1>
      <a:lt1>
        <a:sysClr val="window" lastClr="FFFFFF"/>
      </a:lt1>
      <a:dk2>
        <a:srgbClr val="323E64"/>
      </a:dk2>
      <a:lt2>
        <a:srgbClr val="FFFFFF"/>
      </a:lt2>
      <a:accent1>
        <a:srgbClr val="323E64"/>
      </a:accent1>
      <a:accent2>
        <a:srgbClr val="82C55C"/>
      </a:accent2>
      <a:accent3>
        <a:srgbClr val="FFFFFF"/>
      </a:accent3>
      <a:accent4>
        <a:srgbClr val="FFFFFF"/>
      </a:accent4>
      <a:accent5>
        <a:srgbClr val="FFFFFF"/>
      </a:accent5>
      <a:accent6>
        <a:srgbClr val="FFFFFF"/>
      </a:accent6>
      <a:hlink>
        <a:srgbClr val="82C55C"/>
      </a:hlink>
      <a:folHlink>
        <a:srgbClr val="82C55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65404</TotalTime>
  <Words>6221</Words>
  <Application>Microsoft Macintosh PowerPoint</Application>
  <PresentationFormat>On-screen Show (4:3)</PresentationFormat>
  <Paragraphs>461</Paragraphs>
  <Slides>43</Slides>
  <Notes>26</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47" baseType="lpstr">
      <vt:lpstr>1_Default Design</vt:lpstr>
      <vt:lpstr>Capital</vt:lpstr>
      <vt:lpstr>Office Theme</vt:lpstr>
      <vt:lpstr>Chart</vt:lpstr>
      <vt:lpstr>  </vt:lpstr>
      <vt:lpstr>  </vt:lpstr>
      <vt:lpstr>PowerPoint Presentation</vt:lpstr>
      <vt:lpstr>PowerPoint Presentation</vt:lpstr>
      <vt:lpstr>  Change Webinar Pre Survey</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One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Building Bridges From Our Side</vt:lpstr>
      <vt:lpstr> Building Bridges From Their 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Allen</dc:creator>
  <cp:lastModifiedBy>Jo-Ann Pawliw</cp:lastModifiedBy>
  <cp:revision>2133</cp:revision>
  <cp:lastPrinted>2014-05-31T18:24:53Z</cp:lastPrinted>
  <dcterms:created xsi:type="dcterms:W3CDTF">2014-01-18T22:46:57Z</dcterms:created>
  <dcterms:modified xsi:type="dcterms:W3CDTF">2017-06-21T04:04:17Z</dcterms:modified>
</cp:coreProperties>
</file>